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media/image1.png" ContentType="image/png"/>
  <Override PartName="/ppt/media/image13.png" ContentType="image/png"/>
  <Override PartName="/ppt/media/image6.svg" ContentType="image/svg"/>
  <Override PartName="/ppt/media/image2.svg" ContentType="image/svg"/>
  <Override PartName="/ppt/media/image5.png" ContentType="image/png"/>
  <Override PartName="/ppt/media/image3.png" ContentType="image/png"/>
  <Override PartName="/ppt/media/image4.svg" ContentType="image/svg"/>
  <Override PartName="/ppt/media/image11.png" ContentType="image/png"/>
  <Override PartName="/ppt/media/image7.png" ContentType="image/png"/>
  <Override PartName="/ppt/media/image8.png" ContentType="image/png"/>
  <Override PartName="/ppt/media/image9.svg" ContentType="image/svg"/>
  <Override PartName="/ppt/media/image16.png" ContentType="image/png"/>
  <Override PartName="/ppt/media/image10.png" ContentType="image/png"/>
  <Override PartName="/ppt/media/image12.svg" ContentType="image/svg"/>
  <Override PartName="/ppt/media/image20.png" ContentType="image/png"/>
  <Override PartName="/ppt/media/image14.png" ContentType="image/png"/>
  <Override PartName="/ppt/media/image15.svg" ContentType="image/svg"/>
  <Override PartName="/ppt/media/image23.png" ContentType="image/png"/>
  <Override PartName="/ppt/media/image17.png" ContentType="image/png"/>
  <Override PartName="/ppt/media/image18.svg" ContentType="image/svg"/>
  <Override PartName="/ppt/media/image26.png" ContentType="image/png"/>
  <Override PartName="/ppt/media/image19.png" ContentType="image/png"/>
  <Override PartName="/ppt/media/image21.svg" ContentType="image/svg"/>
  <Override PartName="/ppt/media/image22.png" ContentType="image/png"/>
  <Override PartName="/ppt/media/image24.png" ContentType="image/png"/>
  <Override PartName="/ppt/media/image25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sldImg"/>
          </p:nvPr>
        </p:nvSpPr>
        <p:spPr>
          <a:xfrm>
            <a:off x="0" y="76428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μετακίνηση της διαφάνειας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Πατήστε για επεξεργασία της μορφής των σημειώσεων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&lt;κεφαλίδα&gt;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&lt;ημερομηνία/ώρα&gt;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&lt;υποσέλιδο&gt;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4348B70B-CFCF-4AA0-AA30-BA4EF3A92AAB}" type="slidenum"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390D321-07BB-4AE4-ACCA-667C12F20280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69676CA-B025-4F13-B2FD-ADA87C29BB01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49C1367-4FFB-49AA-95A4-99AC28541DA5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CEC5947-D429-42D5-976B-38671818CC32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55C51FE-8DB1-4E9A-8C74-CCCD3F4E1422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E7CCC2A-847D-4B49-8A33-8BDC14ABA5E4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E23BE3A-1672-4CD9-967D-A02B9E6219A3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1065683-0890-42F5-AD42-92BC7B90AF00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EDDDDE6-DC2A-447C-A2CC-15934F059879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21048D0-CEC8-41EA-B9BE-5BB03644F791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5c73e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3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9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5c73e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7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9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5c73e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9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5c73e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9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5c73e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9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5c73e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9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5c73e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9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5c73e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9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5c73e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5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9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5c73e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9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9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svg"/><Relationship Id="rId3" Type="http://schemas.openxmlformats.org/officeDocument/2006/relationships/image" Target="../media/image3.png"/><Relationship Id="rId4" Type="http://schemas.openxmlformats.org/officeDocument/2006/relationships/image" Target="../media/image4.svg"/><Relationship Id="rId5" Type="http://schemas.openxmlformats.org/officeDocument/2006/relationships/image" Target="../media/image5.png"/><Relationship Id="rId6" Type="http://schemas.openxmlformats.org/officeDocument/2006/relationships/image" Target="../media/image6.sv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sv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sv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sv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sv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svg"/><Relationship Id="rId16" Type="http://schemas.openxmlformats.org/officeDocument/2006/relationships/slideLayout" Target="../slideLayouts/slideLayout6.xml"/><Relationship Id="rId17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0"/>
          <p:cNvSpPr/>
          <p:nvPr/>
        </p:nvSpPr>
        <p:spPr>
          <a:xfrm>
            <a:off x="793800" y="3497040"/>
            <a:ext cx="4961520" cy="61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850"/>
              </a:lnSpc>
              <a:tabLst>
                <a:tab algn="l" pos="0"/>
              </a:tabLst>
            </a:pPr>
            <a:r>
              <a:rPr b="0" lang="en-US" sz="3900" strike="noStrike" u="none">
                <a:solidFill>
                  <a:srgbClr val="1b1b27"/>
                </a:solidFill>
                <a:effectLst/>
                <a:uFillTx/>
                <a:latin typeface="Alexandria"/>
                <a:ea typeface="Alexandria"/>
              </a:rPr>
              <a:t>Κοινωνικοί Θεσμοί</a:t>
            </a:r>
            <a:endParaRPr b="0" lang="en-US" sz="3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" name="Text 1"/>
          <p:cNvSpPr/>
          <p:nvPr/>
        </p:nvSpPr>
        <p:spPr>
          <a:xfrm>
            <a:off x="793800" y="4414680"/>
            <a:ext cx="1304244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Οι οργανωμένες και σταθερές σχέσεις που διαμορφώνουν την κοινωνία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9ff">
              <a:alpha val="8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1" name="Text 1"/>
          <p:cNvSpPr/>
          <p:nvPr/>
        </p:nvSpPr>
        <p:spPr>
          <a:xfrm>
            <a:off x="793800" y="2600280"/>
            <a:ext cx="6370560" cy="61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850"/>
              </a:lnSpc>
              <a:tabLst>
                <a:tab algn="l" pos="0"/>
              </a:tabLst>
            </a:pPr>
            <a:r>
              <a:rPr b="0" lang="en-US" sz="3900" strike="noStrike" u="none">
                <a:solidFill>
                  <a:srgbClr val="1b1b27"/>
                </a:solidFill>
                <a:effectLst/>
                <a:uFillTx/>
                <a:latin typeface="Alexandria"/>
                <a:ea typeface="Alexandria"/>
              </a:rPr>
              <a:t>Τυπικοί και Άτυποι Θεσμοί</a:t>
            </a:r>
            <a:endParaRPr b="0" lang="en-US" sz="3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2" name="Shape 2"/>
          <p:cNvSpPr/>
          <p:nvPr/>
        </p:nvSpPr>
        <p:spPr>
          <a:xfrm>
            <a:off x="793800" y="3517920"/>
            <a:ext cx="6422040" cy="2111040"/>
          </a:xfrm>
          <a:prstGeom prst="roundRect">
            <a:avLst>
              <a:gd name="adj" fmla="val 3948"/>
            </a:avLst>
          </a:prstGeom>
          <a:solidFill>
            <a:srgbClr val="1b54da"/>
          </a:solidFill>
          <a:ln w="7620">
            <a:solidFill>
              <a:srgbClr val="346df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3" name="Text 3"/>
          <p:cNvSpPr/>
          <p:nvPr/>
        </p:nvSpPr>
        <p:spPr>
          <a:xfrm>
            <a:off x="999720" y="372384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950" strike="noStrike" u="none">
                <a:solidFill>
                  <a:srgbClr val="ffffff"/>
                </a:solidFill>
                <a:effectLst/>
                <a:uFillTx/>
                <a:latin typeface="Alexandria"/>
                <a:ea typeface="Alexandria"/>
              </a:rPr>
              <a:t>Τυπικοί Θεσμοί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4" name="Text 4"/>
          <p:cNvSpPr/>
          <p:nvPr/>
        </p:nvSpPr>
        <p:spPr>
          <a:xfrm>
            <a:off x="999720" y="4152960"/>
            <a:ext cx="6009840" cy="95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1" lang="en-US" sz="1550" strike="noStrike" u="none">
                <a:solidFill>
                  <a:srgbClr val="ffffff"/>
                </a:solidFill>
                <a:effectLst/>
                <a:uFillTx/>
                <a:latin typeface="Nobile"/>
                <a:ea typeface="Nobile"/>
              </a:rPr>
              <a:t>Θεσμοθέτηση:</a:t>
            </a:r>
            <a:r>
              <a:rPr b="0" lang="en-US" sz="1550" strike="noStrike" u="none">
                <a:solidFill>
                  <a:srgbClr val="ffffff"/>
                </a:solidFill>
                <a:effectLst/>
                <a:uFillTx/>
                <a:latin typeface="Nobile"/>
                <a:ea typeface="Nobile"/>
              </a:rPr>
              <a:t> Όταν ένας θεσμός δημιουργείται με νόμο, τότε ο θεσμός είναι τυπικός. Στις σύγχρονες κοινωνίες σχεδόν όλοι οι θεσμοί είναι τυπικοί.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5" name="Shape 5"/>
          <p:cNvSpPr/>
          <p:nvPr/>
        </p:nvSpPr>
        <p:spPr>
          <a:xfrm>
            <a:off x="7414200" y="3517920"/>
            <a:ext cx="6422040" cy="2111040"/>
          </a:xfrm>
          <a:prstGeom prst="roundRect">
            <a:avLst>
              <a:gd name="adj" fmla="val 3948"/>
            </a:avLst>
          </a:prstGeom>
          <a:solidFill>
            <a:srgbClr val="d2ddf8"/>
          </a:solidFill>
          <a:ln w="7620">
            <a:solidFill>
              <a:srgbClr val="b8c3d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Text 6"/>
          <p:cNvSpPr/>
          <p:nvPr/>
        </p:nvSpPr>
        <p:spPr>
          <a:xfrm>
            <a:off x="7620480" y="372384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950" strike="noStrike" u="none">
                <a:solidFill>
                  <a:srgbClr val="000000"/>
                </a:solidFill>
                <a:effectLst/>
                <a:uFillTx/>
                <a:latin typeface="Alexandria"/>
                <a:ea typeface="Alexandria"/>
              </a:rPr>
              <a:t>Άτυποι Θεσμοί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7" name="Text 7"/>
          <p:cNvSpPr/>
          <p:nvPr/>
        </p:nvSpPr>
        <p:spPr>
          <a:xfrm>
            <a:off x="7620480" y="4152960"/>
            <a:ext cx="6009840" cy="126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1" lang="en-US" sz="1550" strike="noStrike" u="none">
                <a:solidFill>
                  <a:srgbClr val="000000"/>
                </a:solidFill>
                <a:effectLst/>
                <a:uFillTx/>
                <a:latin typeface="Nobile"/>
                <a:ea typeface="Nobile"/>
              </a:rPr>
              <a:t>Θεσμοποίηση:</a:t>
            </a:r>
            <a:r>
              <a:rPr b="0" lang="en-US" sz="1550" strike="noStrike" u="none">
                <a:solidFill>
                  <a:srgbClr val="000000"/>
                </a:solidFill>
                <a:effectLst/>
                <a:uFillTx/>
                <a:latin typeface="Nobile"/>
                <a:ea typeface="Nobile"/>
              </a:rPr>
              <a:t> Όταν εφαρμόζεται με πρωτοβουλία ορισμένων ατόμων και αποτελεί συνήθεια, τότε ο θεσμός είναι άτυπος, όπως ορισμένα έθιμα και παραδόσεις (έθιμα Χριστουγέννων, αποκριάς).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685800" y="685800"/>
            <a:ext cx="12801600" cy="7315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685800" y="457200"/>
            <a:ext cx="13487400" cy="7543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0"/>
          <p:cNvSpPr/>
          <p:nvPr/>
        </p:nvSpPr>
        <p:spPr>
          <a:xfrm>
            <a:off x="793800" y="2250360"/>
            <a:ext cx="6572520" cy="61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850"/>
              </a:lnSpc>
              <a:tabLst>
                <a:tab algn="l" pos="0"/>
              </a:tabLst>
            </a:pPr>
            <a:r>
              <a:rPr b="0" lang="en-US" sz="3900" strike="noStrike" u="none">
                <a:solidFill>
                  <a:srgbClr val="1b1b27"/>
                </a:solidFill>
                <a:effectLst/>
                <a:uFillTx/>
                <a:latin typeface="Alexandria"/>
                <a:ea typeface="Alexandria"/>
              </a:rPr>
              <a:t>Βασικές Κοινωνικές Ανάγκες</a:t>
            </a:r>
            <a:endParaRPr b="0" lang="en-US" sz="3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" name="Text 1"/>
          <p:cNvSpPr/>
          <p:nvPr/>
        </p:nvSpPr>
        <p:spPr>
          <a:xfrm>
            <a:off x="793800" y="3168360"/>
            <a:ext cx="1304244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Κάθε κοινωνία, από την πρωτόγονη μέχρι τη σύγχρονη μορφή της, για να λειτουργήσει και να διατηρηθεί πρέπει να ικανοποιεί τις βασικές της ανάγκες όπως η αναπαραγωγή νέων μελών, η μετάδοση γνώσης και η επίλυση συγκρούσεων.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Shape 2"/>
          <p:cNvSpPr/>
          <p:nvPr/>
        </p:nvSpPr>
        <p:spPr>
          <a:xfrm>
            <a:off x="793800" y="4026600"/>
            <a:ext cx="4214880" cy="1951920"/>
          </a:xfrm>
          <a:prstGeom prst="roundRect">
            <a:avLst>
              <a:gd name="adj" fmla="val 4270"/>
            </a:avLst>
          </a:prstGeom>
          <a:solidFill>
            <a:srgbClr val="d2ddf9"/>
          </a:solidFill>
          <a:ln w="7620">
            <a:solidFill>
              <a:srgbClr val="b8c3d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" name="Shape 3"/>
          <p:cNvSpPr/>
          <p:nvPr/>
        </p:nvSpPr>
        <p:spPr>
          <a:xfrm>
            <a:off x="999720" y="4232520"/>
            <a:ext cx="595080" cy="595080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52" name="Image 0" descr="preencoded.png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1163520" y="4396320"/>
            <a:ext cx="267480" cy="26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" name="Text 4"/>
          <p:cNvSpPr/>
          <p:nvPr/>
        </p:nvSpPr>
        <p:spPr>
          <a:xfrm>
            <a:off x="999720" y="502632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950" strike="noStrike" u="none">
                <a:solidFill>
                  <a:srgbClr val="404155"/>
                </a:solidFill>
                <a:effectLst/>
                <a:uFillTx/>
                <a:latin typeface="Alexandria"/>
                <a:ea typeface="Alexandria"/>
              </a:rPr>
              <a:t>Αναπαραγωγή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Text 5"/>
          <p:cNvSpPr/>
          <p:nvPr/>
        </p:nvSpPr>
        <p:spPr>
          <a:xfrm>
            <a:off x="999720" y="5455440"/>
            <a:ext cx="380304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Δημιουργία και φροντίδα νέων μελών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Shape 6"/>
          <p:cNvSpPr/>
          <p:nvPr/>
        </p:nvSpPr>
        <p:spPr>
          <a:xfrm>
            <a:off x="5207400" y="4026600"/>
            <a:ext cx="4214880" cy="1951920"/>
          </a:xfrm>
          <a:prstGeom prst="roundRect">
            <a:avLst>
              <a:gd name="adj" fmla="val 4270"/>
            </a:avLst>
          </a:prstGeom>
          <a:solidFill>
            <a:srgbClr val="d2ddf9"/>
          </a:solidFill>
          <a:ln w="7620">
            <a:solidFill>
              <a:srgbClr val="b8c3d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Shape 7"/>
          <p:cNvSpPr/>
          <p:nvPr/>
        </p:nvSpPr>
        <p:spPr>
          <a:xfrm>
            <a:off x="5413320" y="4232520"/>
            <a:ext cx="595080" cy="595080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57" name="Image 1" descr="preencoded.png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5577120" y="4396320"/>
            <a:ext cx="267480" cy="26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" name="Text 8"/>
          <p:cNvSpPr/>
          <p:nvPr/>
        </p:nvSpPr>
        <p:spPr>
          <a:xfrm>
            <a:off x="5413320" y="502632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950" strike="noStrike" u="none">
                <a:solidFill>
                  <a:srgbClr val="404155"/>
                </a:solidFill>
                <a:effectLst/>
                <a:uFillTx/>
                <a:latin typeface="Alexandria"/>
                <a:ea typeface="Alexandria"/>
              </a:rPr>
              <a:t>Μετάδοση Γνώσης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" name="Text 9"/>
          <p:cNvSpPr/>
          <p:nvPr/>
        </p:nvSpPr>
        <p:spPr>
          <a:xfrm>
            <a:off x="5413320" y="5455440"/>
            <a:ext cx="380304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Εκπαίδευση και διάδοση αξιών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" name="Shape 10"/>
          <p:cNvSpPr/>
          <p:nvPr/>
        </p:nvSpPr>
        <p:spPr>
          <a:xfrm>
            <a:off x="9621360" y="4026600"/>
            <a:ext cx="4214880" cy="1951920"/>
          </a:xfrm>
          <a:prstGeom prst="roundRect">
            <a:avLst>
              <a:gd name="adj" fmla="val 4270"/>
            </a:avLst>
          </a:prstGeom>
          <a:solidFill>
            <a:srgbClr val="d2ddf9"/>
          </a:solidFill>
          <a:ln w="7620">
            <a:solidFill>
              <a:srgbClr val="b8c3d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" name="Shape 11"/>
          <p:cNvSpPr/>
          <p:nvPr/>
        </p:nvSpPr>
        <p:spPr>
          <a:xfrm>
            <a:off x="9827280" y="4232520"/>
            <a:ext cx="595080" cy="595080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62" name="Image 2" descr="preencoded.png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9990720" y="4396320"/>
            <a:ext cx="267480" cy="26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3" name="Text 12"/>
          <p:cNvSpPr/>
          <p:nvPr/>
        </p:nvSpPr>
        <p:spPr>
          <a:xfrm>
            <a:off x="9827280" y="5026320"/>
            <a:ext cx="265068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950" strike="noStrike" u="none">
                <a:solidFill>
                  <a:srgbClr val="404155"/>
                </a:solidFill>
                <a:effectLst/>
                <a:uFillTx/>
                <a:latin typeface="Alexandria"/>
                <a:ea typeface="Alexandria"/>
              </a:rPr>
              <a:t>Επίλυση Συγκρούσεων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" name="Text 13"/>
          <p:cNvSpPr/>
          <p:nvPr/>
        </p:nvSpPr>
        <p:spPr>
          <a:xfrm>
            <a:off x="9827280" y="5455440"/>
            <a:ext cx="380304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Διαχείριση διαφορών και εξισορρόπηση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0"/>
          <p:cNvSpPr/>
          <p:nvPr/>
        </p:nvSpPr>
        <p:spPr>
          <a:xfrm>
            <a:off x="793800" y="1053360"/>
            <a:ext cx="5844960" cy="61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850"/>
              </a:lnSpc>
              <a:tabLst>
                <a:tab algn="l" pos="0"/>
              </a:tabLst>
            </a:pPr>
            <a:r>
              <a:rPr b="0" lang="en-US" sz="3900" strike="noStrike" u="none">
                <a:solidFill>
                  <a:srgbClr val="1b1b27"/>
                </a:solidFill>
                <a:effectLst/>
                <a:uFillTx/>
                <a:latin typeface="Alexandria"/>
                <a:ea typeface="Alexandria"/>
              </a:rPr>
              <a:t>Οι Πέντε Βασικοί Θεσμοί</a:t>
            </a:r>
            <a:endParaRPr b="0" lang="en-US" sz="3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Text 1"/>
          <p:cNvSpPr/>
          <p:nvPr/>
        </p:nvSpPr>
        <p:spPr>
          <a:xfrm>
            <a:off x="793800" y="2070360"/>
            <a:ext cx="1304244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Για να ικανοποιηθούν οι κοινωνικές ανάγκες δημιουργήθηκαν πέντε κατηγορίες θεσμών που αποτελούν τους πυλώνες κάθε κοινωνίας.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" name="Text 2"/>
          <p:cNvSpPr/>
          <p:nvPr/>
        </p:nvSpPr>
        <p:spPr>
          <a:xfrm>
            <a:off x="2253960" y="314568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r">
              <a:lnSpc>
                <a:spcPts val="2401"/>
              </a:lnSpc>
              <a:tabLst>
                <a:tab algn="l" pos="0"/>
              </a:tabLst>
            </a:pPr>
            <a:r>
              <a:rPr b="0" lang="en-US" sz="1950" strike="noStrike" u="none">
                <a:solidFill>
                  <a:srgbClr val="404155"/>
                </a:solidFill>
                <a:effectLst/>
                <a:uFillTx/>
                <a:latin typeface="Alexandria"/>
                <a:ea typeface="Alexandria"/>
              </a:rPr>
              <a:t>Οικογενειακοί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" name="Text 3"/>
          <p:cNvSpPr/>
          <p:nvPr/>
        </p:nvSpPr>
        <p:spPr>
          <a:xfrm>
            <a:off x="793800" y="3574800"/>
            <a:ext cx="394092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Συγγένεια, γάμος, οικογένεια για την αναπαραγωγή και φροντίδα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9" name="Image 0" descr="preencoded.png"/>
          <p:cNvPicPr/>
          <p:nvPr/>
        </p:nvPicPr>
        <p:blipFill>
          <a:blip r:embed="rId1"/>
          <a:stretch/>
        </p:blipFill>
        <p:spPr>
          <a:xfrm>
            <a:off x="5032800" y="2611080"/>
            <a:ext cx="4564440" cy="456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0" name="Image 1" descr="preencoded.png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874120" y="3805920"/>
            <a:ext cx="296640" cy="296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1" name="Text 4"/>
          <p:cNvSpPr/>
          <p:nvPr/>
        </p:nvSpPr>
        <p:spPr>
          <a:xfrm>
            <a:off x="9895320" y="274068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950" strike="noStrike" u="none">
                <a:solidFill>
                  <a:srgbClr val="404155"/>
                </a:solidFill>
                <a:effectLst/>
                <a:uFillTx/>
                <a:latin typeface="Alexandria"/>
                <a:ea typeface="Alexandria"/>
              </a:rPr>
              <a:t>Εκπαιδευτικοί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Text 5"/>
          <p:cNvSpPr/>
          <p:nvPr/>
        </p:nvSpPr>
        <p:spPr>
          <a:xfrm>
            <a:off x="9895320" y="3169800"/>
            <a:ext cx="394092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Σχολεία, Πανεπιστήμια για τη μετάδοση γνώσεων και αξιών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3" name="Image 2" descr="preencoded.png"/>
          <p:cNvPicPr/>
          <p:nvPr/>
        </p:nvPicPr>
        <p:blipFill>
          <a:blip r:embed="rId4"/>
          <a:stretch/>
        </p:blipFill>
        <p:spPr>
          <a:xfrm>
            <a:off x="5032800" y="2611080"/>
            <a:ext cx="4564440" cy="456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4" name="Image 3" descr="preencoded.png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7660440" y="3225600"/>
            <a:ext cx="296640" cy="296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5" name="Text 6"/>
          <p:cNvSpPr/>
          <p:nvPr/>
        </p:nvSpPr>
        <p:spPr>
          <a:xfrm>
            <a:off x="9994320" y="436140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950" strike="noStrike" u="none">
                <a:solidFill>
                  <a:srgbClr val="404155"/>
                </a:solidFill>
                <a:effectLst/>
                <a:uFillTx/>
                <a:latin typeface="Alexandria"/>
                <a:ea typeface="Alexandria"/>
              </a:rPr>
              <a:t>Οικονομικοί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" name="Text 7"/>
          <p:cNvSpPr/>
          <p:nvPr/>
        </p:nvSpPr>
        <p:spPr>
          <a:xfrm>
            <a:off x="9994320" y="4790520"/>
            <a:ext cx="384192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Επιχειρήσεις, υπηρεσίες για την παραγωγή αγαθών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7" name="Image 4" descr="preencoded.png"/>
          <p:cNvPicPr/>
          <p:nvPr/>
        </p:nvPicPr>
        <p:blipFill>
          <a:blip r:embed="rId7"/>
          <a:stretch/>
        </p:blipFill>
        <p:spPr>
          <a:xfrm>
            <a:off x="5032800" y="2611080"/>
            <a:ext cx="4564440" cy="456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8" name="Image 5" descr="preencoded.png"/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>
          <a:xfrm>
            <a:off x="8764200" y="4745160"/>
            <a:ext cx="296640" cy="296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9" name="Text 8"/>
          <p:cNvSpPr/>
          <p:nvPr/>
        </p:nvSpPr>
        <p:spPr>
          <a:xfrm>
            <a:off x="9895320" y="598212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950" strike="noStrike" u="none">
                <a:solidFill>
                  <a:srgbClr val="404155"/>
                </a:solidFill>
                <a:effectLst/>
                <a:uFillTx/>
                <a:latin typeface="Alexandria"/>
                <a:ea typeface="Alexandria"/>
              </a:rPr>
              <a:t>Πολιτικοί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" name="Text 9"/>
          <p:cNvSpPr/>
          <p:nvPr/>
        </p:nvSpPr>
        <p:spPr>
          <a:xfrm>
            <a:off x="9895320" y="6411600"/>
            <a:ext cx="394092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Κοινοβούλιο, βασιλεία για την εξισορρόπηση συγκρούσεων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1" name="Image 6" descr="preencoded.png"/>
          <p:cNvPicPr/>
          <p:nvPr/>
        </p:nvPicPr>
        <p:blipFill>
          <a:blip r:embed="rId10"/>
          <a:stretch/>
        </p:blipFill>
        <p:spPr>
          <a:xfrm>
            <a:off x="5032800" y="2611080"/>
            <a:ext cx="4564440" cy="456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2" name="Image 7" descr="preencoded.png"/>
          <p:cNvPicPr/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/>
        </p:blipFill>
        <p:spPr>
          <a:xfrm>
            <a:off x="7660440" y="6264720"/>
            <a:ext cx="296640" cy="296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3" name="Text 10"/>
          <p:cNvSpPr/>
          <p:nvPr/>
        </p:nvSpPr>
        <p:spPr>
          <a:xfrm>
            <a:off x="2253960" y="557712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r">
              <a:lnSpc>
                <a:spcPts val="2401"/>
              </a:lnSpc>
              <a:tabLst>
                <a:tab algn="l" pos="0"/>
              </a:tabLst>
            </a:pPr>
            <a:r>
              <a:rPr b="0" lang="en-US" sz="1950" strike="noStrike" u="none">
                <a:solidFill>
                  <a:srgbClr val="404155"/>
                </a:solidFill>
                <a:effectLst/>
                <a:uFillTx/>
                <a:latin typeface="Alexandria"/>
                <a:ea typeface="Alexandria"/>
              </a:rPr>
              <a:t>Θρησκευτικοί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" name="Text 11"/>
          <p:cNvSpPr/>
          <p:nvPr/>
        </p:nvSpPr>
        <p:spPr>
          <a:xfrm>
            <a:off x="793800" y="6006240"/>
            <a:ext cx="394092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Τόποι λατρείας, ιερατεία για τις σχέσεις με το θείο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5" name="Image 8" descr="preencoded.png"/>
          <p:cNvPicPr/>
          <p:nvPr/>
        </p:nvPicPr>
        <p:blipFill>
          <a:blip r:embed="rId13"/>
          <a:stretch/>
        </p:blipFill>
        <p:spPr>
          <a:xfrm>
            <a:off x="5032800" y="2611080"/>
            <a:ext cx="4564440" cy="456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6" name="Image 9" descr="preencoded.png"/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/>
        </p:blipFill>
        <p:spPr>
          <a:xfrm>
            <a:off x="5874120" y="5684400"/>
            <a:ext cx="296640" cy="296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0"/>
          <p:cNvSpPr/>
          <p:nvPr/>
        </p:nvSpPr>
        <p:spPr>
          <a:xfrm>
            <a:off x="793800" y="969480"/>
            <a:ext cx="4961520" cy="61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850"/>
              </a:lnSpc>
              <a:tabLst>
                <a:tab algn="l" pos="0"/>
              </a:tabLst>
            </a:pPr>
            <a:r>
              <a:rPr b="0" lang="en-US" sz="3900" strike="noStrike" u="none">
                <a:solidFill>
                  <a:srgbClr val="1b1b27"/>
                </a:solidFill>
                <a:effectLst/>
                <a:uFillTx/>
                <a:latin typeface="Alexandria"/>
                <a:ea typeface="Alexandria"/>
              </a:rPr>
              <a:t>Τι Είναι οι Θεσμοί;</a:t>
            </a:r>
            <a:endParaRPr b="0" lang="en-US" sz="3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" name="Text 1"/>
          <p:cNvSpPr/>
          <p:nvPr/>
        </p:nvSpPr>
        <p:spPr>
          <a:xfrm>
            <a:off x="1091520" y="2110320"/>
            <a:ext cx="733392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Οι οργανωμένες και σταθερές σχέσεις και δραστηριότητες που έχουν σκοπό να ικανοποιήσουν σημαντικές κοινωνικές ανάγκες αποτελούν τους θεσμούς.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9" name="Shape 2"/>
          <p:cNvSpPr/>
          <p:nvPr/>
        </p:nvSpPr>
        <p:spPr>
          <a:xfrm>
            <a:off x="793800" y="2110320"/>
            <a:ext cx="22680" cy="634680"/>
          </a:xfrm>
          <a:prstGeom prst="rect">
            <a:avLst/>
          </a:prstGeom>
          <a:solidFill>
            <a:srgbClr val="1b54d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0" name="Text 3"/>
          <p:cNvSpPr/>
          <p:nvPr/>
        </p:nvSpPr>
        <p:spPr>
          <a:xfrm>
            <a:off x="793800" y="2968560"/>
            <a:ext cx="7631640" cy="95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Τα μέλη της κοινωνίας αναπτύσσουν σταθερές και οργανωμένες σχέσεις όπως γονείς-παιδιά, δάσκαλοι-μαθητές και δραστηριότητες όπως εκπαίδευση, οικογένεια, εκκλησία.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1" name="Image 0" descr="preencoded.png"/>
          <p:cNvPicPr/>
          <p:nvPr/>
        </p:nvPicPr>
        <p:blipFill>
          <a:blip r:embed="rId1"/>
          <a:stretch/>
        </p:blipFill>
        <p:spPr>
          <a:xfrm>
            <a:off x="8917560" y="2110320"/>
            <a:ext cx="4926240" cy="4926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3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9ff">
              <a:alpha val="8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Text 1"/>
          <p:cNvSpPr/>
          <p:nvPr/>
        </p:nvSpPr>
        <p:spPr>
          <a:xfrm>
            <a:off x="793800" y="2584800"/>
            <a:ext cx="8588880" cy="61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850"/>
              </a:lnSpc>
              <a:tabLst>
                <a:tab algn="l" pos="0"/>
              </a:tabLst>
            </a:pPr>
            <a:r>
              <a:rPr b="0" lang="en-US" sz="3900" strike="noStrike" u="none">
                <a:solidFill>
                  <a:srgbClr val="1b1b27"/>
                </a:solidFill>
                <a:effectLst/>
                <a:uFillTx/>
                <a:latin typeface="Alexandria"/>
                <a:ea typeface="Alexandria"/>
              </a:rPr>
              <a:t>Βασικά Χαρακτηριστικά των Θεσμών</a:t>
            </a:r>
            <a:endParaRPr b="0" lang="en-US" sz="3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5" name="Shape 2"/>
          <p:cNvSpPr/>
          <p:nvPr/>
        </p:nvSpPr>
        <p:spPr>
          <a:xfrm>
            <a:off x="793800" y="3502800"/>
            <a:ext cx="6422040" cy="2141280"/>
          </a:xfrm>
          <a:prstGeom prst="roundRect">
            <a:avLst>
              <a:gd name="adj" fmla="val 5123"/>
            </a:avLst>
          </a:prstGeom>
          <a:solidFill>
            <a:srgbClr val="f9f9ff"/>
          </a:solidFill>
          <a:ln w="22860">
            <a:solidFill>
              <a:srgbClr val="b8c3d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Shape 3"/>
          <p:cNvSpPr/>
          <p:nvPr/>
        </p:nvSpPr>
        <p:spPr>
          <a:xfrm>
            <a:off x="770760" y="3502800"/>
            <a:ext cx="91080" cy="2141280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7" name="Text 4"/>
          <p:cNvSpPr/>
          <p:nvPr/>
        </p:nvSpPr>
        <p:spPr>
          <a:xfrm>
            <a:off x="1083600" y="3723840"/>
            <a:ext cx="357084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950" strike="noStrike" u="none">
                <a:solidFill>
                  <a:srgbClr val="404155"/>
                </a:solidFill>
                <a:effectLst/>
                <a:uFillTx/>
                <a:latin typeface="Alexandria"/>
                <a:ea typeface="Alexandria"/>
              </a:rPr>
              <a:t>Σημαντικοί Κοινωνικοί Σκοποί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" name="Text 5"/>
          <p:cNvSpPr/>
          <p:nvPr/>
        </p:nvSpPr>
        <p:spPr>
          <a:xfrm>
            <a:off x="1083600" y="4152960"/>
            <a:ext cx="5910840" cy="95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Έχουν σημαντικούς κοινωνικούς σκοπούς όπως είναι η μόρφωση, η παραγωγή αγαθών, η ασφάλεια και άλλες κρίσιμες λειτουργίες για τη διατήρηση της κοινωνίας.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9" name="Shape 6"/>
          <p:cNvSpPr/>
          <p:nvPr/>
        </p:nvSpPr>
        <p:spPr>
          <a:xfrm>
            <a:off x="7414200" y="3502800"/>
            <a:ext cx="6422040" cy="2141280"/>
          </a:xfrm>
          <a:prstGeom prst="roundRect">
            <a:avLst>
              <a:gd name="adj" fmla="val 5123"/>
            </a:avLst>
          </a:prstGeom>
          <a:solidFill>
            <a:srgbClr val="f9f9ff"/>
          </a:solidFill>
          <a:ln w="22860">
            <a:solidFill>
              <a:srgbClr val="b8c3d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0" name="Shape 7"/>
          <p:cNvSpPr/>
          <p:nvPr/>
        </p:nvSpPr>
        <p:spPr>
          <a:xfrm>
            <a:off x="7391520" y="3502800"/>
            <a:ext cx="91080" cy="2141280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1" name="Text 8"/>
          <p:cNvSpPr/>
          <p:nvPr/>
        </p:nvSpPr>
        <p:spPr>
          <a:xfrm>
            <a:off x="7704000" y="372384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950" strike="noStrike" u="none">
                <a:solidFill>
                  <a:srgbClr val="404155"/>
                </a:solidFill>
                <a:effectLst/>
                <a:uFillTx/>
                <a:latin typeface="Alexandria"/>
                <a:ea typeface="Alexandria"/>
              </a:rPr>
              <a:t>Σχετική Σταθερότητα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" name="Text 9"/>
          <p:cNvSpPr/>
          <p:nvPr/>
        </p:nvSpPr>
        <p:spPr>
          <a:xfrm>
            <a:off x="7704000" y="4152960"/>
            <a:ext cx="5910840" cy="126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Παραμένουν σχετικά σταθεροί στο χρόνο. Για παράδειγμα, ο θεσμός της οικογένειας ή του σχολείου, παρά τις μεταβολές τους, διατηρούν σχετικά σταθερές τις βασικές σχέσεις μεταξύ των ατόμων και των ρόλων τους.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 0"/>
          <p:cNvSpPr/>
          <p:nvPr/>
        </p:nvSpPr>
        <p:spPr>
          <a:xfrm>
            <a:off x="793800" y="1574280"/>
            <a:ext cx="6407280" cy="61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850"/>
              </a:lnSpc>
              <a:tabLst>
                <a:tab algn="l" pos="0"/>
              </a:tabLst>
            </a:pPr>
            <a:r>
              <a:rPr b="0" lang="en-US" sz="3900" strike="noStrike" u="none">
                <a:solidFill>
                  <a:srgbClr val="1b1b27"/>
                </a:solidFill>
                <a:effectLst/>
                <a:uFillTx/>
                <a:latin typeface="Alexandria"/>
                <a:ea typeface="Alexandria"/>
              </a:rPr>
              <a:t>Η Κοινωνία ως Οργανισμός</a:t>
            </a:r>
            <a:endParaRPr b="0" lang="en-US" sz="3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" name="Text 1"/>
          <p:cNvSpPr/>
          <p:nvPr/>
        </p:nvSpPr>
        <p:spPr>
          <a:xfrm>
            <a:off x="793800" y="2670480"/>
            <a:ext cx="6279120" cy="95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Εάν θεωρήσουμε την κοινωνία ως έναν οργανισμό, οι θεσμοί αποτελούν τα επιμέρους όργανά του και τα άτομα τα κύτταρα αυτών των οργάνων.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Text 2"/>
          <p:cNvSpPr/>
          <p:nvPr/>
        </p:nvSpPr>
        <p:spPr>
          <a:xfrm>
            <a:off x="793800" y="3801960"/>
            <a:ext cx="6279120" cy="126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Όπως ο ανθρώπινος οργανισμός ικανοποιεί τις ανάγκες του μέσα από συστήματα λειτουργίας (κυκλοφορικό, πεπτικό, αναπνευστικό), έτσι και η κοινωνία λειτουργεί μέσω των θεσμών της.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6" name="Image 0" descr="preencoded.png"/>
          <p:cNvPicPr/>
          <p:nvPr/>
        </p:nvPicPr>
        <p:blipFill>
          <a:blip r:embed="rId1"/>
          <a:stretch/>
        </p:blipFill>
        <p:spPr>
          <a:xfrm>
            <a:off x="7565040" y="2715120"/>
            <a:ext cx="2140920" cy="3283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7" name="Text 3"/>
          <p:cNvSpPr/>
          <p:nvPr/>
        </p:nvSpPr>
        <p:spPr>
          <a:xfrm>
            <a:off x="7565040" y="6222600"/>
            <a:ext cx="6279120" cy="25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01"/>
              </a:lnSpc>
              <a:tabLst>
                <a:tab algn="l" pos="0"/>
              </a:tabLst>
            </a:pPr>
            <a:r>
              <a:rPr b="0" lang="en-US" sz="12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Ο ανθρώπινος οργανισμός ως παράδειγμα οργανωμένου συστήματος</a:t>
            </a:r>
            <a:endParaRPr b="0" lang="en-US" sz="12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9ff">
              <a:alpha val="8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0" name="Text 1"/>
          <p:cNvSpPr/>
          <p:nvPr/>
        </p:nvSpPr>
        <p:spPr>
          <a:xfrm>
            <a:off x="793800" y="1440720"/>
            <a:ext cx="4988520" cy="61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850"/>
              </a:lnSpc>
              <a:tabLst>
                <a:tab algn="l" pos="0"/>
              </a:tabLst>
            </a:pPr>
            <a:r>
              <a:rPr b="0" lang="en-US" sz="3900" strike="noStrike" u="none">
                <a:solidFill>
                  <a:srgbClr val="1b1b27"/>
                </a:solidFill>
                <a:effectLst/>
                <a:uFillTx/>
                <a:latin typeface="Alexandria"/>
                <a:ea typeface="Alexandria"/>
              </a:rPr>
              <a:t>Ο Ρόλος των Θεσμών</a:t>
            </a:r>
            <a:endParaRPr b="0" lang="en-US" sz="3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1" name="Text 2"/>
          <p:cNvSpPr/>
          <p:nvPr/>
        </p:nvSpPr>
        <p:spPr>
          <a:xfrm>
            <a:off x="793800" y="2358360"/>
            <a:ext cx="1304244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Μέσα στους θεσμούς διαμορφώνονται οι κοινωνικοί κανόνες με βάση τους οποίους τα άτομα παίρνουν τις θέσεις τους και ασκούν τους ρόλους τους.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2" name="Image 1" descr="preencoded.png"/>
          <p:cNvPicPr/>
          <p:nvPr/>
        </p:nvPicPr>
        <p:blipFill>
          <a:blip r:embed="rId2"/>
          <a:stretch/>
        </p:blipFill>
        <p:spPr>
          <a:xfrm>
            <a:off x="793800" y="3216600"/>
            <a:ext cx="991800" cy="119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3" name="Text 3"/>
          <p:cNvSpPr/>
          <p:nvPr/>
        </p:nvSpPr>
        <p:spPr>
          <a:xfrm>
            <a:off x="1984320" y="3414960"/>
            <a:ext cx="29736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950" strike="noStrike" u="none">
                <a:solidFill>
                  <a:srgbClr val="404155"/>
                </a:solidFill>
                <a:effectLst/>
                <a:uFillTx/>
                <a:latin typeface="Alexandria"/>
                <a:ea typeface="Alexandria"/>
              </a:rPr>
              <a:t>Οργάνωση της Κοινωνίας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" name="Text 4"/>
          <p:cNvSpPr/>
          <p:nvPr/>
        </p:nvSpPr>
        <p:spPr>
          <a:xfrm>
            <a:off x="1984320" y="3844440"/>
            <a:ext cx="1185192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Η κοινωνία οργανώνεται και εξασφαλίζει τη διάρκειά της μέσα στο χρόνο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5" name="Image 2" descr="preencoded.png"/>
          <p:cNvPicPr/>
          <p:nvPr/>
        </p:nvPicPr>
        <p:blipFill>
          <a:blip r:embed="rId3"/>
          <a:stretch/>
        </p:blipFill>
        <p:spPr>
          <a:xfrm>
            <a:off x="793800" y="4407480"/>
            <a:ext cx="991800" cy="119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6" name="Text 5"/>
          <p:cNvSpPr/>
          <p:nvPr/>
        </p:nvSpPr>
        <p:spPr>
          <a:xfrm>
            <a:off x="1984320" y="460584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950" strike="noStrike" u="none">
                <a:solidFill>
                  <a:srgbClr val="404155"/>
                </a:solidFill>
                <a:effectLst/>
                <a:uFillTx/>
                <a:latin typeface="Alexandria"/>
                <a:ea typeface="Alexandria"/>
              </a:rPr>
              <a:t>Μάθηση Ρόλων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7" name="Text 6"/>
          <p:cNvSpPr/>
          <p:nvPr/>
        </p:nvSpPr>
        <p:spPr>
          <a:xfrm>
            <a:off x="1984320" y="5034960"/>
            <a:ext cx="1185192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Τα άτομα μαθαίνουν τις αξίες, τους κανόνες και τους ρόλους τους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8" name="Image 3" descr="preencoded.png"/>
          <p:cNvPicPr/>
          <p:nvPr/>
        </p:nvPicPr>
        <p:blipFill>
          <a:blip r:embed="rId4"/>
          <a:stretch/>
        </p:blipFill>
        <p:spPr>
          <a:xfrm>
            <a:off x="793800" y="5598360"/>
            <a:ext cx="991800" cy="119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9" name="Text 7"/>
          <p:cNvSpPr/>
          <p:nvPr/>
        </p:nvSpPr>
        <p:spPr>
          <a:xfrm>
            <a:off x="1984320" y="5796720"/>
            <a:ext cx="310428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950" strike="noStrike" u="none">
                <a:solidFill>
                  <a:srgbClr val="404155"/>
                </a:solidFill>
                <a:effectLst/>
                <a:uFillTx/>
                <a:latin typeface="Alexandria"/>
                <a:ea typeface="Alexandria"/>
              </a:rPr>
              <a:t>Συνέχεια Κοινωνικής Ζωής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0" name="Text 8"/>
          <p:cNvSpPr/>
          <p:nvPr/>
        </p:nvSpPr>
        <p:spPr>
          <a:xfrm>
            <a:off x="1984320" y="6225840"/>
            <a:ext cx="1185192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Εξακολουθεί να υπάρχει κοινωνική ζωή παρά την ανανέωση των μελών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 0"/>
          <p:cNvSpPr/>
          <p:nvPr/>
        </p:nvSpPr>
        <p:spPr>
          <a:xfrm>
            <a:off x="793800" y="1615680"/>
            <a:ext cx="6560640" cy="61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850"/>
              </a:lnSpc>
              <a:tabLst>
                <a:tab algn="l" pos="0"/>
              </a:tabLst>
            </a:pPr>
            <a:r>
              <a:rPr b="0" lang="en-US" sz="3900" strike="noStrike" u="none">
                <a:solidFill>
                  <a:srgbClr val="1b1b27"/>
                </a:solidFill>
                <a:effectLst/>
                <a:uFillTx/>
                <a:latin typeface="Alexandria"/>
                <a:ea typeface="Alexandria"/>
              </a:rPr>
              <a:t>Βασικοί Θεσμοί και Ανάγκες</a:t>
            </a:r>
            <a:endParaRPr b="0" lang="en-US" sz="3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" name="Shape 1"/>
          <p:cNvSpPr/>
          <p:nvPr/>
        </p:nvSpPr>
        <p:spPr>
          <a:xfrm>
            <a:off x="793800" y="2632320"/>
            <a:ext cx="13042440" cy="3440160"/>
          </a:xfrm>
          <a:prstGeom prst="roundRect">
            <a:avLst>
              <a:gd name="adj" fmla="val 2423"/>
            </a:avLst>
          </a:prstGeom>
          <a:noFill/>
          <a:ln w="7620">
            <a:solidFill>
              <a:srgbClr val="000000">
                <a:alpha val="8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3" name="Shape 2"/>
          <p:cNvSpPr/>
          <p:nvPr/>
        </p:nvSpPr>
        <p:spPr>
          <a:xfrm>
            <a:off x="801360" y="2640240"/>
            <a:ext cx="13027320" cy="57060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4" name="Text 3"/>
          <p:cNvSpPr/>
          <p:nvPr/>
        </p:nvSpPr>
        <p:spPr>
          <a:xfrm>
            <a:off x="999720" y="2766600"/>
            <a:ext cx="61128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1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Βασικοί Θεσμοί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5" name="Text 4"/>
          <p:cNvSpPr/>
          <p:nvPr/>
        </p:nvSpPr>
        <p:spPr>
          <a:xfrm>
            <a:off x="7517520" y="2766600"/>
            <a:ext cx="61128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1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Ανάγκες που Εξυπηρετούν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6" name="Shape 5"/>
          <p:cNvSpPr/>
          <p:nvPr/>
        </p:nvSpPr>
        <p:spPr>
          <a:xfrm>
            <a:off x="801360" y="3210840"/>
            <a:ext cx="13027320" cy="570600"/>
          </a:xfrm>
          <a:prstGeom prst="rect">
            <a:avLst/>
          </a:prstGeom>
          <a:solidFill>
            <a:srgbClr val="000000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7" name="Text 6"/>
          <p:cNvSpPr/>
          <p:nvPr/>
        </p:nvSpPr>
        <p:spPr>
          <a:xfrm>
            <a:off x="999720" y="3337560"/>
            <a:ext cx="61128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Οικογενειακοί θεσμοί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8" name="Text 7"/>
          <p:cNvSpPr/>
          <p:nvPr/>
        </p:nvSpPr>
        <p:spPr>
          <a:xfrm>
            <a:off x="7517520" y="3337560"/>
            <a:ext cx="61128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Βιολογική αναπαραγωγή - Κοινωνικοποίηση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9" name="Shape 8"/>
          <p:cNvSpPr/>
          <p:nvPr/>
        </p:nvSpPr>
        <p:spPr>
          <a:xfrm>
            <a:off x="801360" y="3781800"/>
            <a:ext cx="13027320" cy="57060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0" name="Text 9"/>
          <p:cNvSpPr/>
          <p:nvPr/>
        </p:nvSpPr>
        <p:spPr>
          <a:xfrm>
            <a:off x="999720" y="3908520"/>
            <a:ext cx="61128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Οικονομικοί θεσμοί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1" name="Text 10"/>
          <p:cNvSpPr/>
          <p:nvPr/>
        </p:nvSpPr>
        <p:spPr>
          <a:xfrm>
            <a:off x="7517520" y="3908520"/>
            <a:ext cx="61128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Παραγωγή - Διανομή των αγαθών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2" name="Shape 11"/>
          <p:cNvSpPr/>
          <p:nvPr/>
        </p:nvSpPr>
        <p:spPr>
          <a:xfrm>
            <a:off x="801360" y="4352760"/>
            <a:ext cx="13027320" cy="570600"/>
          </a:xfrm>
          <a:prstGeom prst="rect">
            <a:avLst/>
          </a:prstGeom>
          <a:solidFill>
            <a:srgbClr val="000000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3" name="Text 12"/>
          <p:cNvSpPr/>
          <p:nvPr/>
        </p:nvSpPr>
        <p:spPr>
          <a:xfrm>
            <a:off x="999720" y="4479480"/>
            <a:ext cx="61128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Πολιτικοί θεσμοί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4" name="Text 13"/>
          <p:cNvSpPr/>
          <p:nvPr/>
        </p:nvSpPr>
        <p:spPr>
          <a:xfrm>
            <a:off x="7517520" y="4479480"/>
            <a:ext cx="61128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Διαχείριση εξουσίας - Λήψη αποφάσεων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5" name="Shape 14"/>
          <p:cNvSpPr/>
          <p:nvPr/>
        </p:nvSpPr>
        <p:spPr>
          <a:xfrm>
            <a:off x="801360" y="4923720"/>
            <a:ext cx="13027320" cy="57060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6" name="Text 15"/>
          <p:cNvSpPr/>
          <p:nvPr/>
        </p:nvSpPr>
        <p:spPr>
          <a:xfrm>
            <a:off x="999720" y="5050440"/>
            <a:ext cx="61128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Εκπαιδευτικοί θεσμοί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7" name="Text 16"/>
          <p:cNvSpPr/>
          <p:nvPr/>
        </p:nvSpPr>
        <p:spPr>
          <a:xfrm>
            <a:off x="7517520" y="5050440"/>
            <a:ext cx="61128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Μόρφωση νέας γενιάς - Παραγωγή νέας γνώσης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8" name="Shape 17"/>
          <p:cNvSpPr/>
          <p:nvPr/>
        </p:nvSpPr>
        <p:spPr>
          <a:xfrm>
            <a:off x="801360" y="5494680"/>
            <a:ext cx="13027320" cy="570600"/>
          </a:xfrm>
          <a:prstGeom prst="rect">
            <a:avLst/>
          </a:prstGeom>
          <a:solidFill>
            <a:srgbClr val="000000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9" name="Text 18"/>
          <p:cNvSpPr/>
          <p:nvPr/>
        </p:nvSpPr>
        <p:spPr>
          <a:xfrm>
            <a:off x="999720" y="5621400"/>
            <a:ext cx="61128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Θρησκευτικοί θεσμοί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0" name="Text 19"/>
          <p:cNvSpPr/>
          <p:nvPr/>
        </p:nvSpPr>
        <p:spPr>
          <a:xfrm>
            <a:off x="7517520" y="5621400"/>
            <a:ext cx="61128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Προσέγγιση του θείου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1" name="Text 20"/>
          <p:cNvSpPr/>
          <p:nvPr/>
        </p:nvSpPr>
        <p:spPr>
          <a:xfrm>
            <a:off x="793800" y="6296400"/>
            <a:ext cx="1304244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Κάθε σύστημα έχει τα όργανά του που είναι οι θεσμοί. Σήμερα υπάρχουν εκατοντάδες θεσμοί για κάθε σημαντική λειτουργία της κοινωνίας.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 0"/>
          <p:cNvSpPr/>
          <p:nvPr/>
        </p:nvSpPr>
        <p:spPr>
          <a:xfrm>
            <a:off x="649440" y="446400"/>
            <a:ext cx="4630680" cy="50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949"/>
              </a:lnSpc>
              <a:tabLst>
                <a:tab algn="l" pos="0"/>
              </a:tabLst>
            </a:pPr>
            <a:r>
              <a:rPr b="0" lang="en-US" sz="3150" strike="noStrike" u="none">
                <a:solidFill>
                  <a:srgbClr val="1b1b27"/>
                </a:solidFill>
                <a:effectLst/>
                <a:uFillTx/>
                <a:latin typeface="Alexandria"/>
                <a:ea typeface="Alexandria"/>
              </a:rPr>
              <a:t>Εξέλιξη και Νέοι Θεσμοί</a:t>
            </a:r>
            <a:endParaRPr b="0" lang="en-US" sz="31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3" name="Image 0" descr="preencoded.png"/>
          <p:cNvPicPr/>
          <p:nvPr/>
        </p:nvPicPr>
        <p:blipFill>
          <a:blip r:embed="rId1"/>
          <a:stretch/>
        </p:blipFill>
        <p:spPr>
          <a:xfrm>
            <a:off x="649440" y="1379880"/>
            <a:ext cx="5780880" cy="5780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4" name="Text 1"/>
          <p:cNvSpPr/>
          <p:nvPr/>
        </p:nvSpPr>
        <p:spPr>
          <a:xfrm>
            <a:off x="6834600" y="1343520"/>
            <a:ext cx="7153560" cy="51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001"/>
              </a:lnSpc>
              <a:tabLst>
                <a:tab algn="l" pos="0"/>
              </a:tabLst>
            </a:pPr>
            <a:r>
              <a:rPr b="0" lang="en-US" sz="12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Όσο οι κοινωνίες εξελίσσονται και εκσυγχρονίζονται, νέες κοινωνικές ανάγκες δημιουργούνται και μαζί τους νέοι θεσμοί.</a:t>
            </a:r>
            <a:endParaRPr b="0" lang="en-US" sz="12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5" name="Text 2"/>
          <p:cNvSpPr/>
          <p:nvPr/>
        </p:nvSpPr>
        <p:spPr>
          <a:xfrm>
            <a:off x="6834600" y="2009160"/>
            <a:ext cx="7153560" cy="77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001"/>
              </a:lnSpc>
              <a:tabLst>
                <a:tab algn="l" pos="0"/>
              </a:tabLst>
            </a:pPr>
            <a:r>
              <a:rPr b="0" lang="en-US" sz="1250" strike="noStrike" u="none">
                <a:solidFill>
                  <a:srgbClr val="404155"/>
                </a:solidFill>
                <a:effectLst/>
                <a:uFillTx/>
                <a:latin typeface="Nobile"/>
                <a:ea typeface="Nobile"/>
              </a:rPr>
              <a:t>Η εργασία των γυναικών για παράδειγμα δημιούργησε την ανάγκη φύλαξης των μαθητών του Δημοτικού μετά το σχολείο και οδήγησε στη δημιουργία ενός νέου εκπαιδευτικού θεσμού, του ολοήμερου σχολείου.</a:t>
            </a:r>
            <a:endParaRPr b="0" lang="en-US" sz="12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6" name="Shape 3"/>
          <p:cNvSpPr/>
          <p:nvPr/>
        </p:nvSpPr>
        <p:spPr>
          <a:xfrm>
            <a:off x="649440" y="7526520"/>
            <a:ext cx="13331160" cy="949320"/>
          </a:xfrm>
          <a:prstGeom prst="roundRect">
            <a:avLst>
              <a:gd name="adj" fmla="val 7183"/>
            </a:avLst>
          </a:prstGeom>
          <a:solidFill>
            <a:srgbClr val="bbcdf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7" name="Image 1" descr="preencoded.png"/>
          <p:cNvPicPr/>
          <p:nvPr/>
        </p:nvPicPr>
        <p:blipFill>
          <a:blip r:embed="rId2"/>
          <a:stretch/>
        </p:blipFill>
        <p:spPr>
          <a:xfrm>
            <a:off x="811800" y="7762680"/>
            <a:ext cx="202680" cy="162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8" name="Text 4"/>
          <p:cNvSpPr/>
          <p:nvPr/>
        </p:nvSpPr>
        <p:spPr>
          <a:xfrm>
            <a:off x="1176840" y="7729200"/>
            <a:ext cx="12641400" cy="51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001"/>
              </a:lnSpc>
              <a:tabLst>
                <a:tab algn="l" pos="0"/>
              </a:tabLst>
            </a:pPr>
            <a:r>
              <a:rPr b="1" lang="en-US" sz="1250" strike="noStrike" u="none">
                <a:solidFill>
                  <a:srgbClr val="000000"/>
                </a:solidFill>
                <a:effectLst/>
                <a:uFillTx/>
                <a:latin typeface="Nobile"/>
                <a:ea typeface="Nobile"/>
              </a:rPr>
              <a:t>Σημαντική Διαφορά:</a:t>
            </a:r>
            <a:r>
              <a:rPr b="0" lang="en-US" sz="1250" strike="noStrike" u="none">
                <a:solidFill>
                  <a:srgbClr val="000000"/>
                </a:solidFill>
                <a:effectLst/>
                <a:uFillTx/>
                <a:latin typeface="Nobile"/>
                <a:ea typeface="Nobile"/>
              </a:rPr>
              <a:t> Η κοινωνία μπορεί να αλλάζει θεμελιακά (αξίες, κανόνες, θεσμοί) και να διατηρείται στη ζωή, όπως στις περιπτώσεις των επαναστάσεων, ενώ στον ανθρώπινο οργανισμό κάτι τέτοιο είναι αδύνατο.</a:t>
            </a:r>
            <a:endParaRPr b="0" lang="en-US" sz="12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Application>LibreOffice/25.2.6.2$Windows_X86_64 LibreOffice_project/729c5bfe710f5eb71ed3bbde9e06a6065e9c6c5d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2025-11-17T18:42:51Z</dcterms:created>
  <dc:creator/>
  <dc:description/>
  <dc:language>en-US</dc:language>
  <cp:lastModifiedBy/>
  <dcterms:modified xsi:type="dcterms:W3CDTF">2025-11-17T21:04:45Z</dcterms:modified>
  <cp:revision>3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10</vt:i4>
  </property>
  <property fmtid="{D5CDD505-2E9C-101B-9397-08002B2CF9AE}" pid="3" name="PresentationFormat">
    <vt:lpwstr>On-screen Show (16:9)</vt:lpwstr>
  </property>
  <property fmtid="{D5CDD505-2E9C-101B-9397-08002B2CF9AE}" pid="4" name="Slides">
    <vt:i4>10</vt:i4>
  </property>
</Properties>
</file>