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media/image1.png" ContentType="image/png"/>
  <Override PartName="/ppt/media/image6.svg" ContentType="image/svg"/>
  <Override PartName="/ppt/media/image2.png" ContentType="image/png"/>
  <Override PartName="/ppt/media/image3.png" ContentType="image/png"/>
  <Override PartName="/ppt/media/image8.svg" ContentType="image/svg"/>
  <Override PartName="/ppt/media/image4.png" ContentType="image/png"/>
  <Override PartName="/ppt/media/image5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11.svg" ContentType="image/svg"/>
  <Override PartName="/ppt/media/image12.png" ContentType="image/png"/>
  <Override PartName="/ppt/media/image13.svg" ContentType="image/svg"/>
  <Override PartName="/ppt/media/image21.png" ContentType="image/png"/>
  <Override PartName="/ppt/media/image14.png" ContentType="image/png"/>
  <Override PartName="/ppt/media/image15.svg" ContentType="image/svg"/>
  <Override PartName="/ppt/media/image23.png" ContentType="image/png"/>
  <Override PartName="/ppt/media/image16.png" ContentType="image/png"/>
  <Override PartName="/ppt/media/image17.svg" ContentType="image/svg"/>
  <Override PartName="/ppt/media/image25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2.png" ContentType="image/png"/>
  <Override PartName="/ppt/media/image24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μετακίνηση της διαφάνειας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Πατήστε για επεξεργασία της μορφής των σημειώσεων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&lt;κεφαλίδα&gt;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&lt;ημερομηνία/ώρα&gt;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&lt;υποσέλιδο&gt;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EE3EDBC3-04FF-4E50-9221-86B47577723A}" type="slidenum"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3D82460-1E6F-4A71-BD57-AC8892CDDFD7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2BE5BB6-AFE3-4256-AD76-1E9CF904BA17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622658F-DF83-4734-B7D5-37ABC5B0AB0A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93AC134-A4AF-418B-8AEF-74A6A920A836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8492B6C-1932-4E5B-A659-9145024E2043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4BCA2C2-A613-4106-AB54-5D6EDF9A3AF3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BB367A0-AF1F-43BD-8BDD-45D3B6E7BEE5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E74AC95-15F7-4F2F-9E34-FA56A2542A9B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15C4614-08F8-4D76-B289-76133865C8C9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3746543-E7E8-4941-90A6-EF1D5467BE01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668392F-D675-4147-9660-7ECAC7AF71C7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67EBA18-3B2E-40B6-89DE-15BF91BB46DE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5745D83-523B-4A84-8B49-27B374193784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A7F0267-CBBD-4585-ACC6-01EA53948B47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4E3ADBB-8F8E-444C-8C98-AAB6C6B61857}" type="slidenum"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&lt;αριθμός&gt;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6f4f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Πατήστε για επεξεργασία της μορφής κειμένου του τίτλου</a:t>
            </a:r>
            <a:endParaRPr b="0" lang="en-US" sz="4400" strike="noStrike" u="non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Πατήστε για επεξεργασία της μορφής κειμένου διάρθρωσης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Δεύτερο επίπεδο διάρθρωσης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Τρίτο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Τέταρτο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Πέμπτο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Έκτο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Έβδομο επίπεδο διάρθρωσης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hyperlink" Target="http://www.kethi.gr" TargetMode="External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svg"/><Relationship Id="rId4" Type="http://schemas.openxmlformats.org/officeDocument/2006/relationships/image" Target="../media/image7.png"/><Relationship Id="rId5" Type="http://schemas.openxmlformats.org/officeDocument/2006/relationships/image" Target="../media/image8.svg"/><Relationship Id="rId6" Type="http://schemas.openxmlformats.org/officeDocument/2006/relationships/slideLayout" Target="../slideLayouts/slideLayout11.xml"/><Relationship Id="rId7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svg"/><Relationship Id="rId3" Type="http://schemas.openxmlformats.org/officeDocument/2006/relationships/image" Target="../media/image12.png"/><Relationship Id="rId4" Type="http://schemas.openxmlformats.org/officeDocument/2006/relationships/image" Target="../media/image13.svg"/><Relationship Id="rId5" Type="http://schemas.openxmlformats.org/officeDocument/2006/relationships/image" Target="../media/image14.png"/><Relationship Id="rId6" Type="http://schemas.openxmlformats.org/officeDocument/2006/relationships/image" Target="../media/image15.svg"/><Relationship Id="rId7" Type="http://schemas.openxmlformats.org/officeDocument/2006/relationships/image" Target="../media/image16.png"/><Relationship Id="rId8" Type="http://schemas.openxmlformats.org/officeDocument/2006/relationships/image" Target="../media/image17.svg"/><Relationship Id="rId9" Type="http://schemas.openxmlformats.org/officeDocument/2006/relationships/slideLayout" Target="../slideLayouts/slideLayout15.xml"/><Relationship Id="rId10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5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Text 1"/>
          <p:cNvSpPr/>
          <p:nvPr/>
        </p:nvSpPr>
        <p:spPr>
          <a:xfrm>
            <a:off x="793800" y="3497040"/>
            <a:ext cx="7375680" cy="61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850"/>
              </a:lnSpc>
              <a:tabLst>
                <a:tab algn="l" pos="0"/>
              </a:tabLst>
            </a:pPr>
            <a:r>
              <a:rPr b="1" lang="en-US" sz="39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Κοινωνικοί Κανόνες και Αξίες</a:t>
            </a:r>
            <a:endParaRPr b="0" lang="en-US" sz="3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" name="Text 2"/>
          <p:cNvSpPr/>
          <p:nvPr/>
        </p:nvSpPr>
        <p:spPr>
          <a:xfrm>
            <a:off x="793800" y="4414680"/>
            <a:ext cx="1304244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Οι κοινωνικοί κανόνες διαμορφώνουν τη συμπεριφορά μας και αντικατοπτρίζουν τις βαθύτερες αξίες κάθε κοινωνίας.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 0"/>
          <p:cNvSpPr/>
          <p:nvPr/>
        </p:nvSpPr>
        <p:spPr>
          <a:xfrm>
            <a:off x="793800" y="1314000"/>
            <a:ext cx="396900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Η Αλλαγή του 1982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9" name="Text 1"/>
          <p:cNvSpPr/>
          <p:nvPr/>
        </p:nvSpPr>
        <p:spPr>
          <a:xfrm>
            <a:off x="793800" y="2207160"/>
            <a:ext cx="1304244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Το 1982 άλλαξαν οι κανόνες του Οικογενειακού Δικαίου, σηματοδοτώντας μια ιστορική στροφή στις σχέσεις των φύλων στην ελληνική κοινωνία.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Shape 2"/>
          <p:cNvSpPr/>
          <p:nvPr/>
        </p:nvSpPr>
        <p:spPr>
          <a:xfrm>
            <a:off x="793800" y="4990320"/>
            <a:ext cx="13042440" cy="2268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8800" bIns="-288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Shape 3"/>
          <p:cNvSpPr/>
          <p:nvPr/>
        </p:nvSpPr>
        <p:spPr>
          <a:xfrm>
            <a:off x="793800" y="3065400"/>
            <a:ext cx="6396840" cy="1924560"/>
          </a:xfrm>
          <a:prstGeom prst="roundRect">
            <a:avLst>
              <a:gd name="adj" fmla="val 4330"/>
            </a:avLst>
          </a:prstGeom>
          <a:solidFill>
            <a:srgbClr val="dadbf1"/>
          </a:solidFill>
          <a:ln w="7620">
            <a:solidFill>
              <a:srgbClr val="c0c1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2" name="Text 4"/>
          <p:cNvSpPr/>
          <p:nvPr/>
        </p:nvSpPr>
        <p:spPr>
          <a:xfrm>
            <a:off x="2751840" y="327132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Πριν το 1982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3" name="Text 5"/>
          <p:cNvSpPr/>
          <p:nvPr/>
        </p:nvSpPr>
        <p:spPr>
          <a:xfrm>
            <a:off x="999720" y="3700440"/>
            <a:ext cx="59850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500"/>
              </a:lnSpc>
              <a:buClr>
                <a:srgbClr val="272525"/>
              </a:buClr>
              <a:buFont typeface="Symbol" charset="2"/>
              <a:buChar char=""/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Οι αποφάσεις αποτελούσαν προνόμιο των ανδρών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4" name="Text 6"/>
          <p:cNvSpPr/>
          <p:nvPr/>
        </p:nvSpPr>
        <p:spPr>
          <a:xfrm>
            <a:off x="999720" y="4087440"/>
            <a:ext cx="59850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500"/>
              </a:lnSpc>
              <a:buClr>
                <a:srgbClr val="272525"/>
              </a:buClr>
              <a:buFont typeface="Symbol" charset="2"/>
              <a:buChar char=""/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Οι άνδρες είχαν όλα τα οικογενειακά βάρη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5" name="Text 7"/>
          <p:cNvSpPr/>
          <p:nvPr/>
        </p:nvSpPr>
        <p:spPr>
          <a:xfrm>
            <a:off x="999720" y="4474440"/>
            <a:ext cx="59850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500"/>
              </a:lnSpc>
              <a:buClr>
                <a:srgbClr val="272525"/>
              </a:buClr>
              <a:buFont typeface="Symbol" charset="2"/>
              <a:buChar char=""/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Οι γυναίκες περιορίζονταν στο ρόλο της νοικοκυράς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6" name="Shape 8"/>
          <p:cNvSpPr/>
          <p:nvPr/>
        </p:nvSpPr>
        <p:spPr>
          <a:xfrm>
            <a:off x="7439040" y="5013360"/>
            <a:ext cx="6397200" cy="1924560"/>
          </a:xfrm>
          <a:prstGeom prst="rect">
            <a:avLst/>
          </a:prstGeom>
          <a:solidFill>
            <a:srgbClr val="dadb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7" name="Text 9"/>
          <p:cNvSpPr/>
          <p:nvPr/>
        </p:nvSpPr>
        <p:spPr>
          <a:xfrm>
            <a:off x="9397440" y="521172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Μετά το 1982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8" name="Text 10"/>
          <p:cNvSpPr/>
          <p:nvPr/>
        </p:nvSpPr>
        <p:spPr>
          <a:xfrm>
            <a:off x="7644960" y="5640840"/>
            <a:ext cx="59850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500"/>
              </a:lnSpc>
              <a:buClr>
                <a:srgbClr val="272525"/>
              </a:buClr>
              <a:buFont typeface="Symbol" charset="2"/>
              <a:buChar char=""/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Οι σύζυγοι συναποφασίζουν ισότιμα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9" name="Text 11"/>
          <p:cNvSpPr/>
          <p:nvPr/>
        </p:nvSpPr>
        <p:spPr>
          <a:xfrm>
            <a:off x="7644960" y="6027840"/>
            <a:ext cx="59850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500"/>
              </a:lnSpc>
              <a:buClr>
                <a:srgbClr val="272525"/>
              </a:buClr>
              <a:buFont typeface="Symbol" charset="2"/>
              <a:buChar char=""/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Κοινές ευθύνες και βάρη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Text 12"/>
          <p:cNvSpPr/>
          <p:nvPr/>
        </p:nvSpPr>
        <p:spPr>
          <a:xfrm>
            <a:off x="7644960" y="6414840"/>
            <a:ext cx="59850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500"/>
              </a:lnSpc>
              <a:buClr>
                <a:srgbClr val="272525"/>
              </a:buClr>
              <a:buFont typeface="Symbol" charset="2"/>
              <a:buChar char=""/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Νέοι ρόλοι για τη γυναίκα ως μητέρα και σύζυγος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 0"/>
          <p:cNvSpPr/>
          <p:nvPr/>
        </p:nvSpPr>
        <p:spPr>
          <a:xfrm>
            <a:off x="793800" y="1970280"/>
            <a:ext cx="757116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Επιπτώσεις της Νομοθετικής Αλλαγής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2" name="Image 0" descr="preencoded.png"/>
          <p:cNvPicPr/>
          <p:nvPr/>
        </p:nvPicPr>
        <p:blipFill>
          <a:blip r:embed="rId1"/>
          <a:stretch/>
        </p:blipFill>
        <p:spPr>
          <a:xfrm>
            <a:off x="793800" y="2987280"/>
            <a:ext cx="3448080" cy="2120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3" name="Text 1"/>
          <p:cNvSpPr/>
          <p:nvPr/>
        </p:nvSpPr>
        <p:spPr>
          <a:xfrm>
            <a:off x="7565040" y="2962440"/>
            <a:ext cx="316476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Μετασχηματισμός Ρόλων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4" name="Text 2"/>
          <p:cNvSpPr/>
          <p:nvPr/>
        </p:nvSpPr>
        <p:spPr>
          <a:xfrm>
            <a:off x="7565040" y="3471120"/>
            <a:ext cx="627912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Με την αλλαγή των κοινωνικών κανόνων άλλαξε ταυτόχρονα η θέση της γυναίκας στην οικογένεια και επομένως οι ρόλοι της ως μητέρας και συζύγου.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" name="Text 3"/>
          <p:cNvSpPr/>
          <p:nvPr/>
        </p:nvSpPr>
        <p:spPr>
          <a:xfrm>
            <a:off x="7565040" y="4602240"/>
            <a:ext cx="627912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Η νομοθετική αλλαγή συνδέθηκε με: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Text 4"/>
          <p:cNvSpPr/>
          <p:nvPr/>
        </p:nvSpPr>
        <p:spPr>
          <a:xfrm>
            <a:off x="7565040" y="5098320"/>
            <a:ext cx="627912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500"/>
              </a:lnSpc>
              <a:buClr>
                <a:srgbClr val="272525"/>
              </a:buClr>
              <a:buFont typeface="Symbol" charset="2"/>
              <a:buChar char=""/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Αύξηση της γυναικείας απασχόλησης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Text 5"/>
          <p:cNvSpPr/>
          <p:nvPr/>
        </p:nvSpPr>
        <p:spPr>
          <a:xfrm>
            <a:off x="7565040" y="5485320"/>
            <a:ext cx="627912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500"/>
              </a:lnSpc>
              <a:buClr>
                <a:srgbClr val="272525"/>
              </a:buClr>
              <a:buFont typeface="Symbol" charset="2"/>
              <a:buChar char=""/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Μεγαλύτερη εκπαιδευτική συμμετοχή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Text 6"/>
          <p:cNvSpPr/>
          <p:nvPr/>
        </p:nvSpPr>
        <p:spPr>
          <a:xfrm>
            <a:off x="7565040" y="5872320"/>
            <a:ext cx="627912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500"/>
              </a:lnSpc>
              <a:buClr>
                <a:srgbClr val="272525"/>
              </a:buClr>
              <a:buFont typeface="Symbol" charset="2"/>
              <a:buChar char=""/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Ισότιμη λήψη αποφάσεων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0" name="Text 0"/>
          <p:cNvSpPr/>
          <p:nvPr/>
        </p:nvSpPr>
        <p:spPr>
          <a:xfrm>
            <a:off x="793800" y="2587320"/>
            <a:ext cx="443628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Πηγές Πληροφόρησης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1" name="Shape 1"/>
          <p:cNvSpPr/>
          <p:nvPr/>
        </p:nvSpPr>
        <p:spPr>
          <a:xfrm>
            <a:off x="793800" y="3381120"/>
            <a:ext cx="7556040" cy="2260440"/>
          </a:xfrm>
          <a:prstGeom prst="roundRect">
            <a:avLst>
              <a:gd name="adj" fmla="val 4853"/>
            </a:avLst>
          </a:prstGeom>
          <a:solidFill>
            <a:srgbClr val="ffffff"/>
          </a:solidFill>
          <a:ln w="22860">
            <a:solidFill>
              <a:srgbClr val="c0c1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Shape 2"/>
          <p:cNvSpPr/>
          <p:nvPr/>
        </p:nvSpPr>
        <p:spPr>
          <a:xfrm>
            <a:off x="770760" y="3381120"/>
            <a:ext cx="91080" cy="2260440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3" name="Text 3"/>
          <p:cNvSpPr/>
          <p:nvPr/>
        </p:nvSpPr>
        <p:spPr>
          <a:xfrm>
            <a:off x="1083600" y="3602520"/>
            <a:ext cx="552456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ΚΕΘΙ - Κέντρο Ερευνών για Θέματα Ισότητας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4" name="Text 4"/>
          <p:cNvSpPr/>
          <p:nvPr/>
        </p:nvSpPr>
        <p:spPr>
          <a:xfrm>
            <a:off x="1083600" y="4031640"/>
            <a:ext cx="704520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Περισσότερες πληροφορίες για τη νομοθεσία που αφορά τα φύλα μπορείτε να βρείτε στο </a:t>
            </a:r>
            <a:r>
              <a:rPr b="0" lang="en-US" sz="1550" strike="noStrike" u="sng">
                <a:solidFill>
                  <a:srgbClr val="4950bc"/>
                </a:solidFill>
                <a:effectLst/>
                <a:uFillTx/>
                <a:latin typeface="Inter"/>
                <a:ea typeface="Inter"/>
                <a:hlinkClick r:id="rId2"/>
              </a:rPr>
              <a:t>www.kethi.gr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Text 5"/>
          <p:cNvSpPr/>
          <p:nvPr/>
        </p:nvSpPr>
        <p:spPr>
          <a:xfrm>
            <a:off x="1083600" y="4785840"/>
            <a:ext cx="704520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Το ΚΕΘΙ παρέχει έρευνες, μελέτες και πολιτικές προτάσεις για την προώθηση της ισότητας των φύλων στην Ελλάδα.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 0"/>
          <p:cNvSpPr/>
          <p:nvPr/>
        </p:nvSpPr>
        <p:spPr>
          <a:xfrm>
            <a:off x="793800" y="1446840"/>
            <a:ext cx="495540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Κοινωνική Αξία: Ορισμός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7" name="Text 1"/>
          <p:cNvSpPr/>
          <p:nvPr/>
        </p:nvSpPr>
        <p:spPr>
          <a:xfrm>
            <a:off x="1091520" y="2562840"/>
            <a:ext cx="1274472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1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Κοινωνική αξία:</a:t>
            </a: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 η θετική εκτίμηση ως ιδιαίτερα σημαντικής μιας ιδέας ή μιας κατάστασης για τα οποία τα άτομα μπορεί να αγωνίζονται και να θυσιάζονται.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Shape 2"/>
          <p:cNvSpPr/>
          <p:nvPr/>
        </p:nvSpPr>
        <p:spPr>
          <a:xfrm>
            <a:off x="793800" y="2339640"/>
            <a:ext cx="22680" cy="1081080"/>
          </a:xfrm>
          <a:prstGeom prst="rect">
            <a:avLst/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99" name="Image 0" descr="preencoded.png"/>
          <p:cNvPicPr/>
          <p:nvPr/>
        </p:nvPicPr>
        <p:blipFill>
          <a:blip r:embed="rId1"/>
          <a:stretch/>
        </p:blipFill>
        <p:spPr>
          <a:xfrm>
            <a:off x="793800" y="3644640"/>
            <a:ext cx="2143080" cy="2143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0" name="Text 3"/>
          <p:cNvSpPr/>
          <p:nvPr/>
        </p:nvSpPr>
        <p:spPr>
          <a:xfrm>
            <a:off x="793800" y="603612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Παράδειγμα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1" name="Text 4"/>
          <p:cNvSpPr/>
          <p:nvPr/>
        </p:nvSpPr>
        <p:spPr>
          <a:xfrm>
            <a:off x="793800" y="6465240"/>
            <a:ext cx="1304244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Η αξία της ελευθερίας αποτελεί μια θεμελιώδη κοινωνική αξία για την οποία οι άνθρωποι έχουν αγωνιστεί διαχρονικά.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 0"/>
          <p:cNvSpPr/>
          <p:nvPr/>
        </p:nvSpPr>
        <p:spPr>
          <a:xfrm>
            <a:off x="793800" y="1738080"/>
            <a:ext cx="396900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Βασικές Έννοιες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3" name="Text 1"/>
          <p:cNvSpPr/>
          <p:nvPr/>
        </p:nvSpPr>
        <p:spPr>
          <a:xfrm>
            <a:off x="793800" y="2630880"/>
            <a:ext cx="198000" cy="24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 Light"/>
                <a:ea typeface="Inter Light"/>
              </a:rPr>
              <a:t>01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Shape 2"/>
          <p:cNvSpPr/>
          <p:nvPr/>
        </p:nvSpPr>
        <p:spPr>
          <a:xfrm>
            <a:off x="793800" y="2945160"/>
            <a:ext cx="4214880" cy="22680"/>
          </a:xfrm>
          <a:prstGeom prst="rect">
            <a:avLst/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1960" bIns="-2196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5" name="Text 3"/>
          <p:cNvSpPr/>
          <p:nvPr/>
        </p:nvSpPr>
        <p:spPr>
          <a:xfrm>
            <a:off x="793800" y="309024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Κοινωνικές Αξίες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6" name="Text 4"/>
          <p:cNvSpPr/>
          <p:nvPr/>
        </p:nvSpPr>
        <p:spPr>
          <a:xfrm>
            <a:off x="793800" y="3519360"/>
            <a:ext cx="421488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Ιδεώδη και πεποιθήσεις που καθορίζουν τι θεωρείται σημαντικό σε μια κοινωνία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7" name="Text 5"/>
          <p:cNvSpPr/>
          <p:nvPr/>
        </p:nvSpPr>
        <p:spPr>
          <a:xfrm>
            <a:off x="5207400" y="2630880"/>
            <a:ext cx="198000" cy="24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 Light"/>
                <a:ea typeface="Inter Light"/>
              </a:rPr>
              <a:t>02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8" name="Shape 6"/>
          <p:cNvSpPr/>
          <p:nvPr/>
        </p:nvSpPr>
        <p:spPr>
          <a:xfrm>
            <a:off x="5207400" y="2945160"/>
            <a:ext cx="4214880" cy="22680"/>
          </a:xfrm>
          <a:prstGeom prst="rect">
            <a:avLst/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1960" bIns="-2196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9" name="Text 7"/>
          <p:cNvSpPr/>
          <p:nvPr/>
        </p:nvSpPr>
        <p:spPr>
          <a:xfrm>
            <a:off x="5207400" y="3090240"/>
            <a:ext cx="249084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Κοινωνικοί Κανόνες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0" name="Text 8"/>
          <p:cNvSpPr/>
          <p:nvPr/>
        </p:nvSpPr>
        <p:spPr>
          <a:xfrm>
            <a:off x="5207400" y="3519360"/>
            <a:ext cx="421488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Πρότυπα συμπεριφοράς που διαμορφώνονται με βάση τις κοινωνικές αξίες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1" name="Text 9"/>
          <p:cNvSpPr/>
          <p:nvPr/>
        </p:nvSpPr>
        <p:spPr>
          <a:xfrm>
            <a:off x="9621360" y="2630880"/>
            <a:ext cx="198000" cy="24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 Light"/>
                <a:ea typeface="Inter Light"/>
              </a:rPr>
              <a:t>03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2" name="Shape 10"/>
          <p:cNvSpPr/>
          <p:nvPr/>
        </p:nvSpPr>
        <p:spPr>
          <a:xfrm>
            <a:off x="9621360" y="2945160"/>
            <a:ext cx="4214880" cy="22680"/>
          </a:xfrm>
          <a:prstGeom prst="rect">
            <a:avLst/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1960" bIns="-2196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13" name="Text 11"/>
          <p:cNvSpPr/>
          <p:nvPr/>
        </p:nvSpPr>
        <p:spPr>
          <a:xfrm>
            <a:off x="9621360" y="309024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Κοινωνικοί Ρόλοι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4" name="Text 12"/>
          <p:cNvSpPr/>
          <p:nvPr/>
        </p:nvSpPr>
        <p:spPr>
          <a:xfrm>
            <a:off x="9621360" y="3519360"/>
            <a:ext cx="421488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Σύνολα αναμενόμενων συμπεριφορών που συνδέονται με συγκεκριμένες θέσεις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5" name="Text 13"/>
          <p:cNvSpPr/>
          <p:nvPr/>
        </p:nvSpPr>
        <p:spPr>
          <a:xfrm>
            <a:off x="793800" y="4819320"/>
            <a:ext cx="198000" cy="24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 Light"/>
                <a:ea typeface="Inter Light"/>
              </a:rPr>
              <a:t>04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6" name="Shape 14"/>
          <p:cNvSpPr/>
          <p:nvPr/>
        </p:nvSpPr>
        <p:spPr>
          <a:xfrm>
            <a:off x="793800" y="5133600"/>
            <a:ext cx="6421680" cy="22680"/>
          </a:xfrm>
          <a:prstGeom prst="rect">
            <a:avLst/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1960" bIns="-2196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17" name="Text 15"/>
          <p:cNvSpPr/>
          <p:nvPr/>
        </p:nvSpPr>
        <p:spPr>
          <a:xfrm>
            <a:off x="793800" y="527832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Προσαρμογή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8" name="Text 16"/>
          <p:cNvSpPr/>
          <p:nvPr/>
        </p:nvSpPr>
        <p:spPr>
          <a:xfrm>
            <a:off x="793800" y="5707440"/>
            <a:ext cx="642168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Η διαδικασία αλλαγής συμπεριφοράς για να ανταποκριθεί κανείς σε νέους ρόλους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9" name="Text 17"/>
          <p:cNvSpPr/>
          <p:nvPr/>
        </p:nvSpPr>
        <p:spPr>
          <a:xfrm>
            <a:off x="7414200" y="4819320"/>
            <a:ext cx="198000" cy="24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 Light"/>
                <a:ea typeface="Inter Light"/>
              </a:rPr>
              <a:t>05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0" name="Shape 18"/>
          <p:cNvSpPr/>
          <p:nvPr/>
        </p:nvSpPr>
        <p:spPr>
          <a:xfrm>
            <a:off x="7414200" y="5133600"/>
            <a:ext cx="6422040" cy="22680"/>
          </a:xfrm>
          <a:prstGeom prst="rect">
            <a:avLst/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1960" bIns="-2196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1" name="Text 19"/>
          <p:cNvSpPr/>
          <p:nvPr/>
        </p:nvSpPr>
        <p:spPr>
          <a:xfrm>
            <a:off x="7414200" y="527832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Σύγκρουση Ρόλων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2" name="Text 20"/>
          <p:cNvSpPr/>
          <p:nvPr/>
        </p:nvSpPr>
        <p:spPr>
          <a:xfrm>
            <a:off x="7414200" y="5707440"/>
            <a:ext cx="642204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Η κατάσταση όπου διαφορετικοί ρόλοι απαιτούν αντικρουόμενες συμπεριφορές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 0"/>
          <p:cNvSpPr/>
          <p:nvPr/>
        </p:nvSpPr>
        <p:spPr>
          <a:xfrm>
            <a:off x="793800" y="2142360"/>
            <a:ext cx="396900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Συμπεράσματα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4" name="Shape 1"/>
          <p:cNvSpPr/>
          <p:nvPr/>
        </p:nvSpPr>
        <p:spPr>
          <a:xfrm>
            <a:off x="793800" y="2936160"/>
            <a:ext cx="3678840" cy="1793520"/>
          </a:xfrm>
          <a:prstGeom prst="roundRect">
            <a:avLst>
              <a:gd name="adj" fmla="val 4647"/>
            </a:avLst>
          </a:prstGeom>
          <a:solidFill>
            <a:srgbClr val="dadbf1"/>
          </a:solidFill>
          <a:ln w="7620">
            <a:solidFill>
              <a:srgbClr val="c0c1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5" name="Text 2"/>
          <p:cNvSpPr/>
          <p:nvPr/>
        </p:nvSpPr>
        <p:spPr>
          <a:xfrm>
            <a:off x="999720" y="314208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Δυναμική Φύση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6" name="Text 3"/>
          <p:cNvSpPr/>
          <p:nvPr/>
        </p:nvSpPr>
        <p:spPr>
          <a:xfrm>
            <a:off x="999720" y="3571560"/>
            <a:ext cx="326664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Οι κοινωνικοί κανόνες και αξίες εξελίσσονται με την κοινωνία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7" name="Shape 4"/>
          <p:cNvSpPr/>
          <p:nvPr/>
        </p:nvSpPr>
        <p:spPr>
          <a:xfrm>
            <a:off x="4671000" y="2936160"/>
            <a:ext cx="3678840" cy="1793520"/>
          </a:xfrm>
          <a:prstGeom prst="roundRect">
            <a:avLst>
              <a:gd name="adj" fmla="val 4647"/>
            </a:avLst>
          </a:prstGeom>
          <a:solidFill>
            <a:srgbClr val="dadbf1"/>
          </a:solidFill>
          <a:ln w="7620">
            <a:solidFill>
              <a:srgbClr val="c0c1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8" name="Text 5"/>
          <p:cNvSpPr/>
          <p:nvPr/>
        </p:nvSpPr>
        <p:spPr>
          <a:xfrm>
            <a:off x="4877280" y="3142080"/>
            <a:ext cx="285696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Σημασία Προσαρμογής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9" name="Text 6"/>
          <p:cNvSpPr/>
          <p:nvPr/>
        </p:nvSpPr>
        <p:spPr>
          <a:xfrm>
            <a:off x="4877280" y="3571560"/>
            <a:ext cx="326664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Η υποστήριξη στις μεταβάσεις είναι κρίσιμη για την κοινωνική συνοχή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0" name="Shape 7"/>
          <p:cNvSpPr/>
          <p:nvPr/>
        </p:nvSpPr>
        <p:spPr>
          <a:xfrm>
            <a:off x="793800" y="4928400"/>
            <a:ext cx="7556040" cy="1158480"/>
          </a:xfrm>
          <a:prstGeom prst="roundRect">
            <a:avLst>
              <a:gd name="adj" fmla="val 7194"/>
            </a:avLst>
          </a:prstGeom>
          <a:solidFill>
            <a:srgbClr val="dadbf1"/>
          </a:solidFill>
          <a:ln w="7620">
            <a:solidFill>
              <a:srgbClr val="c0c1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1" name="Text 8"/>
          <p:cNvSpPr/>
          <p:nvPr/>
        </p:nvSpPr>
        <p:spPr>
          <a:xfrm>
            <a:off x="999720" y="5134320"/>
            <a:ext cx="26478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Δημοκρατική Εξέλιξη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2" name="Text 9"/>
          <p:cNvSpPr/>
          <p:nvPr/>
        </p:nvSpPr>
        <p:spPr>
          <a:xfrm>
            <a:off x="999720" y="5563440"/>
            <a:ext cx="71442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Οι σύγχρονες κοινωνίες προωθούν την ανεκτικότητα και την ισότητα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30040" cy="9655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" name="Shape 0"/>
          <p:cNvSpPr/>
          <p:nvPr/>
        </p:nvSpPr>
        <p:spPr>
          <a:xfrm>
            <a:off x="0" y="0"/>
            <a:ext cx="14630040" cy="9655560"/>
          </a:xfrm>
          <a:prstGeom prst="rect">
            <a:avLst/>
          </a:prstGeom>
          <a:solidFill>
            <a:srgbClr val="ffffff">
              <a:alpha val="8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" name="Text 1"/>
          <p:cNvSpPr/>
          <p:nvPr/>
        </p:nvSpPr>
        <p:spPr>
          <a:xfrm>
            <a:off x="587880" y="403920"/>
            <a:ext cx="406260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1" lang="en-US" sz="23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Τι Είναι οι Κοινωνικές Αξίες</a:t>
            </a:r>
            <a:endParaRPr b="0" lang="en-US" sz="2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Text 2"/>
          <p:cNvSpPr/>
          <p:nvPr/>
        </p:nvSpPr>
        <p:spPr>
          <a:xfrm>
            <a:off x="587880" y="1123920"/>
            <a:ext cx="5166360" cy="4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851"/>
              </a:lnSpc>
              <a:tabLst>
                <a:tab algn="l" pos="0"/>
              </a:tabLst>
            </a:pPr>
            <a:r>
              <a:rPr b="0" lang="en-US" sz="11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Όλες οι κοινωνίες έχουν κάποια ιδεώδη, κάποιες </a:t>
            </a:r>
            <a:r>
              <a:rPr b="1" lang="en-US" sz="11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κοινωνικές αξίες</a:t>
            </a:r>
            <a:r>
              <a:rPr b="0" lang="en-US" sz="11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 και οι συμπεριφορές των μελών τους πρέπει να είναι σύμφωνες με αυτές.</a:t>
            </a:r>
            <a:endParaRPr b="0" lang="en-US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Text 3"/>
          <p:cNvSpPr/>
          <p:nvPr/>
        </p:nvSpPr>
        <p:spPr>
          <a:xfrm>
            <a:off x="587880" y="1726200"/>
            <a:ext cx="5166360" cy="4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851"/>
              </a:lnSpc>
              <a:tabLst>
                <a:tab algn="l" pos="0"/>
              </a:tabLst>
            </a:pPr>
            <a:r>
              <a:rPr b="0" lang="en-US" sz="11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Η αξία π.χ. της ζωής αποτελεί μια τέτοια πανανθρώπινη αξία. Αυτές οι αξίες εκφράζονται με τους κοινωνικούς κανόνες.</a:t>
            </a:r>
            <a:endParaRPr b="0" lang="en-US" sz="11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3" name="Image 1" descr="preencoded.png"/>
          <p:cNvPicPr/>
          <p:nvPr/>
        </p:nvPicPr>
        <p:blipFill>
          <a:blip r:embed="rId2"/>
          <a:stretch/>
        </p:blipFill>
        <p:spPr>
          <a:xfrm>
            <a:off x="6120720" y="1157040"/>
            <a:ext cx="7929000" cy="7929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Text 0"/>
          <p:cNvSpPr/>
          <p:nvPr/>
        </p:nvSpPr>
        <p:spPr>
          <a:xfrm>
            <a:off x="793800" y="1190160"/>
            <a:ext cx="607140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Ορισμός Κοινωνικών Κανόνων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Shape 1"/>
          <p:cNvSpPr/>
          <p:nvPr/>
        </p:nvSpPr>
        <p:spPr>
          <a:xfrm>
            <a:off x="793800" y="1983960"/>
            <a:ext cx="7556040" cy="2269440"/>
          </a:xfrm>
          <a:prstGeom prst="roundRect">
            <a:avLst>
              <a:gd name="adj" fmla="val 3672"/>
            </a:avLst>
          </a:prstGeom>
          <a:solidFill>
            <a:srgbClr val="dadbf1"/>
          </a:solidFill>
          <a:ln w="7620">
            <a:solidFill>
              <a:srgbClr val="c0c1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Shape 2"/>
          <p:cNvSpPr/>
          <p:nvPr/>
        </p:nvSpPr>
        <p:spPr>
          <a:xfrm>
            <a:off x="999720" y="2189880"/>
            <a:ext cx="595080" cy="595080"/>
          </a:xfrm>
          <a:prstGeom prst="roundRect">
            <a:avLst>
              <a:gd name="adj" fmla="val 15358451"/>
            </a:avLst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78" name="Image 1" descr="preencoded.png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163520" y="2353320"/>
            <a:ext cx="267480" cy="26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" name="Text 3"/>
          <p:cNvSpPr/>
          <p:nvPr/>
        </p:nvSpPr>
        <p:spPr>
          <a:xfrm>
            <a:off x="999720" y="2983320"/>
            <a:ext cx="29970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Πρότυπα Συμπεριφοράς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Text 4"/>
          <p:cNvSpPr/>
          <p:nvPr/>
        </p:nvSpPr>
        <p:spPr>
          <a:xfrm>
            <a:off x="999720" y="3412800"/>
            <a:ext cx="714420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Οι κοινωνικοί κανόνες είναι πρότυπα συμπεριφοράς που διαμορφώνονται με βάση τις κοινωνικές αξίες κάθε κοινωνίας ή κοινωνικής ομάδας.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" name="Shape 5"/>
          <p:cNvSpPr/>
          <p:nvPr/>
        </p:nvSpPr>
        <p:spPr>
          <a:xfrm>
            <a:off x="793800" y="4452120"/>
            <a:ext cx="7556040" cy="2586960"/>
          </a:xfrm>
          <a:prstGeom prst="roundRect">
            <a:avLst>
              <a:gd name="adj" fmla="val 3222"/>
            </a:avLst>
          </a:prstGeom>
          <a:solidFill>
            <a:srgbClr val="dadbf1"/>
          </a:solidFill>
          <a:ln w="7620">
            <a:solidFill>
              <a:srgbClr val="c0c1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" name="Shape 6"/>
          <p:cNvSpPr/>
          <p:nvPr/>
        </p:nvSpPr>
        <p:spPr>
          <a:xfrm>
            <a:off x="999720" y="4658040"/>
            <a:ext cx="595080" cy="595080"/>
          </a:xfrm>
          <a:prstGeom prst="roundRect">
            <a:avLst>
              <a:gd name="adj" fmla="val 15358451"/>
            </a:avLst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83" name="Image 2" descr="preencoded.png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1163520" y="4821840"/>
            <a:ext cx="267480" cy="26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" name="Text 7"/>
          <p:cNvSpPr/>
          <p:nvPr/>
        </p:nvSpPr>
        <p:spPr>
          <a:xfrm>
            <a:off x="999720" y="5451840"/>
            <a:ext cx="356976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Παράδειγμα: Ισότητα Φύλων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Text 8"/>
          <p:cNvSpPr/>
          <p:nvPr/>
        </p:nvSpPr>
        <p:spPr>
          <a:xfrm>
            <a:off x="999720" y="5880960"/>
            <a:ext cx="714420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Η κοινωνική αξία της ισότητας των φύλων διαμόρφωσε κανόνες που ορίζουν τη συμπεριφορά της γυναίκας ως συζύγου, μητέρας, εργαζόμενης.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 0"/>
          <p:cNvSpPr/>
          <p:nvPr/>
        </p:nvSpPr>
        <p:spPr>
          <a:xfrm>
            <a:off x="793800" y="1504800"/>
            <a:ext cx="525960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Είδη Κοινωνικών Κανόνων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Text 1"/>
          <p:cNvSpPr/>
          <p:nvPr/>
        </p:nvSpPr>
        <p:spPr>
          <a:xfrm>
            <a:off x="793800" y="2397960"/>
            <a:ext cx="1304244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Οι κοινωνικοί κανόνες κατηγοριοποιούνται με διάφορους τρόπους ανάλογα με το πεδίο εφαρμογής, την αυστηρότητα και τη μορφή τους.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" name="Shape 2"/>
          <p:cNvSpPr/>
          <p:nvPr/>
        </p:nvSpPr>
        <p:spPr>
          <a:xfrm>
            <a:off x="793800" y="3553920"/>
            <a:ext cx="4214880" cy="3170520"/>
          </a:xfrm>
          <a:prstGeom prst="roundRect">
            <a:avLst>
              <a:gd name="adj" fmla="val 3460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9" name="Shape 3"/>
          <p:cNvSpPr/>
          <p:nvPr/>
        </p:nvSpPr>
        <p:spPr>
          <a:xfrm>
            <a:off x="793800" y="3530880"/>
            <a:ext cx="4214880" cy="91080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9440" bIns="1944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0" name="Shape 4"/>
          <p:cNvSpPr/>
          <p:nvPr/>
        </p:nvSpPr>
        <p:spPr>
          <a:xfrm>
            <a:off x="2603880" y="3256200"/>
            <a:ext cx="595080" cy="595080"/>
          </a:xfrm>
          <a:prstGeom prst="roundRect">
            <a:avLst>
              <a:gd name="adj" fmla="val 153600"/>
            </a:avLst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1" name="Text 5"/>
          <p:cNvSpPr/>
          <p:nvPr/>
        </p:nvSpPr>
        <p:spPr>
          <a:xfrm>
            <a:off x="2782440" y="3404880"/>
            <a:ext cx="237600" cy="29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999"/>
              </a:lnSpc>
              <a:tabLst>
                <a:tab algn="l" pos="0"/>
              </a:tabLst>
            </a:pPr>
            <a:r>
              <a:rPr b="1" lang="en-US" sz="1850" strike="noStrike" u="none">
                <a:solidFill>
                  <a:srgbClr val="ffffff"/>
                </a:solidFill>
                <a:effectLst/>
                <a:uFillTx/>
                <a:latin typeface="Inter Bold"/>
                <a:ea typeface="Inter Bold"/>
              </a:rPr>
              <a:t>1</a:t>
            </a:r>
            <a:endParaRPr b="0" lang="en-US" sz="18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Text 6"/>
          <p:cNvSpPr/>
          <p:nvPr/>
        </p:nvSpPr>
        <p:spPr>
          <a:xfrm>
            <a:off x="1014840" y="405000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Γενικοί vs Ειδικοί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Text 7"/>
          <p:cNvSpPr/>
          <p:nvPr/>
        </p:nvSpPr>
        <p:spPr>
          <a:xfrm>
            <a:off x="1014840" y="4479120"/>
            <a:ext cx="377244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1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Γενικοί:</a:t>
            </a: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 Αφορούν όλο το κοινωνικό σύνολο (προστασία ζωής, ισότητα, ελευθερία)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Text 8"/>
          <p:cNvSpPr/>
          <p:nvPr/>
        </p:nvSpPr>
        <p:spPr>
          <a:xfrm>
            <a:off x="1014840" y="5550840"/>
            <a:ext cx="377244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1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Ειδικοί:</a:t>
            </a: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 Αφορούν επιμέρους ομάδες (κανόνες για γιατρούς, μαθητές, οδηγούς)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" name="Shape 9"/>
          <p:cNvSpPr/>
          <p:nvPr/>
        </p:nvSpPr>
        <p:spPr>
          <a:xfrm>
            <a:off x="5207400" y="3553920"/>
            <a:ext cx="4214880" cy="3170520"/>
          </a:xfrm>
          <a:prstGeom prst="roundRect">
            <a:avLst>
              <a:gd name="adj" fmla="val 3460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Shape 10"/>
          <p:cNvSpPr/>
          <p:nvPr/>
        </p:nvSpPr>
        <p:spPr>
          <a:xfrm>
            <a:off x="5207400" y="3530880"/>
            <a:ext cx="4214880" cy="91080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9440" bIns="1944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" name="Shape 11"/>
          <p:cNvSpPr/>
          <p:nvPr/>
        </p:nvSpPr>
        <p:spPr>
          <a:xfrm>
            <a:off x="7017480" y="3256200"/>
            <a:ext cx="595080" cy="595080"/>
          </a:xfrm>
          <a:prstGeom prst="roundRect">
            <a:avLst>
              <a:gd name="adj" fmla="val 153600"/>
            </a:avLst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8" name="Text 12"/>
          <p:cNvSpPr/>
          <p:nvPr/>
        </p:nvSpPr>
        <p:spPr>
          <a:xfrm>
            <a:off x="7196040" y="3404880"/>
            <a:ext cx="237600" cy="29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999"/>
              </a:lnSpc>
              <a:tabLst>
                <a:tab algn="l" pos="0"/>
              </a:tabLst>
            </a:pPr>
            <a:r>
              <a:rPr b="1" lang="en-US" sz="1850" strike="noStrike" u="none">
                <a:solidFill>
                  <a:srgbClr val="ffffff"/>
                </a:solidFill>
                <a:effectLst/>
                <a:uFillTx/>
                <a:latin typeface="Inter Bold"/>
                <a:ea typeface="Inter Bold"/>
              </a:rPr>
              <a:t>2</a:t>
            </a:r>
            <a:endParaRPr b="0" lang="en-US" sz="18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Text 13"/>
          <p:cNvSpPr/>
          <p:nvPr/>
        </p:nvSpPr>
        <p:spPr>
          <a:xfrm>
            <a:off x="5428800" y="4050000"/>
            <a:ext cx="280836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Αυστηροί vs Ελαστικοί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Text 14"/>
          <p:cNvSpPr/>
          <p:nvPr/>
        </p:nvSpPr>
        <p:spPr>
          <a:xfrm>
            <a:off x="5428800" y="4479120"/>
            <a:ext cx="377244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1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Αυστηροί:</a:t>
            </a: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 Προβλέπουν ποινές (απαγόρευση φόνου, κλοπής, εξύβρισης)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Text 15"/>
          <p:cNvSpPr/>
          <p:nvPr/>
        </p:nvSpPr>
        <p:spPr>
          <a:xfrm>
            <a:off x="5428800" y="5550840"/>
            <a:ext cx="377244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1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Ελαστικοί:</a:t>
            </a: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 Αφήνουν περιθώρια ελευθερίας (τρόπος καθημερινής ενδυμασίας)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Shape 16"/>
          <p:cNvSpPr/>
          <p:nvPr/>
        </p:nvSpPr>
        <p:spPr>
          <a:xfrm>
            <a:off x="9621360" y="3553920"/>
            <a:ext cx="4214880" cy="3170520"/>
          </a:xfrm>
          <a:prstGeom prst="roundRect">
            <a:avLst>
              <a:gd name="adj" fmla="val 3460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Shape 17"/>
          <p:cNvSpPr/>
          <p:nvPr/>
        </p:nvSpPr>
        <p:spPr>
          <a:xfrm>
            <a:off x="9621360" y="3530880"/>
            <a:ext cx="4214880" cy="91080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9440" bIns="1944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4" name="Shape 18"/>
          <p:cNvSpPr/>
          <p:nvPr/>
        </p:nvSpPr>
        <p:spPr>
          <a:xfrm>
            <a:off x="11431080" y="3256200"/>
            <a:ext cx="595080" cy="595080"/>
          </a:xfrm>
          <a:prstGeom prst="roundRect">
            <a:avLst>
              <a:gd name="adj" fmla="val 153600"/>
            </a:avLst>
          </a:prstGeom>
          <a:solidFill>
            <a:srgbClr val="4950b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5" name="Text 19"/>
          <p:cNvSpPr/>
          <p:nvPr/>
        </p:nvSpPr>
        <p:spPr>
          <a:xfrm>
            <a:off x="11609640" y="3404880"/>
            <a:ext cx="237600" cy="29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999"/>
              </a:lnSpc>
              <a:tabLst>
                <a:tab algn="l" pos="0"/>
              </a:tabLst>
            </a:pPr>
            <a:r>
              <a:rPr b="1" lang="en-US" sz="1850" strike="noStrike" u="none">
                <a:solidFill>
                  <a:srgbClr val="ffffff"/>
                </a:solidFill>
                <a:effectLst/>
                <a:uFillTx/>
                <a:latin typeface="Inter Bold"/>
                <a:ea typeface="Inter Bold"/>
              </a:rPr>
              <a:t>3</a:t>
            </a:r>
            <a:endParaRPr b="0" lang="en-US" sz="18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6" name="Text 20"/>
          <p:cNvSpPr/>
          <p:nvPr/>
        </p:nvSpPr>
        <p:spPr>
          <a:xfrm>
            <a:off x="9842400" y="405000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Τυπικοί vs Άτυποι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7" name="Text 21"/>
          <p:cNvSpPr/>
          <p:nvPr/>
        </p:nvSpPr>
        <p:spPr>
          <a:xfrm>
            <a:off x="9842400" y="4479120"/>
            <a:ext cx="377244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1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Τυπικοί:</a:t>
            </a: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 Γραπτοί κανόνες-νόμοι του κράτους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" name="Text 22"/>
          <p:cNvSpPr/>
          <p:nvPr/>
        </p:nvSpPr>
        <p:spPr>
          <a:xfrm>
            <a:off x="9842400" y="5233320"/>
            <a:ext cx="377244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1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Άτυποι:</a:t>
            </a: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 Άγραφα έθιμα και συνήθειες (κανόνες ευγένειας, έθιμα αποκριάς)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 0"/>
          <p:cNvSpPr/>
          <p:nvPr/>
        </p:nvSpPr>
        <p:spPr>
          <a:xfrm>
            <a:off x="793800" y="2179800"/>
            <a:ext cx="603216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Προσαρμογή σε Νέους Ρόλους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0" name="Text 1"/>
          <p:cNvSpPr/>
          <p:nvPr/>
        </p:nvSpPr>
        <p:spPr>
          <a:xfrm>
            <a:off x="793800" y="3152160"/>
            <a:ext cx="6955200" cy="158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Συχνά, υπάρχει πρόβλημα προσαρμογής στους νέους ρόλους που πρέπει να αναλάβουμε. Η εφηβεία και η ενηλικίωση, η μετανάστευση, η απόκτηση παιδιού σε νεαρή ηλικία, η συνταξιοδότηση, τα γηρατειά αλλά και ρόλοι όπως αυτοί του μαθητή, του φοιτητή, παρουσιάζουν προβλήματα.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1" name="Text 2"/>
          <p:cNvSpPr/>
          <p:nvPr/>
        </p:nvSpPr>
        <p:spPr>
          <a:xfrm>
            <a:off x="793800" y="4918320"/>
            <a:ext cx="695520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Αυτά τα προβλήματα προκύπτουν γιατί απαιτούν νέες συμπεριφορές, για τις οποίες τα άτομα μπορεί να μην είναι κατάλληλα προετοιμασμένα.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2" name="Image 0" descr="preencoded.png"/>
          <p:cNvPicPr/>
          <p:nvPr/>
        </p:nvPicPr>
        <p:blipFill>
          <a:blip r:embed="rId1"/>
          <a:stretch/>
        </p:blipFill>
        <p:spPr>
          <a:xfrm>
            <a:off x="8241120" y="3196800"/>
            <a:ext cx="3472920" cy="2257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 0"/>
          <p:cNvSpPr/>
          <p:nvPr/>
        </p:nvSpPr>
        <p:spPr>
          <a:xfrm>
            <a:off x="793800" y="705240"/>
            <a:ext cx="625896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Κρίσιμες Μεταβατικές Περίοδοι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" name="Shape 1"/>
          <p:cNvSpPr/>
          <p:nvPr/>
        </p:nvSpPr>
        <p:spPr>
          <a:xfrm>
            <a:off x="7303680" y="1598400"/>
            <a:ext cx="22680" cy="592560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5" name="Shape 2"/>
          <p:cNvSpPr/>
          <p:nvPr/>
        </p:nvSpPr>
        <p:spPr>
          <a:xfrm>
            <a:off x="6519600" y="1810080"/>
            <a:ext cx="595080" cy="2268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8800" bIns="-288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Shape 3"/>
          <p:cNvSpPr/>
          <p:nvPr/>
        </p:nvSpPr>
        <p:spPr>
          <a:xfrm>
            <a:off x="7092000" y="1598400"/>
            <a:ext cx="446040" cy="446040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7" name="Text 4"/>
          <p:cNvSpPr/>
          <p:nvPr/>
        </p:nvSpPr>
        <p:spPr>
          <a:xfrm>
            <a:off x="7166520" y="1635480"/>
            <a:ext cx="297360" cy="37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299"/>
              </a:lnSpc>
              <a:tabLst>
                <a:tab algn="l" pos="0"/>
              </a:tabLst>
            </a:pPr>
            <a:r>
              <a:rPr b="1" lang="en-US" sz="230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1</a:t>
            </a:r>
            <a:endParaRPr b="0" lang="en-US" sz="2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Text 5"/>
          <p:cNvSpPr/>
          <p:nvPr/>
        </p:nvSpPr>
        <p:spPr>
          <a:xfrm>
            <a:off x="3547800" y="1666440"/>
            <a:ext cx="277488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Εφηβεία &amp; Ενηλικίωση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Text 6"/>
          <p:cNvSpPr/>
          <p:nvPr/>
        </p:nvSpPr>
        <p:spPr>
          <a:xfrm>
            <a:off x="793800" y="2095560"/>
            <a:ext cx="552888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Μετάβαση από την παιδική ηλικία στην ενήλικη ζωή με νέες ευθύνες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0" name="Shape 7"/>
          <p:cNvSpPr/>
          <p:nvPr/>
        </p:nvSpPr>
        <p:spPr>
          <a:xfrm>
            <a:off x="7515720" y="3000600"/>
            <a:ext cx="595080" cy="2268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8800" bIns="-288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Shape 8"/>
          <p:cNvSpPr/>
          <p:nvPr/>
        </p:nvSpPr>
        <p:spPr>
          <a:xfrm>
            <a:off x="7092000" y="2788920"/>
            <a:ext cx="446040" cy="446040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Text 9"/>
          <p:cNvSpPr/>
          <p:nvPr/>
        </p:nvSpPr>
        <p:spPr>
          <a:xfrm>
            <a:off x="7166520" y="2826000"/>
            <a:ext cx="297360" cy="37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299"/>
              </a:lnSpc>
              <a:tabLst>
                <a:tab algn="l" pos="0"/>
              </a:tabLst>
            </a:pPr>
            <a:r>
              <a:rPr b="1" lang="en-US" sz="230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2</a:t>
            </a:r>
            <a:endParaRPr b="0" lang="en-US" sz="2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" name="Text 10"/>
          <p:cNvSpPr/>
          <p:nvPr/>
        </p:nvSpPr>
        <p:spPr>
          <a:xfrm>
            <a:off x="8307360" y="285732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Μετανάστευση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" name="Text 11"/>
          <p:cNvSpPr/>
          <p:nvPr/>
        </p:nvSpPr>
        <p:spPr>
          <a:xfrm>
            <a:off x="8307360" y="3286440"/>
            <a:ext cx="552888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Προσαρμογή σε νέο πολιτισμικό και κοινωνικό περιβάλλον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Shape 12"/>
          <p:cNvSpPr/>
          <p:nvPr/>
        </p:nvSpPr>
        <p:spPr>
          <a:xfrm>
            <a:off x="6519600" y="4026960"/>
            <a:ext cx="595080" cy="2268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8800" bIns="-288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Shape 13"/>
          <p:cNvSpPr/>
          <p:nvPr/>
        </p:nvSpPr>
        <p:spPr>
          <a:xfrm>
            <a:off x="7092000" y="3815280"/>
            <a:ext cx="446040" cy="446040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Text 14"/>
          <p:cNvSpPr/>
          <p:nvPr/>
        </p:nvSpPr>
        <p:spPr>
          <a:xfrm>
            <a:off x="7166520" y="3852360"/>
            <a:ext cx="297360" cy="37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299"/>
              </a:lnSpc>
              <a:tabLst>
                <a:tab algn="l" pos="0"/>
              </a:tabLst>
            </a:pPr>
            <a:r>
              <a:rPr b="1" lang="en-US" sz="230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3</a:t>
            </a:r>
            <a:endParaRPr b="0" lang="en-US" sz="2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Text 15"/>
          <p:cNvSpPr/>
          <p:nvPr/>
        </p:nvSpPr>
        <p:spPr>
          <a:xfrm>
            <a:off x="3841920" y="388332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Γονεϊκότητα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Text 16"/>
          <p:cNvSpPr/>
          <p:nvPr/>
        </p:nvSpPr>
        <p:spPr>
          <a:xfrm>
            <a:off x="793800" y="4312800"/>
            <a:ext cx="552888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Απόκτηση παιδιού σε νεαρή ηλικία και αλλαγή προτεραιοτήτων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0" name="Shape 17"/>
          <p:cNvSpPr/>
          <p:nvPr/>
        </p:nvSpPr>
        <p:spPr>
          <a:xfrm>
            <a:off x="7515720" y="5053320"/>
            <a:ext cx="595080" cy="2268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8800" bIns="-288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Shape 18"/>
          <p:cNvSpPr/>
          <p:nvPr/>
        </p:nvSpPr>
        <p:spPr>
          <a:xfrm>
            <a:off x="7092000" y="4841640"/>
            <a:ext cx="446040" cy="446040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2" name="Text 19"/>
          <p:cNvSpPr/>
          <p:nvPr/>
        </p:nvSpPr>
        <p:spPr>
          <a:xfrm>
            <a:off x="7166520" y="4878720"/>
            <a:ext cx="297360" cy="37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299"/>
              </a:lnSpc>
              <a:tabLst>
                <a:tab algn="l" pos="0"/>
              </a:tabLst>
            </a:pPr>
            <a:r>
              <a:rPr b="1" lang="en-US" sz="230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4</a:t>
            </a:r>
            <a:endParaRPr b="0" lang="en-US" sz="2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3" name="Text 20"/>
          <p:cNvSpPr/>
          <p:nvPr/>
        </p:nvSpPr>
        <p:spPr>
          <a:xfrm>
            <a:off x="8307360" y="491004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Συνταξιοδότηση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4" name="Text 21"/>
          <p:cNvSpPr/>
          <p:nvPr/>
        </p:nvSpPr>
        <p:spPr>
          <a:xfrm>
            <a:off x="8307360" y="5339160"/>
            <a:ext cx="552888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Έξοδος από την εργασία και αναζήτηση νέου σκοπού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5" name="Shape 22"/>
          <p:cNvSpPr/>
          <p:nvPr/>
        </p:nvSpPr>
        <p:spPr>
          <a:xfrm>
            <a:off x="6519600" y="6080040"/>
            <a:ext cx="595080" cy="2268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8800" bIns="-288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6" name="Shape 23"/>
          <p:cNvSpPr/>
          <p:nvPr/>
        </p:nvSpPr>
        <p:spPr>
          <a:xfrm>
            <a:off x="7092000" y="5868000"/>
            <a:ext cx="446040" cy="446040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7" name="Text 24"/>
          <p:cNvSpPr/>
          <p:nvPr/>
        </p:nvSpPr>
        <p:spPr>
          <a:xfrm>
            <a:off x="7166520" y="5905440"/>
            <a:ext cx="297360" cy="37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299"/>
              </a:lnSpc>
              <a:tabLst>
                <a:tab algn="l" pos="0"/>
              </a:tabLst>
            </a:pPr>
            <a:r>
              <a:rPr b="1" lang="en-US" sz="230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5</a:t>
            </a:r>
            <a:endParaRPr b="0" lang="en-US" sz="2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Text 25"/>
          <p:cNvSpPr/>
          <p:nvPr/>
        </p:nvSpPr>
        <p:spPr>
          <a:xfrm>
            <a:off x="3841920" y="593640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Τρίτη Ηλικία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9" name="Text 26"/>
          <p:cNvSpPr/>
          <p:nvPr/>
        </p:nvSpPr>
        <p:spPr>
          <a:xfrm>
            <a:off x="793800" y="6365520"/>
            <a:ext cx="552888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Γηρατειά που απαιτούν υποστήριξη και νέα προσαρμογή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 0"/>
          <p:cNvSpPr/>
          <p:nvPr/>
        </p:nvSpPr>
        <p:spPr>
          <a:xfrm>
            <a:off x="793800" y="1820160"/>
            <a:ext cx="399240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Τρόποι Υποστήριξης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1" name="Image 0" descr="preencoded.png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793800" y="2713320"/>
            <a:ext cx="495720" cy="495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2" name="Text 1"/>
          <p:cNvSpPr/>
          <p:nvPr/>
        </p:nvSpPr>
        <p:spPr>
          <a:xfrm>
            <a:off x="793800" y="3457440"/>
            <a:ext cx="346428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Εκπαίδευση &amp; Προετοιμασία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3" name="Text 2"/>
          <p:cNvSpPr/>
          <p:nvPr/>
        </p:nvSpPr>
        <p:spPr>
          <a:xfrm>
            <a:off x="793800" y="3886560"/>
            <a:ext cx="639684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Προγράμματα που προετοιμάζουν τα άτομα για νέους ρόλους πριν την αλλαγή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4" name="Image 1" descr="preencoded.png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7439040" y="2713320"/>
            <a:ext cx="495720" cy="495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5" name="Text 3"/>
          <p:cNvSpPr/>
          <p:nvPr/>
        </p:nvSpPr>
        <p:spPr>
          <a:xfrm>
            <a:off x="7439040" y="3457440"/>
            <a:ext cx="280836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Κοινωνική Υποστήριξη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" name="Text 4"/>
          <p:cNvSpPr/>
          <p:nvPr/>
        </p:nvSpPr>
        <p:spPr>
          <a:xfrm>
            <a:off x="7439040" y="3886560"/>
            <a:ext cx="639720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Ομάδες υποστήριξης και συμβουλευτικές υπηρεσίες για όσους αντιμετωπίζουν δυσκολίες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7" name="Image 2" descr="preencoded.png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793800" y="4918320"/>
            <a:ext cx="495720" cy="495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8" name="Text 5"/>
          <p:cNvSpPr/>
          <p:nvPr/>
        </p:nvSpPr>
        <p:spPr>
          <a:xfrm>
            <a:off x="793800" y="566244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Κρατική Μέριμνα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" name="Text 6"/>
          <p:cNvSpPr/>
          <p:nvPr/>
        </p:nvSpPr>
        <p:spPr>
          <a:xfrm>
            <a:off x="793800" y="6091920"/>
            <a:ext cx="639684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Πολιτικές και προγράμματα που διευκολύνουν τις μεταβάσεις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0" name="Image 3" descr="preencoded.png"/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7439040" y="4918320"/>
            <a:ext cx="495720" cy="495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1" name="Text 7"/>
          <p:cNvSpPr/>
          <p:nvPr/>
        </p:nvSpPr>
        <p:spPr>
          <a:xfrm>
            <a:off x="7439040" y="566244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Καθοδήγηση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Text 8"/>
          <p:cNvSpPr/>
          <p:nvPr/>
        </p:nvSpPr>
        <p:spPr>
          <a:xfrm>
            <a:off x="7439040" y="6091920"/>
            <a:ext cx="6397200" cy="3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Mentoring από άτομα που έχουν περάσει παρόμοιες εμπειρίες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 0"/>
          <p:cNvSpPr/>
          <p:nvPr/>
        </p:nvSpPr>
        <p:spPr>
          <a:xfrm>
            <a:off x="793800" y="1073520"/>
            <a:ext cx="675792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Σύγκρουση Ρόλων στην Τραγωδία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4" name="Image 0" descr="preencoded.png"/>
          <p:cNvPicPr/>
          <p:nvPr/>
        </p:nvPicPr>
        <p:blipFill>
          <a:blip r:embed="rId1"/>
          <a:stretch/>
        </p:blipFill>
        <p:spPr>
          <a:xfrm>
            <a:off x="793800" y="2090520"/>
            <a:ext cx="5602680" cy="4842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5" name="Text 1"/>
          <p:cNvSpPr/>
          <p:nvPr/>
        </p:nvSpPr>
        <p:spPr>
          <a:xfrm>
            <a:off x="6888600" y="2045880"/>
            <a:ext cx="695520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Το φαινόμενο της σύγκρουσης ρόλων ενέπνευσε τους μεγαλύτερους αρχαίους τραγωδούς και σύγχρονους δραματουργούς.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Text 2"/>
          <p:cNvSpPr/>
          <p:nvPr/>
        </p:nvSpPr>
        <p:spPr>
          <a:xfrm>
            <a:off x="6888600" y="2859480"/>
            <a:ext cx="695520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Πρόσωπα όπως η </a:t>
            </a:r>
            <a:r>
              <a:rPr b="1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Αντιγόνη</a:t>
            </a: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, ο </a:t>
            </a:r>
            <a:r>
              <a:rPr b="1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Αγαμέμνονας</a:t>
            </a: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, η </a:t>
            </a:r>
            <a:r>
              <a:rPr b="1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Μήδεια</a:t>
            </a: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 αποτελούν χαρακτηριστικά παραδείγματα τραγικών συγκρούσεων μεταξύ προσωπικών πεποιθήσεων και κοινωνικών υποχρεώσεων.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8" name="Text 0"/>
          <p:cNvSpPr/>
          <p:nvPr/>
        </p:nvSpPr>
        <p:spPr>
          <a:xfrm>
            <a:off x="793800" y="1526400"/>
            <a:ext cx="720756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900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000000"/>
                </a:solidFill>
                <a:effectLst/>
                <a:uFillTx/>
                <a:latin typeface="Inter Bold"/>
                <a:ea typeface="Inter Bold"/>
              </a:rPr>
              <a:t>Σύγχρονες Δημοκρατικές Κοινωνίες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9" name="Image 1" descr="preencoded.png"/>
          <p:cNvPicPr/>
          <p:nvPr/>
        </p:nvPicPr>
        <p:blipFill>
          <a:blip r:embed="rId2"/>
          <a:stretch/>
        </p:blipFill>
        <p:spPr>
          <a:xfrm>
            <a:off x="793800" y="2320200"/>
            <a:ext cx="991800" cy="14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Text 1"/>
          <p:cNvSpPr/>
          <p:nvPr/>
        </p:nvSpPr>
        <p:spPr>
          <a:xfrm>
            <a:off x="1984320" y="2518560"/>
            <a:ext cx="24804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Ανεκτικότητα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Text 2"/>
          <p:cNvSpPr/>
          <p:nvPr/>
        </p:nvSpPr>
        <p:spPr>
          <a:xfrm>
            <a:off x="1984320" y="2947680"/>
            <a:ext cx="636552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Οι σύγχρονες δημοκρατικές κοινωνίες γίνονται περισσότερο ανεκτικές στις διαφορετικές συμπεριφορές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2" name="Image 2" descr="preencoded.png"/>
          <p:cNvPicPr/>
          <p:nvPr/>
        </p:nvPicPr>
        <p:blipFill>
          <a:blip r:embed="rId3"/>
          <a:stretch/>
        </p:blipFill>
        <p:spPr>
          <a:xfrm>
            <a:off x="793800" y="3781080"/>
            <a:ext cx="991800" cy="14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3" name="Text 3"/>
          <p:cNvSpPr/>
          <p:nvPr/>
        </p:nvSpPr>
        <p:spPr>
          <a:xfrm>
            <a:off x="1984320" y="3979440"/>
            <a:ext cx="277092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Μείωση Συγκρούσεων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4" name="Text 4"/>
          <p:cNvSpPr/>
          <p:nvPr/>
        </p:nvSpPr>
        <p:spPr>
          <a:xfrm>
            <a:off x="1984320" y="4408920"/>
            <a:ext cx="636552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Μειώνονται οι περιπτώσεις τραγικών συγκρούσεων μεταξύ ατομικών και κοινωνικών ρόλων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5" name="Image 3" descr="preencoded.png"/>
          <p:cNvPicPr/>
          <p:nvPr/>
        </p:nvPicPr>
        <p:blipFill>
          <a:blip r:embed="rId4"/>
          <a:stretch/>
        </p:blipFill>
        <p:spPr>
          <a:xfrm>
            <a:off x="793800" y="5242320"/>
            <a:ext cx="991800" cy="14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6" name="Text 5"/>
          <p:cNvSpPr/>
          <p:nvPr/>
        </p:nvSpPr>
        <p:spPr>
          <a:xfrm>
            <a:off x="1984320" y="5440680"/>
            <a:ext cx="251676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50" strike="noStrike" u="none">
                <a:solidFill>
                  <a:srgbClr val="272525"/>
                </a:solidFill>
                <a:effectLst/>
                <a:uFillTx/>
                <a:latin typeface="Inter Bold"/>
                <a:ea typeface="Inter Bold"/>
              </a:rPr>
              <a:t>Κρατική Παρέμβαση</a:t>
            </a:r>
            <a:endParaRPr b="0" lang="en-US" sz="19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7" name="Text 6"/>
          <p:cNvSpPr/>
          <p:nvPr/>
        </p:nvSpPr>
        <p:spPr>
          <a:xfrm>
            <a:off x="1984320" y="5869800"/>
            <a:ext cx="6365520" cy="63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trike="noStrike" u="none">
                <a:solidFill>
                  <a:srgbClr val="272525"/>
                </a:solidFill>
                <a:effectLst/>
                <a:uFillTx/>
                <a:latin typeface="Inter"/>
                <a:ea typeface="Inter"/>
              </a:rPr>
              <a:t>Η Πολιτεία λαμβάνει βοηθητικά μέτρα για καταστάσεις όπως οι συγκρούσεις εργαζόμενων-γονιών</a:t>
            </a:r>
            <a:endParaRPr b="0" lang="en-US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LibreOffice/25.2.5.2$Windows_X86_64 LibreOffice_project/03d19516eb2e1dd5d4ccd751a0d6f35f35e08022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2025-10-20T19:56:26Z</dcterms:created>
  <dc:creator/>
  <dc:description/>
  <dc:language>en-US</dc:language>
  <cp:lastModifiedBy/>
  <dcterms:modified xsi:type="dcterms:W3CDTF">2025-10-23T20:03:24Z</dcterms:modified>
  <cp:revision>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15</vt:i4>
  </property>
  <property fmtid="{D5CDD505-2E9C-101B-9397-08002B2CF9AE}" pid="3" name="PresentationFormat">
    <vt:lpwstr>On-screen Show (16:9)</vt:lpwstr>
  </property>
  <property fmtid="{D5CDD505-2E9C-101B-9397-08002B2CF9AE}" pid="4" name="Slides">
    <vt:i4>15</vt:i4>
  </property>
</Properties>
</file>