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2855A0"/>
          </a:solidFill>
          <a:ln w="12700">
            <a:solidFill>
              <a:srgbClr val="2855A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0"/>
            <a:ext cx="73152" cy="51435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457200"/>
            <a:ext cx="1005840" cy="100584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777240" y="1600200"/>
            <a:ext cx="292608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777240" y="1600200"/>
            <a:ext cx="2926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3A6B"/>
                </a:solidFill>
              </a:rPr>
              <a:t>ΠΚΑ · Γ΄ Γυμνασίου · Κεφάλαιο 10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777240" y="2057400"/>
            <a:ext cx="804672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Οι Αρμοδιότητες</a:t>
            </a:r>
            <a:endParaRPr lang="en-US" sz="4400" dirty="0"/>
          </a:p>
        </p:txBody>
      </p:sp>
      <p:sp>
        <p:nvSpPr>
          <p:cNvPr id="9" name="Text 6"/>
          <p:cNvSpPr/>
          <p:nvPr/>
        </p:nvSpPr>
        <p:spPr>
          <a:xfrm>
            <a:off x="777240" y="283464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της Βουλής</a:t>
            </a:r>
            <a:endParaRPr lang="en-US" sz="4400" dirty="0"/>
          </a:p>
        </p:txBody>
      </p:sp>
      <p:sp>
        <p:nvSpPr>
          <p:cNvPr id="10" name="Shape 7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2855A0"/>
          </a:solidFill>
          <a:ln w="12700">
            <a:solidFill>
              <a:srgbClr val="2855A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77240" y="4818888"/>
            <a:ext cx="8229600" cy="3246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EBF1FA"/>
                </a:solidFill>
              </a:rPr>
              <a:t>Πολιτική &amp; Κοινωνική Αγωγή  |  Δημοκρατικό Πολίτευμα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49040" y="640080"/>
            <a:ext cx="1645920" cy="1645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331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300" kern="0" dirty="0">
                <a:solidFill>
                  <a:srgbClr val="F5C842"/>
                </a:solidFill>
              </a:rPr>
              <a:t>Ερώτηση Εκκίνησης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731520" y="2834640"/>
            <a:ext cx="7680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«Αν ήσασταν βουλευτές,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τι θα θέλατε να μπορείτε να κάνετε;»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2855A0"/>
          </a:solidFill>
          <a:ln w="12700">
            <a:solidFill>
              <a:srgbClr val="2855A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4818888"/>
            <a:ext cx="8229600" cy="3246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EBF1FA"/>
                </a:solidFill>
              </a:rPr>
              <a:t>Καταγράφουμε τις απαντήσεις στον πίνακα…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274320" cy="507034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16459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 Βουλή — Ο Χώρος της Δημοκρατίας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804672"/>
            <a:ext cx="265176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804672"/>
            <a:ext cx="2651760" cy="10058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08760" y="886968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57200" y="18288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3A6B"/>
                </a:solidFill>
              </a:rPr>
              <a:t>Αντιπροσώπευση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594360" y="2331720"/>
            <a:ext cx="2377440" cy="2331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A2540"/>
                </a:solidFill>
              </a:rPr>
              <a:t>Η Βουλή εκφράζει τις πολιτικές απόψεις του λαού μέσα από τους εκλεγμένους Βουλευτές.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246120" y="804672"/>
            <a:ext cx="265176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246120" y="804672"/>
            <a:ext cx="2651760" cy="10058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7680" y="886968"/>
            <a:ext cx="548640" cy="5486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246120" y="18288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3A6B"/>
                </a:solidFill>
              </a:rPr>
              <a:t>Δημόσιος Διάλογος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3383280" y="2331720"/>
            <a:ext cx="2377440" cy="2331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A2540"/>
                </a:solidFill>
              </a:rPr>
              <a:t>Συζητούνται τα προβλήματα του έθνους και η θέση της χώρας στην Ευρωπαϊκή Ολοκλήρωση.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6035040" y="804672"/>
            <a:ext cx="2651760" cy="4023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035040" y="804672"/>
            <a:ext cx="2651760" cy="100584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886968"/>
            <a:ext cx="548640" cy="5486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035040" y="1828800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3A6B"/>
                </a:solidFill>
              </a:rPr>
              <a:t>Πολιτική Λειτουργία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6172200" y="2331720"/>
            <a:ext cx="2377440" cy="2331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1A2540"/>
                </a:solidFill>
              </a:rPr>
              <a:t>Ασκεί τις σημαντικότερες αρμοδιότητες για την ομαλή λειτουργία του δημοκρατικού πολιτεύματος.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1" name="Text 16"/>
          <p:cNvSpPr/>
          <p:nvPr/>
        </p:nvSpPr>
        <p:spPr>
          <a:xfrm>
            <a:off x="274320" y="4818888"/>
            <a:ext cx="8595360" cy="3246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BF1FA"/>
                </a:solidFill>
              </a:rPr>
              <a:t>Οι Αρμοδιότητες της Βουλής  ·  ΠΚΑ Γ΄ Γυμνασίου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274320" cy="507034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Επτά Αρμοδιότητες — Σύνοψη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11480" y="804672"/>
            <a:ext cx="2011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804672"/>
            <a:ext cx="2011680" cy="658368"/>
          </a:xfrm>
          <a:prstGeom prst="rect">
            <a:avLst/>
          </a:prstGeom>
          <a:solidFill>
            <a:srgbClr val="EBF1FA"/>
          </a:solidFill>
          <a:ln w="12700">
            <a:solidFill>
              <a:srgbClr val="D0DCF0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850392"/>
            <a:ext cx="502920" cy="5029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05840" y="832104"/>
            <a:ext cx="1280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855A0"/>
                </a:solidFill>
              </a:rPr>
              <a:t>α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484632" y="1481328"/>
            <a:ext cx="188366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540"/>
                </a:solidFill>
              </a:rPr>
              <a:t>Θεσπίζει Νόμους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2560320" y="804672"/>
            <a:ext cx="2011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2560320" y="804672"/>
            <a:ext cx="2011680" cy="658368"/>
          </a:xfrm>
          <a:prstGeom prst="rect">
            <a:avLst/>
          </a:prstGeom>
          <a:solidFill>
            <a:srgbClr val="EBF1FA"/>
          </a:solidFill>
          <a:ln w="12700">
            <a:solidFill>
              <a:srgbClr val="D0DCF0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6040" y="850392"/>
            <a:ext cx="502920" cy="5029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154680" y="832104"/>
            <a:ext cx="1280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855A0"/>
                </a:solidFill>
              </a:rPr>
              <a:t>β</a:t>
            </a:r>
            <a:endParaRPr lang="en-US" sz="2200" dirty="0"/>
          </a:p>
        </p:txBody>
      </p:sp>
      <p:sp>
        <p:nvSpPr>
          <p:cNvPr id="14" name="Text 10"/>
          <p:cNvSpPr/>
          <p:nvPr/>
        </p:nvSpPr>
        <p:spPr>
          <a:xfrm>
            <a:off x="2633472" y="1481328"/>
            <a:ext cx="188366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540"/>
                </a:solidFill>
              </a:rPr>
              <a:t>Ελέγχει Κυβέρνηση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4709160" y="804672"/>
            <a:ext cx="2011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709160" y="804672"/>
            <a:ext cx="2011680" cy="658368"/>
          </a:xfrm>
          <a:prstGeom prst="rect">
            <a:avLst/>
          </a:prstGeom>
          <a:solidFill>
            <a:srgbClr val="EBF1FA"/>
          </a:solidFill>
          <a:ln w="12700">
            <a:solidFill>
              <a:srgbClr val="D0DCF0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850392"/>
            <a:ext cx="502920" cy="5029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5303520" y="832104"/>
            <a:ext cx="1280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855A0"/>
                </a:solidFill>
              </a:rPr>
              <a:t>γ</a:t>
            </a:r>
            <a:endParaRPr lang="en-US" sz="2200" dirty="0"/>
          </a:p>
        </p:txBody>
      </p:sp>
      <p:sp>
        <p:nvSpPr>
          <p:cNvPr id="19" name="Text 14"/>
          <p:cNvSpPr/>
          <p:nvPr/>
        </p:nvSpPr>
        <p:spPr>
          <a:xfrm>
            <a:off x="4782312" y="1481328"/>
            <a:ext cx="188366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540"/>
                </a:solidFill>
              </a:rPr>
              <a:t>Αναδεικνύει Κυβέρνηση</a:t>
            </a:r>
            <a:endParaRPr lang="en-US" sz="1100" dirty="0"/>
          </a:p>
        </p:txBody>
      </p:sp>
      <p:sp>
        <p:nvSpPr>
          <p:cNvPr id="20" name="Shape 15"/>
          <p:cNvSpPr/>
          <p:nvPr/>
        </p:nvSpPr>
        <p:spPr>
          <a:xfrm>
            <a:off x="6858000" y="804672"/>
            <a:ext cx="2011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6858000" y="804672"/>
            <a:ext cx="2011680" cy="658368"/>
          </a:xfrm>
          <a:prstGeom prst="rect">
            <a:avLst/>
          </a:prstGeom>
          <a:solidFill>
            <a:srgbClr val="EBF1FA"/>
          </a:solidFill>
          <a:ln w="12700">
            <a:solidFill>
              <a:srgbClr val="D0DCF0"/>
            </a:solidFill>
            <a:prstDash val="solid"/>
          </a:ln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3720" y="850392"/>
            <a:ext cx="502920" cy="50292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452360" y="832104"/>
            <a:ext cx="1280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855A0"/>
                </a:solidFill>
              </a:rPr>
              <a:t>δ</a:t>
            </a:r>
            <a:endParaRPr lang="en-US" sz="2200" dirty="0"/>
          </a:p>
        </p:txBody>
      </p:sp>
      <p:sp>
        <p:nvSpPr>
          <p:cNvPr id="24" name="Text 18"/>
          <p:cNvSpPr/>
          <p:nvPr/>
        </p:nvSpPr>
        <p:spPr>
          <a:xfrm>
            <a:off x="6931152" y="1481328"/>
            <a:ext cx="188366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540"/>
                </a:solidFill>
              </a:rPr>
              <a:t>Ψηφίζει Προϋπολογισμό</a:t>
            </a:r>
            <a:endParaRPr lang="en-US" sz="1100" dirty="0"/>
          </a:p>
        </p:txBody>
      </p:sp>
      <p:sp>
        <p:nvSpPr>
          <p:cNvPr id="25" name="Shape 19"/>
          <p:cNvSpPr/>
          <p:nvPr/>
        </p:nvSpPr>
        <p:spPr>
          <a:xfrm>
            <a:off x="1554480" y="2633472"/>
            <a:ext cx="2011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1554480" y="2633472"/>
            <a:ext cx="2011680" cy="658368"/>
          </a:xfrm>
          <a:prstGeom prst="rect">
            <a:avLst/>
          </a:prstGeom>
          <a:solidFill>
            <a:srgbClr val="EBF1FA"/>
          </a:solidFill>
          <a:ln w="12700">
            <a:solidFill>
              <a:srgbClr val="D0DCF0"/>
            </a:solidFill>
            <a:prstDash val="solid"/>
          </a:ln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0200" y="2679192"/>
            <a:ext cx="502920" cy="50292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2148840" y="2660904"/>
            <a:ext cx="1280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855A0"/>
                </a:solidFill>
              </a:rPr>
              <a:t>ε</a:t>
            </a:r>
            <a:endParaRPr lang="en-US" sz="2200" dirty="0"/>
          </a:p>
        </p:txBody>
      </p:sp>
      <p:sp>
        <p:nvSpPr>
          <p:cNvPr id="29" name="Text 22"/>
          <p:cNvSpPr/>
          <p:nvPr/>
        </p:nvSpPr>
        <p:spPr>
          <a:xfrm>
            <a:off x="1627632" y="3310128"/>
            <a:ext cx="188366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540"/>
                </a:solidFill>
              </a:rPr>
              <a:t>Επικυρώνει Συμβάσεις</a:t>
            </a:r>
            <a:endParaRPr lang="en-US" sz="1100" dirty="0"/>
          </a:p>
        </p:txBody>
      </p:sp>
      <p:sp>
        <p:nvSpPr>
          <p:cNvPr id="30" name="Shape 23"/>
          <p:cNvSpPr/>
          <p:nvPr/>
        </p:nvSpPr>
        <p:spPr>
          <a:xfrm>
            <a:off x="3703320" y="2633472"/>
            <a:ext cx="2011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3703320" y="2633472"/>
            <a:ext cx="2011680" cy="658368"/>
          </a:xfrm>
          <a:prstGeom prst="rect">
            <a:avLst/>
          </a:prstGeom>
          <a:solidFill>
            <a:srgbClr val="EBF1FA"/>
          </a:solidFill>
          <a:ln w="12700">
            <a:solidFill>
              <a:srgbClr val="D0DCF0"/>
            </a:solidFill>
            <a:prstDash val="solid"/>
          </a:ln>
        </p:spPr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9040" y="2679192"/>
            <a:ext cx="502920" cy="50292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4297680" y="2660904"/>
            <a:ext cx="1280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855A0"/>
                </a:solidFill>
              </a:rPr>
              <a:t>στ</a:t>
            </a:r>
            <a:endParaRPr lang="en-US" sz="2200" dirty="0"/>
          </a:p>
        </p:txBody>
      </p:sp>
      <p:sp>
        <p:nvSpPr>
          <p:cNvPr id="34" name="Text 26"/>
          <p:cNvSpPr/>
          <p:nvPr/>
        </p:nvSpPr>
        <p:spPr>
          <a:xfrm>
            <a:off x="3776472" y="3310128"/>
            <a:ext cx="188366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540"/>
                </a:solidFill>
              </a:rPr>
              <a:t>Αναθεωρεί Σύνταγμα</a:t>
            </a:r>
            <a:endParaRPr lang="en-US" sz="1100" dirty="0"/>
          </a:p>
        </p:txBody>
      </p:sp>
      <p:sp>
        <p:nvSpPr>
          <p:cNvPr id="35" name="Shape 27"/>
          <p:cNvSpPr/>
          <p:nvPr/>
        </p:nvSpPr>
        <p:spPr>
          <a:xfrm>
            <a:off x="5852160" y="2633472"/>
            <a:ext cx="201168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6" name="Shape 28"/>
          <p:cNvSpPr/>
          <p:nvPr/>
        </p:nvSpPr>
        <p:spPr>
          <a:xfrm>
            <a:off x="5852160" y="2633472"/>
            <a:ext cx="2011680" cy="658368"/>
          </a:xfrm>
          <a:prstGeom prst="rect">
            <a:avLst/>
          </a:prstGeom>
          <a:solidFill>
            <a:srgbClr val="EBF1FA"/>
          </a:solidFill>
          <a:ln w="12700">
            <a:solidFill>
              <a:srgbClr val="D0DCF0"/>
            </a:solidFill>
            <a:prstDash val="solid"/>
          </a:ln>
        </p:spPr>
      </p:sp>
      <p:pic>
        <p:nvPicPr>
          <p:cNvPr id="3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97880" y="2679192"/>
            <a:ext cx="502920" cy="502920"/>
          </a:xfrm>
          <a:prstGeom prst="rect">
            <a:avLst/>
          </a:prstGeom>
        </p:spPr>
      </p:pic>
      <p:sp>
        <p:nvSpPr>
          <p:cNvPr id="38" name="Text 29"/>
          <p:cNvSpPr/>
          <p:nvPr/>
        </p:nvSpPr>
        <p:spPr>
          <a:xfrm>
            <a:off x="6446520" y="2660904"/>
            <a:ext cx="1280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855A0"/>
                </a:solidFill>
              </a:rPr>
              <a:t>ζ</a:t>
            </a:r>
            <a:endParaRPr lang="en-US" sz="2200" dirty="0"/>
          </a:p>
        </p:txBody>
      </p:sp>
      <p:sp>
        <p:nvSpPr>
          <p:cNvPr id="39" name="Text 30"/>
          <p:cNvSpPr/>
          <p:nvPr/>
        </p:nvSpPr>
        <p:spPr>
          <a:xfrm>
            <a:off x="5925312" y="3310128"/>
            <a:ext cx="188366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540"/>
                </a:solidFill>
              </a:rPr>
              <a:t>Δικαστικός Ρόλος</a:t>
            </a:r>
            <a:endParaRPr lang="en-US" sz="1100" dirty="0"/>
          </a:p>
        </p:txBody>
      </p:sp>
      <p:sp>
        <p:nvSpPr>
          <p:cNvPr id="40" name="Shape 31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1" name="Text 32"/>
          <p:cNvSpPr/>
          <p:nvPr/>
        </p:nvSpPr>
        <p:spPr>
          <a:xfrm>
            <a:off x="274320" y="4818888"/>
            <a:ext cx="8595360" cy="3246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BF1FA"/>
                </a:solidFill>
              </a:rPr>
              <a:t>Οι Αρμοδιότητες της Βουλής  ·  ΠΚΑ Γ΄ Γυμνασίου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274320" cy="507034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146304"/>
            <a:ext cx="411480" cy="4572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46304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C842"/>
                </a:solidFill>
              </a:rPr>
              <a:t>α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64592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Θέσπιση Νόμων — Η Διαδικασία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749808"/>
            <a:ext cx="19659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749808"/>
            <a:ext cx="1965960" cy="8229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749808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1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548640" y="160020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3A6B"/>
                </a:solidFill>
              </a:rPr>
              <a:t>Κατάθεση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66928" y="2103120"/>
            <a:ext cx="1746504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Νομοσχέδιο κατατίθεται στη Βουλή από Κυβέρνηση ή Βουλευτές</a:t>
            </a:r>
            <a:endParaRPr lang="en-US" sz="105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23160" y="1554480"/>
            <a:ext cx="182880" cy="182880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2606040" y="749808"/>
            <a:ext cx="19659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606040" y="749808"/>
            <a:ext cx="1965960" cy="822960"/>
          </a:xfrm>
          <a:prstGeom prst="rect">
            <a:avLst/>
          </a:prstGeom>
          <a:solidFill>
            <a:srgbClr val="2855A0"/>
          </a:solidFill>
          <a:ln w="12700">
            <a:solidFill>
              <a:srgbClr val="2855A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2606040" y="749808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2</a:t>
            </a:r>
            <a:endParaRPr lang="en-US" sz="3200" dirty="0"/>
          </a:p>
        </p:txBody>
      </p:sp>
      <p:sp>
        <p:nvSpPr>
          <p:cNvPr id="16" name="Text 13"/>
          <p:cNvSpPr/>
          <p:nvPr/>
        </p:nvSpPr>
        <p:spPr>
          <a:xfrm>
            <a:off x="2697480" y="160020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855A0"/>
                </a:solidFill>
              </a:rPr>
              <a:t>Επιτροπή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2715768" y="2103120"/>
            <a:ext cx="1746504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Κοινοβουλευτική επιτροπή (απ' όλα τα κόμματα) το επεξεργάζεται</a:t>
            </a:r>
            <a:endParaRPr lang="en-US" sz="1050" dirty="0"/>
          </a:p>
        </p:txBody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54480"/>
            <a:ext cx="182880" cy="182880"/>
          </a:xfrm>
          <a:prstGeom prst="rect">
            <a:avLst/>
          </a:prstGeom>
        </p:spPr>
      </p:pic>
      <p:sp>
        <p:nvSpPr>
          <p:cNvPr id="19" name="Shape 15"/>
          <p:cNvSpPr/>
          <p:nvPr/>
        </p:nvSpPr>
        <p:spPr>
          <a:xfrm>
            <a:off x="4754880" y="749808"/>
            <a:ext cx="19659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4754880" y="749808"/>
            <a:ext cx="1965960" cy="822960"/>
          </a:xfrm>
          <a:prstGeom prst="rect">
            <a:avLst/>
          </a:prstGeom>
          <a:solidFill>
            <a:srgbClr val="4A80D0"/>
          </a:solidFill>
          <a:ln w="12700">
            <a:solidFill>
              <a:srgbClr val="4A80D0"/>
            </a:solidFill>
            <a:prstDash val="solid"/>
          </a:ln>
        </p:spPr>
      </p:sp>
      <p:sp>
        <p:nvSpPr>
          <p:cNvPr id="21" name="Text 17"/>
          <p:cNvSpPr/>
          <p:nvPr/>
        </p:nvSpPr>
        <p:spPr>
          <a:xfrm>
            <a:off x="4754880" y="749808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3</a:t>
            </a:r>
            <a:endParaRPr lang="en-US" sz="3200" dirty="0"/>
          </a:p>
        </p:txBody>
      </p:sp>
      <p:sp>
        <p:nvSpPr>
          <p:cNvPr id="22" name="Text 18"/>
          <p:cNvSpPr/>
          <p:nvPr/>
        </p:nvSpPr>
        <p:spPr>
          <a:xfrm>
            <a:off x="4846320" y="160020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4A80D0"/>
                </a:solidFill>
              </a:rPr>
              <a:t>Ψήφιση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4864608" y="2103120"/>
            <a:ext cx="1746504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Συζητείται και ψηφίζεται από την Ολομέλεια της Βουλής</a:t>
            </a:r>
            <a:endParaRPr lang="en-US" sz="1050" dirty="0"/>
          </a:p>
        </p:txBody>
      </p:sp>
      <p:pic>
        <p:nvPicPr>
          <p:cNvPr id="2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1554480"/>
            <a:ext cx="182880" cy="182880"/>
          </a:xfrm>
          <a:prstGeom prst="rect">
            <a:avLst/>
          </a:prstGeom>
        </p:spPr>
      </p:pic>
      <p:sp>
        <p:nvSpPr>
          <p:cNvPr id="25" name="Shape 20"/>
          <p:cNvSpPr/>
          <p:nvPr/>
        </p:nvSpPr>
        <p:spPr>
          <a:xfrm>
            <a:off x="6903720" y="749808"/>
            <a:ext cx="196596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6903720" y="749808"/>
            <a:ext cx="1965960" cy="82296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6903720" y="749808"/>
            <a:ext cx="1965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4</a:t>
            </a:r>
            <a:endParaRPr lang="en-US" sz="3200" dirty="0"/>
          </a:p>
        </p:txBody>
      </p:sp>
      <p:sp>
        <p:nvSpPr>
          <p:cNvPr id="28" name="Text 23"/>
          <p:cNvSpPr/>
          <p:nvPr/>
        </p:nvSpPr>
        <p:spPr>
          <a:xfrm>
            <a:off x="6995160" y="160020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3A6B"/>
                </a:solidFill>
              </a:rPr>
              <a:t>Έκδοση</a:t>
            </a:r>
            <a:endParaRPr lang="en-US" sz="1400" dirty="0"/>
          </a:p>
        </p:txBody>
      </p:sp>
      <p:sp>
        <p:nvSpPr>
          <p:cNvPr id="29" name="Text 24"/>
          <p:cNvSpPr/>
          <p:nvPr/>
        </p:nvSpPr>
        <p:spPr>
          <a:xfrm>
            <a:off x="7013448" y="2103120"/>
            <a:ext cx="1746504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Ο Πρόεδρος Δημοκρατίας εκδίδει — δημοσιεύεται στο ΦΕΚ</a:t>
            </a:r>
            <a:endParaRPr lang="en-US" sz="1050" dirty="0"/>
          </a:p>
        </p:txBody>
      </p:sp>
      <p:sp>
        <p:nvSpPr>
          <p:cNvPr id="30" name="Shape 25"/>
          <p:cNvSpPr/>
          <p:nvPr/>
        </p:nvSpPr>
        <p:spPr>
          <a:xfrm>
            <a:off x="457200" y="4343400"/>
            <a:ext cx="8229600" cy="384048"/>
          </a:xfrm>
          <a:prstGeom prst="rect">
            <a:avLst/>
          </a:prstGeom>
          <a:solidFill>
            <a:srgbClr val="FFF3CD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3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4407408"/>
            <a:ext cx="256032" cy="256032"/>
          </a:xfrm>
          <a:prstGeom prst="rect">
            <a:avLst/>
          </a:prstGeom>
        </p:spPr>
      </p:pic>
      <p:sp>
        <p:nvSpPr>
          <p:cNvPr id="32" name="Text 26"/>
          <p:cNvSpPr/>
          <p:nvPr/>
        </p:nvSpPr>
        <p:spPr>
          <a:xfrm>
            <a:off x="914400" y="4343400"/>
            <a:ext cx="7589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6B"/>
                </a:solidFill>
              </a:rPr>
              <a:t>Οι νόμοι ΔΕΝ μπορούν να έρθουν σε αντίθεση με το Σύνταγμα!</a:t>
            </a:r>
            <a:endParaRPr lang="en-US" sz="1100" dirty="0"/>
          </a:p>
        </p:txBody>
      </p:sp>
      <p:sp>
        <p:nvSpPr>
          <p:cNvPr id="33" name="Shape 27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4" name="Text 28"/>
          <p:cNvSpPr/>
          <p:nvPr/>
        </p:nvSpPr>
        <p:spPr>
          <a:xfrm>
            <a:off x="274320" y="4818888"/>
            <a:ext cx="8595360" cy="3246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BF1FA"/>
                </a:solidFill>
              </a:rPr>
              <a:t>Οι Αρμοδιότητες της Βουλής  ·  ΠΚΑ Γ΄ Γυμνασίου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274320" cy="507034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11480" y="137160"/>
            <a:ext cx="411480" cy="4572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3716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C842"/>
                </a:solidFill>
              </a:rPr>
              <a:t>β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155448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Έλεγχος Κυβέρνησης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11480" y="731520"/>
            <a:ext cx="406908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11480" y="731520"/>
            <a:ext cx="4069080" cy="5943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795528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051560" y="749808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Εργαλεία Ελέγχου</a:t>
            </a:r>
            <a:endParaRPr lang="en-US" sz="13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508760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914400" y="1444752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540"/>
                </a:solidFill>
              </a:rPr>
              <a:t>Ερωτήσεις Βουλευτών</a:t>
            </a:r>
            <a:endParaRPr lang="en-US" sz="110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075688"/>
            <a:ext cx="274320" cy="2743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914400" y="201168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540"/>
                </a:solidFill>
              </a:rPr>
              <a:t>Αναφορές πολιτών (μέσω βουλευτή)</a:t>
            </a:r>
            <a:endParaRPr lang="en-US" sz="11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2642616"/>
            <a:ext cx="274320" cy="27432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914400" y="2578608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540"/>
                </a:solidFill>
              </a:rPr>
              <a:t>Εξεταστικές Επιτροπές</a:t>
            </a:r>
            <a:endParaRPr lang="en-US" sz="1100" dirty="0"/>
          </a:p>
        </p:txBody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209544"/>
            <a:ext cx="274320" cy="27432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914400" y="3145536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540"/>
                </a:solidFill>
              </a:rPr>
              <a:t>Ενημέρωση από Πρωθυπουργό (2×/μήνα)</a:t>
            </a:r>
            <a:endParaRPr lang="en-US" sz="1100" dirty="0"/>
          </a:p>
        </p:txBody>
      </p:sp>
      <p:pic>
        <p:nvPicPr>
          <p:cNvPr id="1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3776472"/>
            <a:ext cx="274320" cy="27432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914400" y="3712464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540"/>
                </a:solidFill>
              </a:rPr>
              <a:t>Παροχή πληροφοριών από Υπουργούς</a:t>
            </a:r>
            <a:endParaRPr lang="en-US" sz="1100" dirty="0"/>
          </a:p>
        </p:txBody>
      </p:sp>
      <p:sp>
        <p:nvSpPr>
          <p:cNvPr id="21" name="Shape 13"/>
          <p:cNvSpPr/>
          <p:nvPr/>
        </p:nvSpPr>
        <p:spPr>
          <a:xfrm>
            <a:off x="4709160" y="137160"/>
            <a:ext cx="411480" cy="4572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2" name="Text 14"/>
          <p:cNvSpPr/>
          <p:nvPr/>
        </p:nvSpPr>
        <p:spPr>
          <a:xfrm>
            <a:off x="4709160" y="13716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C842"/>
                </a:solidFill>
              </a:rPr>
              <a:t>γ</a:t>
            </a:r>
            <a:endParaRPr lang="en-US" sz="1600" dirty="0"/>
          </a:p>
        </p:txBody>
      </p:sp>
      <p:sp>
        <p:nvSpPr>
          <p:cNvPr id="23" name="Text 15"/>
          <p:cNvSpPr/>
          <p:nvPr/>
        </p:nvSpPr>
        <p:spPr>
          <a:xfrm>
            <a:off x="5212080" y="155448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Ανάδειξη Κυβέρνησης</a:t>
            </a:r>
            <a:endParaRPr lang="en-US" sz="1800" dirty="0"/>
          </a:p>
        </p:txBody>
      </p:sp>
      <p:sp>
        <p:nvSpPr>
          <p:cNvPr id="24" name="Shape 16"/>
          <p:cNvSpPr/>
          <p:nvPr/>
        </p:nvSpPr>
        <p:spPr>
          <a:xfrm>
            <a:off x="4663440" y="731520"/>
            <a:ext cx="4069080" cy="3931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17"/>
          <p:cNvSpPr/>
          <p:nvPr/>
        </p:nvSpPr>
        <p:spPr>
          <a:xfrm>
            <a:off x="4663440" y="731520"/>
            <a:ext cx="4069080" cy="594360"/>
          </a:xfrm>
          <a:prstGeom prst="rect">
            <a:avLst/>
          </a:prstGeom>
          <a:solidFill>
            <a:srgbClr val="2855A0"/>
          </a:solidFill>
          <a:ln w="12700">
            <a:solidFill>
              <a:srgbClr val="2855A0"/>
            </a:solidFill>
            <a:prstDash val="solid"/>
          </a:ln>
        </p:spPr>
      </p:sp>
      <p:pic>
        <p:nvPicPr>
          <p:cNvPr id="2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4880" y="795528"/>
            <a:ext cx="457200" cy="457200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5303520" y="749808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Ψήφος Εμπιστοσύνης &amp; Δυσπιστίας</a:t>
            </a:r>
            <a:endParaRPr lang="en-US" sz="1100" dirty="0"/>
          </a:p>
        </p:txBody>
      </p:sp>
      <p:sp>
        <p:nvSpPr>
          <p:cNvPr id="28" name="Shape 19"/>
          <p:cNvSpPr/>
          <p:nvPr/>
        </p:nvSpPr>
        <p:spPr>
          <a:xfrm>
            <a:off x="4754880" y="1435608"/>
            <a:ext cx="3886200" cy="475488"/>
          </a:xfrm>
          <a:prstGeom prst="rect">
            <a:avLst/>
          </a:prstGeom>
          <a:solidFill>
            <a:srgbClr val="EBF1FA"/>
          </a:solidFill>
          <a:ln w="12700">
            <a:solidFill>
              <a:srgbClr val="D0DCF0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46320" y="1453896"/>
            <a:ext cx="1280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6B"/>
                </a:solidFill>
              </a:rPr>
              <a:t>Εκλογές</a:t>
            </a:r>
            <a:endParaRPr lang="en-US" sz="1100" dirty="0"/>
          </a:p>
        </p:txBody>
      </p:sp>
      <p:sp>
        <p:nvSpPr>
          <p:cNvPr id="30" name="Text 21"/>
          <p:cNvSpPr/>
          <p:nvPr/>
        </p:nvSpPr>
        <p:spPr>
          <a:xfrm>
            <a:off x="6172200" y="1453896"/>
            <a:ext cx="2331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540"/>
                </a:solidFill>
              </a:rPr>
              <a:t>Κόμμα με 151+ έδρες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4754880" y="2002536"/>
            <a:ext cx="3886200" cy="475488"/>
          </a:xfrm>
          <a:prstGeom prst="rect">
            <a:avLst/>
          </a:prstGeom>
          <a:solidFill>
            <a:srgbClr val="EBF1FA"/>
          </a:solidFill>
          <a:ln w="12700">
            <a:solidFill>
              <a:srgbClr val="D0DCF0"/>
            </a:solidFill>
            <a:prstDash val="solid"/>
          </a:ln>
        </p:spPr>
      </p:sp>
      <p:sp>
        <p:nvSpPr>
          <p:cNvPr id="32" name="Text 23"/>
          <p:cNvSpPr/>
          <p:nvPr/>
        </p:nvSpPr>
        <p:spPr>
          <a:xfrm>
            <a:off x="4846320" y="2020824"/>
            <a:ext cx="1280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6B"/>
                </a:solidFill>
              </a:rPr>
              <a:t>Διορισμός</a:t>
            </a:r>
            <a:endParaRPr lang="en-US" sz="1100" dirty="0"/>
          </a:p>
        </p:txBody>
      </p:sp>
      <p:sp>
        <p:nvSpPr>
          <p:cNvPr id="33" name="Text 24"/>
          <p:cNvSpPr/>
          <p:nvPr/>
        </p:nvSpPr>
        <p:spPr>
          <a:xfrm>
            <a:off x="6172200" y="2020824"/>
            <a:ext cx="2331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540"/>
                </a:solidFill>
              </a:rPr>
              <a:t>Πρόεδρος ορίζει Πρωθυπουργό</a:t>
            </a:r>
            <a:endParaRPr lang="en-US" sz="1000" dirty="0"/>
          </a:p>
        </p:txBody>
      </p:sp>
      <p:sp>
        <p:nvSpPr>
          <p:cNvPr id="34" name="Shape 25"/>
          <p:cNvSpPr/>
          <p:nvPr/>
        </p:nvSpPr>
        <p:spPr>
          <a:xfrm>
            <a:off x="4754880" y="2569464"/>
            <a:ext cx="3886200" cy="475488"/>
          </a:xfrm>
          <a:prstGeom prst="rect">
            <a:avLst/>
          </a:prstGeom>
          <a:solidFill>
            <a:srgbClr val="EBF1FA"/>
          </a:solidFill>
          <a:ln w="12700">
            <a:solidFill>
              <a:srgbClr val="D0DCF0"/>
            </a:solidFill>
            <a:prstDash val="solid"/>
          </a:ln>
        </p:spPr>
      </p:sp>
      <p:sp>
        <p:nvSpPr>
          <p:cNvPr id="35" name="Text 26"/>
          <p:cNvSpPr/>
          <p:nvPr/>
        </p:nvSpPr>
        <p:spPr>
          <a:xfrm>
            <a:off x="4846320" y="2587752"/>
            <a:ext cx="1280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3A6B"/>
                </a:solidFill>
              </a:rPr>
              <a:t>15 Ημέρες</a:t>
            </a:r>
            <a:endParaRPr lang="en-US" sz="1100" dirty="0"/>
          </a:p>
        </p:txBody>
      </p:sp>
      <p:sp>
        <p:nvSpPr>
          <p:cNvPr id="36" name="Text 27"/>
          <p:cNvSpPr/>
          <p:nvPr/>
        </p:nvSpPr>
        <p:spPr>
          <a:xfrm>
            <a:off x="6172200" y="2587752"/>
            <a:ext cx="2331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540"/>
                </a:solidFill>
              </a:rPr>
              <a:t>Κυβέρνηση ζητά ψήφο εμπιστοσύνης</a:t>
            </a:r>
            <a:endParaRPr lang="en-US" sz="1000" dirty="0"/>
          </a:p>
        </p:txBody>
      </p:sp>
      <p:sp>
        <p:nvSpPr>
          <p:cNvPr id="37" name="Shape 28"/>
          <p:cNvSpPr/>
          <p:nvPr/>
        </p:nvSpPr>
        <p:spPr>
          <a:xfrm>
            <a:off x="4754880" y="3136392"/>
            <a:ext cx="3886200" cy="475488"/>
          </a:xfrm>
          <a:prstGeom prst="rect">
            <a:avLst/>
          </a:prstGeom>
          <a:solidFill>
            <a:srgbClr val="E8F5E9"/>
          </a:solidFill>
          <a:ln w="12700">
            <a:solidFill>
              <a:srgbClr val="D0DCF0"/>
            </a:solidFill>
            <a:prstDash val="solid"/>
          </a:ln>
        </p:spPr>
      </p:sp>
      <p:sp>
        <p:nvSpPr>
          <p:cNvPr id="38" name="Text 29"/>
          <p:cNvSpPr/>
          <p:nvPr/>
        </p:nvSpPr>
        <p:spPr>
          <a:xfrm>
            <a:off x="4846320" y="3154680"/>
            <a:ext cx="1280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5E20"/>
                </a:solidFill>
              </a:rPr>
              <a:t>Εμπιστοσύνη</a:t>
            </a:r>
            <a:endParaRPr lang="en-US" sz="1100" dirty="0"/>
          </a:p>
        </p:txBody>
      </p:sp>
      <p:sp>
        <p:nvSpPr>
          <p:cNvPr id="39" name="Text 30"/>
          <p:cNvSpPr/>
          <p:nvPr/>
        </p:nvSpPr>
        <p:spPr>
          <a:xfrm>
            <a:off x="6172200" y="3154680"/>
            <a:ext cx="2331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540"/>
                </a:solidFill>
              </a:rPr>
              <a:t>→ Κυβερνά</a:t>
            </a:r>
            <a:endParaRPr lang="en-US" sz="1000" dirty="0"/>
          </a:p>
        </p:txBody>
      </p:sp>
      <p:sp>
        <p:nvSpPr>
          <p:cNvPr id="40" name="Shape 31"/>
          <p:cNvSpPr/>
          <p:nvPr/>
        </p:nvSpPr>
        <p:spPr>
          <a:xfrm>
            <a:off x="4754880" y="3703320"/>
            <a:ext cx="3886200" cy="475488"/>
          </a:xfrm>
          <a:prstGeom prst="rect">
            <a:avLst/>
          </a:prstGeom>
          <a:solidFill>
            <a:srgbClr val="FFEBEE"/>
          </a:solidFill>
          <a:ln w="12700">
            <a:solidFill>
              <a:srgbClr val="D0DCF0"/>
            </a:solidFill>
            <a:prstDash val="solid"/>
          </a:ln>
        </p:spPr>
      </p:sp>
      <p:sp>
        <p:nvSpPr>
          <p:cNvPr id="41" name="Text 32"/>
          <p:cNvSpPr/>
          <p:nvPr/>
        </p:nvSpPr>
        <p:spPr>
          <a:xfrm>
            <a:off x="4846320" y="3721608"/>
            <a:ext cx="1280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392B"/>
                </a:solidFill>
              </a:rPr>
              <a:t>Δυσπιστία</a:t>
            </a:r>
            <a:endParaRPr lang="en-US" sz="1100" dirty="0"/>
          </a:p>
        </p:txBody>
      </p:sp>
      <p:sp>
        <p:nvSpPr>
          <p:cNvPr id="42" name="Text 33"/>
          <p:cNvSpPr/>
          <p:nvPr/>
        </p:nvSpPr>
        <p:spPr>
          <a:xfrm>
            <a:off x="6172200" y="3721608"/>
            <a:ext cx="2331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2540"/>
                </a:solidFill>
              </a:rPr>
              <a:t>→ Υποχρεωτική παραίτηση Κυβέρνησης</a:t>
            </a:r>
            <a:endParaRPr lang="en-US" sz="1000" dirty="0"/>
          </a:p>
        </p:txBody>
      </p:sp>
      <p:sp>
        <p:nvSpPr>
          <p:cNvPr id="43" name="Shape 34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4" name="Text 35"/>
          <p:cNvSpPr/>
          <p:nvPr/>
        </p:nvSpPr>
        <p:spPr>
          <a:xfrm>
            <a:off x="274320" y="4818888"/>
            <a:ext cx="8595360" cy="3246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BF1FA"/>
                </a:solidFill>
              </a:rPr>
              <a:t>Οι Αρμοδιότητες της Βουλής  ·  ΠΚΑ Γ΄ Γυμνασίου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274320" cy="507034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Οι Υπόλοιπες Αρμοδιότητες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11480" y="777240"/>
            <a:ext cx="4206240" cy="18105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777240"/>
            <a:ext cx="73152" cy="1810512"/>
          </a:xfrm>
          <a:prstGeom prst="rect">
            <a:avLst/>
          </a:prstGeom>
          <a:solidFill>
            <a:srgbClr val="4A80D0"/>
          </a:solidFill>
          <a:ln w="12700">
            <a:solidFill>
              <a:srgbClr val="4A80D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84632" y="777240"/>
            <a:ext cx="4133088" cy="658368"/>
          </a:xfrm>
          <a:prstGeom prst="rect">
            <a:avLst/>
          </a:prstGeom>
          <a:solidFill>
            <a:srgbClr val="E3F2FD"/>
          </a:solidFill>
          <a:ln w="12700">
            <a:solidFill>
              <a:srgbClr val="D0DCF0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072" y="868680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124712" y="822960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3A6B"/>
                </a:solidFill>
              </a:rPr>
              <a:t>δ.  Προϋπολογισμός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94360" y="1508760"/>
            <a:ext cx="3913632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Κάθε χρόνο η Βουλή ψηφίζει τον κρατικό προϋπολογισμό (έσοδα &amp; έξοδα) που συντάσσει η Κυβέρνηση.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846320" y="777240"/>
            <a:ext cx="4206240" cy="18105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846320" y="777240"/>
            <a:ext cx="73152" cy="1810512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919472" y="777240"/>
            <a:ext cx="4133088" cy="658368"/>
          </a:xfrm>
          <a:prstGeom prst="rect">
            <a:avLst/>
          </a:prstGeom>
          <a:solidFill>
            <a:srgbClr val="E8F5E9"/>
          </a:solidFill>
          <a:ln w="12700">
            <a:solidFill>
              <a:srgbClr val="D0DCF0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912" y="868680"/>
            <a:ext cx="457200" cy="4572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559552" y="822960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3A6B"/>
                </a:solidFill>
              </a:rPr>
              <a:t>ε.  Διεθνείς Συμβάσεις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5029200" y="1508760"/>
            <a:ext cx="3913632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Επικυρώνει με νόμο τις διεθνείς συμβάσεις (π.χ. έκταση χωρικών υδάτων).</a:t>
            </a:r>
            <a:endParaRPr lang="en-US" sz="1050" dirty="0"/>
          </a:p>
        </p:txBody>
      </p:sp>
      <p:sp>
        <p:nvSpPr>
          <p:cNvPr id="17" name="Shape 13"/>
          <p:cNvSpPr/>
          <p:nvPr/>
        </p:nvSpPr>
        <p:spPr>
          <a:xfrm>
            <a:off x="411480" y="2770632"/>
            <a:ext cx="4206240" cy="18105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411480" y="2770632"/>
            <a:ext cx="73152" cy="181051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484632" y="2770632"/>
            <a:ext cx="4133088" cy="658368"/>
          </a:xfrm>
          <a:prstGeom prst="rect">
            <a:avLst/>
          </a:prstGeom>
          <a:solidFill>
            <a:srgbClr val="FFF8E1"/>
          </a:solidFill>
          <a:ln w="12700">
            <a:solidFill>
              <a:srgbClr val="D0DCF0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" y="2862072"/>
            <a:ext cx="457200" cy="45720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124712" y="2816352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3A6B"/>
                </a:solidFill>
              </a:rPr>
              <a:t>στ.  Αναθεώρηση Συντάγματος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594360" y="3502152"/>
            <a:ext cx="3913632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Μόνη της η Βουλή τροποποιεί το Σύνταγμα. Π.χ. 2001: άρθρο 5Α (δικαίωμα πληροφόρησης).</a:t>
            </a:r>
            <a:endParaRPr lang="en-US" sz="1050" dirty="0"/>
          </a:p>
        </p:txBody>
      </p:sp>
      <p:sp>
        <p:nvSpPr>
          <p:cNvPr id="23" name="Shape 18"/>
          <p:cNvSpPr/>
          <p:nvPr/>
        </p:nvSpPr>
        <p:spPr>
          <a:xfrm>
            <a:off x="4846320" y="2770632"/>
            <a:ext cx="4206240" cy="18105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4846320" y="2770632"/>
            <a:ext cx="73152" cy="181051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4919472" y="2770632"/>
            <a:ext cx="4133088" cy="658368"/>
          </a:xfrm>
          <a:prstGeom prst="rect">
            <a:avLst/>
          </a:prstGeom>
          <a:solidFill>
            <a:srgbClr val="FCE4EC"/>
          </a:solidFill>
          <a:ln w="12700">
            <a:solidFill>
              <a:srgbClr val="D0DCF0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0912" y="2862072"/>
            <a:ext cx="457200" cy="45720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559552" y="2816352"/>
            <a:ext cx="3383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3A6B"/>
                </a:solidFill>
              </a:rPr>
              <a:t>ζ.  Δικαστικός Ρόλος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5029200" y="3502152"/>
            <a:ext cx="3913632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Μόνο η Βουλή ασκεί ποινική δίωξη κατά Υπουργών και κατά Προέδρου για εσχάτη προδοσία.</a:t>
            </a:r>
            <a:endParaRPr lang="en-US" sz="1050" dirty="0"/>
          </a:p>
        </p:txBody>
      </p:sp>
      <p:sp>
        <p:nvSpPr>
          <p:cNvPr id="29" name="Shape 23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0" name="Text 24"/>
          <p:cNvSpPr/>
          <p:nvPr/>
        </p:nvSpPr>
        <p:spPr>
          <a:xfrm>
            <a:off x="274320" y="4818888"/>
            <a:ext cx="8595360" cy="3246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BF1FA"/>
                </a:solidFill>
              </a:rPr>
              <a:t>Οι Αρμοδιότητες της Βουλής  ·  ΠΚΑ Γ΄ Γυμνασίου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274320" cy="507034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1645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Βασικές Έννοιες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11480" y="777240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777240"/>
            <a:ext cx="4206240" cy="4389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21208" y="777240"/>
            <a:ext cx="398678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842"/>
                </a:solidFill>
              </a:rPr>
              <a:t>Νομοσχέδιο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21208" y="1252728"/>
            <a:ext cx="398678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Πρόταση νόμου που κατατίθεται στη Βουλή πριν ψηφιστεί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846320" y="777240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777240"/>
            <a:ext cx="4206240" cy="4389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56048" y="777240"/>
            <a:ext cx="398678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842"/>
                </a:solidFill>
              </a:rPr>
              <a:t>ΦΕΚ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56048" y="1252728"/>
            <a:ext cx="398678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Εφημερίδα Κυβερνήσεως — εκεί δημοσιεύονται όλοι οι νόμοι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11480" y="2075688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11480" y="2075688"/>
            <a:ext cx="4206240" cy="4389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21208" y="2075688"/>
            <a:ext cx="398678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842"/>
                </a:solidFill>
              </a:rPr>
              <a:t>Ψήφος Εμπιστοσύνης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21208" y="2551176"/>
            <a:ext cx="398678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Έγκριση από τη Βουλή του κυβερνητικού προγράμματος (εντός 15 ημερών)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846320" y="2075688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846320" y="2075688"/>
            <a:ext cx="4206240" cy="4389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56048" y="2075688"/>
            <a:ext cx="398678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842"/>
                </a:solidFill>
              </a:rPr>
              <a:t>Ψήφος Δυσπιστίας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956048" y="2551176"/>
            <a:ext cx="398678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Απόσυρση εμπιστοσύνης → υποχρεωτική παραίτηση Κυβέρνησης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11480" y="3374136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11480" y="3374136"/>
            <a:ext cx="4206240" cy="4389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21208" y="3374136"/>
            <a:ext cx="398678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842"/>
                </a:solidFill>
              </a:rPr>
              <a:t>Εξεταστική Επιτροπή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21208" y="3849624"/>
            <a:ext cx="398678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Συγκροτείται για έρευνα πιθανής κακοδιαχείρισης Υπουργών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846320" y="3374136"/>
            <a:ext cx="420624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846320" y="3374136"/>
            <a:ext cx="4206240" cy="4389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56048" y="3374136"/>
            <a:ext cx="3986784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C842"/>
                </a:solidFill>
              </a:rPr>
              <a:t>Εσχάτη Προδοσία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956048" y="3849624"/>
            <a:ext cx="3986784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540"/>
                </a:solidFill>
              </a:rPr>
              <a:t>Έγκλημα κατά της Πολιτείας, του πολιτεύματος &amp; της ασφάλειας του κράτους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74320" y="4818888"/>
            <a:ext cx="8595360" cy="3246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BF1FA"/>
                </a:solidFill>
              </a:rPr>
              <a:t>Οι Αρμοδιότητες της Βουλής  ·  ΠΚΑ Γ΄ Γυμνασίου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502920" cy="5070348"/>
          </a:xfrm>
          <a:prstGeom prst="rect">
            <a:avLst/>
          </a:prstGeom>
          <a:solidFill>
            <a:srgbClr val="2855A0"/>
          </a:solidFill>
          <a:ln w="12700">
            <a:solidFill>
              <a:srgbClr val="2855A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73152"/>
            <a:ext cx="73152" cy="507034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0480" y="50292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77240" y="210312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Ας Συζητήσουμε!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777240" y="2816352"/>
            <a:ext cx="8046720" cy="475488"/>
          </a:xfrm>
          <a:prstGeom prst="rect">
            <a:avLst/>
          </a:prstGeom>
          <a:solidFill>
            <a:srgbClr val="2855A0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868680" y="2816352"/>
            <a:ext cx="7863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1.  Γιατί είναι σημαντικό η Βουλή να ελέγχει την Κυβέρνηση;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777240" y="3392424"/>
            <a:ext cx="8046720" cy="475488"/>
          </a:xfrm>
          <a:prstGeom prst="rect">
            <a:avLst/>
          </a:prstGeom>
          <a:solidFill>
            <a:srgbClr val="2855A0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68680" y="3392424"/>
            <a:ext cx="7863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2.  Ποια αρμοδιότητα θεωρείτε πιο σημαντική και γιατί;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777240" y="3968496"/>
            <a:ext cx="8046720" cy="475488"/>
          </a:xfrm>
          <a:prstGeom prst="rect">
            <a:avLst/>
          </a:prstGeom>
          <a:solidFill>
            <a:srgbClr val="2855A0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68680" y="3968496"/>
            <a:ext cx="78638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</a:rPr>
              <a:t>3.  Τι θα συνέβαινε αν η Βουλή δεν μπορούσε να αναθεωρεί το Σύνταγμα;</a:t>
            </a:r>
            <a:endParaRPr lang="en-US" sz="1150" dirty="0"/>
          </a:p>
        </p:txBody>
      </p:sp>
      <p:sp>
        <p:nvSpPr>
          <p:cNvPr id="13" name="Shape 10"/>
          <p:cNvSpPr/>
          <p:nvPr/>
        </p:nvSpPr>
        <p:spPr>
          <a:xfrm>
            <a:off x="0" y="4818888"/>
            <a:ext cx="9144000" cy="324612"/>
          </a:xfrm>
          <a:prstGeom prst="rect">
            <a:avLst/>
          </a:prstGeom>
          <a:solidFill>
            <a:srgbClr val="2855A0"/>
          </a:solidFill>
          <a:ln w="12700">
            <a:solidFill>
              <a:srgbClr val="2855A0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77240" y="4818888"/>
            <a:ext cx="8229600" cy="3246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EBF1FA"/>
                </a:solidFill>
              </a:rPr>
              <a:t>www.parliament.gr — Ανατρέξτε για τα νομοσχέδια που συζητούνται σήμερα!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Αρμοδιότητες της Βουλής</dc:title>
  <dc:subject>PptxGenJS Presentation</dc:subject>
  <dc:creator>PptxGenJS</dc:creator>
  <cp:lastModifiedBy>PptxGenJS</cp:lastModifiedBy>
  <cp:revision>1</cp:revision>
  <dcterms:created xsi:type="dcterms:W3CDTF">2026-03-30T13:55:27Z</dcterms:created>
  <dcterms:modified xsi:type="dcterms:W3CDTF">2026-03-30T13:55:27Z</dcterms:modified>
</cp:coreProperties>
</file>