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notesMasterIdLst>
    <p:notesMasterId r:id="rId11"/>
  </p:notesMasterIdLst>
  <p:sldSz cx="14630400" cy="8229600"/>
  <p:notesSz cx="8229600" cy="14630400"/>
  <p:embeddedFontLst>
    <p:embeddedFont>
      <p:font typeface="Alexandria"/>
      <p:regular r:id="rId16"/>
    </p:embeddedFont>
    <p:embeddedFont>
      <p:font typeface="Alexandria"/>
      <p:regular r:id="rId17"/>
    </p:embeddedFont>
    <p:embeddedFont>
      <p:font typeface="Nobile"/>
      <p:regular r:id="rId18"/>
    </p:embeddedFont>
    <p:embeddedFont>
      <p:font typeface="Nobile"/>
      <p:regular r:id="rId19"/>
    </p:embeddedFont>
    <p:embeddedFont>
      <p:font typeface="Nobile"/>
      <p:regular r:id="rId20"/>
    </p:embeddedFont>
    <p:embeddedFont>
      <p:font typeface="Nobile"/>
      <p:regular r:id="rId21"/>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6" Type="http://schemas.openxmlformats.org/officeDocument/2006/relationships/font" Target="fonts/font1.fntdata"/><Relationship Id="rId17" Type="http://schemas.openxmlformats.org/officeDocument/2006/relationships/font" Target="fonts/font2.fntdata"/><Relationship Id="rId18" Type="http://schemas.openxmlformats.org/officeDocument/2006/relationships/font" Target="fonts/font3.fntdata"/><Relationship Id="rId19" Type="http://schemas.openxmlformats.org/officeDocument/2006/relationships/font" Target="fonts/font4.fntdata"/><Relationship Id="rId20" Type="http://schemas.openxmlformats.org/officeDocument/2006/relationships/font" Target="fonts/font5.fntdata"/><Relationship Id="rId21"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slideLayout" Target="../slideLayouts/slideLayout5.xml"/><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wrottWNlQxU" TargetMode="External"/><Relationship Id="rId1" Type="http://schemas.openxmlformats.org/officeDocument/2006/relationships/image" Target="../media/image-5-1.png"/><Relationship Id="rId2" Type="http://schemas.openxmlformats.org/officeDocument/2006/relationships/image" Target="../media/image-5-2.png"/><Relationship Id="rId4" Type="http://schemas.openxmlformats.org/officeDocument/2006/relationships/slideLayout" Target="../slideLayouts/slideLayout6.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slideLayout" Target="../slideLayouts/slideLayout9.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663547"/>
            <a:ext cx="4961811" cy="620078"/>
          </a:xfrm>
          <a:prstGeom prst="rect">
            <a:avLst/>
          </a:prstGeom>
          <a:noFill/>
          <a:ln/>
        </p:spPr>
        <p:txBody>
          <a:bodyPr wrap="none" lIns="0" tIns="0" rIns="0" bIns="0" rtlCol="0" anchor="t"/>
          <a:lstStyle/>
          <a:p>
            <a:pPr algn="l" indent="0" marL="0">
              <a:lnSpc>
                <a:spcPts val="4850"/>
              </a:lnSpc>
              <a:buNone/>
            </a:pPr>
            <a:r>
              <a:rPr lang="en-US" sz="3900" dirty="0">
                <a:solidFill>
                  <a:srgbClr val="1B1B27"/>
                </a:solidFill>
                <a:latin typeface="Alexandria" pitchFamily="34" charset="0"/>
                <a:ea typeface="Alexandria" pitchFamily="34" charset="-122"/>
                <a:cs typeface="Alexandria" pitchFamily="34" charset="-120"/>
              </a:rPr>
              <a:t>Τι είναι η Κοινωνία;</a:t>
            </a:r>
            <a:endParaRPr lang="en-US" sz="3900" dirty="0"/>
          </a:p>
        </p:txBody>
      </p:sp>
      <p:sp>
        <p:nvSpPr>
          <p:cNvPr id="4" name="Text 1"/>
          <p:cNvSpPr/>
          <p:nvPr/>
        </p:nvSpPr>
        <p:spPr>
          <a:xfrm>
            <a:off x="793790" y="3581281"/>
            <a:ext cx="7556421" cy="1984772"/>
          </a:xfrm>
          <a:prstGeom prst="rect">
            <a:avLst/>
          </a:prstGeom>
          <a:noFill/>
          <a:ln/>
        </p:spPr>
        <p:txBody>
          <a:bodyPr wrap="square" lIns="0" tIns="0" rIns="0" bIns="0" rtlCol="0" anchor="t"/>
          <a:lstStyle/>
          <a:p>
            <a:pPr algn="l" indent="0" marL="0">
              <a:lnSpc>
                <a:spcPts val="3100"/>
              </a:lnSpc>
              <a:buNone/>
            </a:pPr>
            <a:r>
              <a:rPr lang="en-US" sz="1950" dirty="0">
                <a:solidFill>
                  <a:srgbClr val="404155"/>
                </a:solidFill>
                <a:latin typeface="Nobile" pitchFamily="34" charset="0"/>
                <a:ea typeface="Nobile" pitchFamily="34" charset="-122"/>
                <a:cs typeface="Nobile" pitchFamily="34" charset="-120"/>
              </a:rPr>
              <a:t>Στην ενότητα 1.2 θα εξερευνήσουμε την έννοια της κοινωνίας, έναν θεμελιώδη όρο που περιγράφει τον τρόπο με τον οποίο οι άνθρωποι οργανώνονται, συνδέονται και δημιουργούν κοινό πολιτισμό. Θα κατανοήσουμε τα βασικά χαρακτηριστικά που διακρίνουν μια κοινωνία και πώς αυτή εξελίσσεται στο χρόνο.</a:t>
            </a:r>
            <a:endParaRPr lang="en-US" sz="19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914519"/>
            <a:ext cx="7556421" cy="3721179"/>
          </a:xfrm>
          <a:prstGeom prst="rect">
            <a:avLst/>
          </a:prstGeom>
          <a:noFill/>
          <a:ln/>
        </p:spPr>
        <p:txBody>
          <a:bodyPr wrap="square" lIns="0" tIns="0" rIns="0" bIns="0" rtlCol="0" anchor="t"/>
          <a:lstStyle/>
          <a:p>
            <a:pPr algn="l" indent="0" marL="0">
              <a:lnSpc>
                <a:spcPts val="9750"/>
              </a:lnSpc>
              <a:buNone/>
            </a:pPr>
            <a:r>
              <a:rPr lang="en-US" sz="7800" dirty="0">
                <a:solidFill>
                  <a:srgbClr val="1B1B27"/>
                </a:solidFill>
                <a:latin typeface="Alexandria" pitchFamily="34" charset="0"/>
                <a:ea typeface="Alexandria" pitchFamily="34" charset="-122"/>
                <a:cs typeface="Alexandria" pitchFamily="34" charset="-120"/>
              </a:rPr>
              <a:t>Πώς Γνωρίζουμε μια Κοινωνία;</a:t>
            </a:r>
            <a:endParaRPr lang="en-US" sz="7800" dirty="0"/>
          </a:p>
        </p:txBody>
      </p:sp>
      <p:sp>
        <p:nvSpPr>
          <p:cNvPr id="4" name="Text 1"/>
          <p:cNvSpPr/>
          <p:nvPr/>
        </p:nvSpPr>
        <p:spPr>
          <a:xfrm>
            <a:off x="793790" y="4933355"/>
            <a:ext cx="7556421" cy="2381726"/>
          </a:xfrm>
          <a:prstGeom prst="rect">
            <a:avLst/>
          </a:prstGeom>
          <a:noFill/>
          <a:ln/>
        </p:spPr>
        <p:txBody>
          <a:bodyPr wrap="square" lIns="0" tIns="0" rIns="0" bIns="0" rtlCol="0" anchor="t"/>
          <a:lstStyle/>
          <a:p>
            <a:pPr algn="l" indent="0" marL="0">
              <a:lnSpc>
                <a:spcPts val="3100"/>
              </a:lnSpc>
              <a:buNone/>
            </a:pPr>
            <a:r>
              <a:rPr lang="en-US" sz="1950" dirty="0">
                <a:solidFill>
                  <a:srgbClr val="404155"/>
                </a:solidFill>
                <a:latin typeface="Nobile" pitchFamily="34" charset="0"/>
                <a:ea typeface="Nobile" pitchFamily="34" charset="-122"/>
                <a:cs typeface="Nobile" pitchFamily="34" charset="-120"/>
              </a:rPr>
              <a:t>Για να κατανοήσουμε μια κοινωνία, πρέπει να εξετάσουμε διάφορες πτυχές του πολιτισμού της. Κάθε κοινωνία έχει μοναδικά χαρακτηριστικά που την καθορίζουν και την διαφοροποιούν από άλλες κοινωνίες. Η μελέτη αυτών των στοιχείων μας βοηθά να αποκτήσουμε μια ολοκληρωμένη εικόνα για τον τρόπο ζωής, τις αξίες και την οργάνωση μιας κοινωνίας.</a:t>
            </a:r>
            <a:endParaRPr lang="en-US" sz="1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787604"/>
            <a:ext cx="4961811" cy="620078"/>
          </a:xfrm>
          <a:prstGeom prst="rect">
            <a:avLst/>
          </a:prstGeom>
          <a:noFill/>
          <a:ln/>
        </p:spPr>
        <p:txBody>
          <a:bodyPr wrap="none" lIns="0" tIns="0" rIns="0" bIns="0" rtlCol="0" anchor="t"/>
          <a:lstStyle/>
          <a:p>
            <a:pPr algn="l" indent="0" marL="0">
              <a:lnSpc>
                <a:spcPts val="4850"/>
              </a:lnSpc>
              <a:buNone/>
            </a:pPr>
            <a:r>
              <a:rPr lang="en-US" sz="3900" dirty="0">
                <a:solidFill>
                  <a:srgbClr val="1B1B27"/>
                </a:solidFill>
                <a:latin typeface="Alexandria" pitchFamily="34" charset="0"/>
                <a:ea typeface="Alexandria" pitchFamily="34" charset="-122"/>
                <a:cs typeface="Alexandria" pitchFamily="34" charset="-120"/>
              </a:rPr>
              <a:t>Άσκηση για την τάξη</a:t>
            </a:r>
            <a:endParaRPr lang="en-US" sz="3900" dirty="0"/>
          </a:p>
        </p:txBody>
      </p:sp>
      <p:sp>
        <p:nvSpPr>
          <p:cNvPr id="3" name="Text 1"/>
          <p:cNvSpPr/>
          <p:nvPr/>
        </p:nvSpPr>
        <p:spPr>
          <a:xfrm>
            <a:off x="793790" y="2804517"/>
            <a:ext cx="13042821" cy="1190863"/>
          </a:xfrm>
          <a:prstGeom prst="rect">
            <a:avLst/>
          </a:prstGeom>
          <a:noFill/>
          <a:ln/>
        </p:spPr>
        <p:txBody>
          <a:bodyPr wrap="square" lIns="0" tIns="0" rIns="0" bIns="0" rtlCol="0" anchor="t"/>
          <a:lstStyle/>
          <a:p>
            <a:pPr algn="l" indent="0" marL="0">
              <a:lnSpc>
                <a:spcPts val="3100"/>
              </a:lnSpc>
              <a:buNone/>
            </a:pPr>
            <a:r>
              <a:rPr lang="en-US" sz="1950" b="1" dirty="0">
                <a:solidFill>
                  <a:srgbClr val="404155"/>
                </a:solidFill>
                <a:latin typeface="Nobile" pitchFamily="34" charset="0"/>
                <a:ea typeface="Nobile" pitchFamily="34" charset="-122"/>
                <a:cs typeface="Nobile" pitchFamily="34" charset="-120"/>
              </a:rPr>
              <a:t>Θέμα:</a:t>
            </a:r>
            <a:pPr algn="l" indent="0" marL="0">
              <a:lnSpc>
                <a:spcPts val="3100"/>
              </a:lnSpc>
              <a:buNone/>
            </a:pPr>
            <a:r>
              <a:rPr lang="en-US" sz="1950" dirty="0">
                <a:solidFill>
                  <a:srgbClr val="404155"/>
                </a:solidFill>
                <a:latin typeface="Nobile" pitchFamily="34" charset="0"/>
                <a:ea typeface="Nobile" pitchFamily="34" charset="-122"/>
                <a:cs typeface="Nobile" pitchFamily="34" charset="-120"/>
              </a:rPr>
              <a:t> </a:t>
            </a:r>
            <a:pPr algn="l" indent="0" marL="0">
              <a:lnSpc>
                <a:spcPts val="3100"/>
              </a:lnSpc>
              <a:buNone/>
            </a:pPr>
            <a:r>
              <a:rPr lang="en-US" sz="1950" i="1" dirty="0">
                <a:solidFill>
                  <a:srgbClr val="404155"/>
                </a:solidFill>
                <a:latin typeface="Nobile" pitchFamily="34" charset="0"/>
                <a:ea typeface="Nobile" pitchFamily="34" charset="-122"/>
                <a:cs typeface="Nobile" pitchFamily="34" charset="-120"/>
              </a:rPr>
              <a:t>Γνωρίζω έναν άγνωστο πολιτισμό</a:t>
            </a:r>
            <a:pPr algn="l" indent="0" marL="0">
              <a:lnSpc>
                <a:spcPts val="3100"/>
              </a:lnSpc>
              <a:buNone/>
            </a:pPr>
            <a:r>
              <a:rPr lang="en-US" sz="1950" dirty="0">
                <a:solidFill>
                  <a:srgbClr val="404155"/>
                </a:solidFill>
                <a:latin typeface="Nobile" pitchFamily="34" charset="0"/>
                <a:ea typeface="Nobile" pitchFamily="34" charset="-122"/>
                <a:cs typeface="Nobile" pitchFamily="34" charset="-120"/>
              </a:rPr>
              <a:t>Φαντάσου ότι φτάνεις σε έναν τόπο όπου ζει ένας πολιτισμός για τον οποίο δεν γνωρίζεις τίποτα. Δεν μπορείς να μιλήσεις μαζί τους, αλλά μπορείς να παρατηρήσεις.</a:t>
            </a:r>
            <a:endParaRPr lang="en-US" sz="1950" dirty="0"/>
          </a:p>
        </p:txBody>
      </p:sp>
      <p:sp>
        <p:nvSpPr>
          <p:cNvPr id="4" name="Text 2"/>
          <p:cNvSpPr/>
          <p:nvPr/>
        </p:nvSpPr>
        <p:spPr>
          <a:xfrm>
            <a:off x="793790" y="4218623"/>
            <a:ext cx="13042821" cy="1190863"/>
          </a:xfrm>
          <a:prstGeom prst="rect">
            <a:avLst/>
          </a:prstGeom>
          <a:noFill/>
          <a:ln/>
        </p:spPr>
        <p:txBody>
          <a:bodyPr wrap="square" lIns="0" tIns="0" rIns="0" bIns="0" rtlCol="0" anchor="t"/>
          <a:lstStyle/>
          <a:p>
            <a:pPr algn="l" indent="0" marL="0">
              <a:lnSpc>
                <a:spcPts val="3100"/>
              </a:lnSpc>
              <a:buNone/>
            </a:pPr>
            <a:r>
              <a:rPr lang="en-US" sz="1950" b="1" dirty="0">
                <a:solidFill>
                  <a:srgbClr val="404155"/>
                </a:solidFill>
                <a:latin typeface="Nobile" pitchFamily="34" charset="0"/>
                <a:ea typeface="Nobile" pitchFamily="34" charset="-122"/>
                <a:cs typeface="Nobile" pitchFamily="34" charset="-120"/>
              </a:rPr>
              <a:t>Ερώτηση:</a:t>
            </a:r>
            <a:pPr algn="l" indent="0" marL="0">
              <a:lnSpc>
                <a:spcPts val="3100"/>
              </a:lnSpc>
              <a:buNone/>
            </a:pPr>
            <a:r>
              <a:rPr lang="en-US" sz="1950" dirty="0">
                <a:solidFill>
                  <a:srgbClr val="404155"/>
                </a:solidFill>
                <a:latin typeface="Nobile" pitchFamily="34" charset="0"/>
                <a:ea typeface="Nobile" pitchFamily="34" charset="-122"/>
                <a:cs typeface="Nobile" pitchFamily="34" charset="-120"/>
              </a:rPr>
              <a:t>Τι θα παρατηρούσες για να καταλάβεις πώς ζουν αυτοί οι άνθρωποι;</a:t>
            </a:r>
            <a:pPr algn="l" indent="0" marL="0">
              <a:lnSpc>
                <a:spcPts val="3100"/>
              </a:lnSpc>
              <a:buNone/>
            </a:pPr>
            <a:r>
              <a:rPr lang="en-US" sz="1950" dirty="0">
                <a:solidFill>
                  <a:srgbClr val="404155"/>
                </a:solidFill>
                <a:latin typeface="Nobile" pitchFamily="34" charset="0"/>
                <a:ea typeface="Nobile" pitchFamily="34" charset="-122"/>
                <a:cs typeface="Nobile" pitchFamily="34" charset="-120"/>
              </a:rPr>
              <a:t>(Π.χ. τα σπίτια τους, τα ρούχα τους, τα εργαλεία τους, τον τρόπο που συνεργάζονται κ.ά.)</a:t>
            </a:r>
            <a:endParaRPr lang="en-US" sz="1950" dirty="0"/>
          </a:p>
        </p:txBody>
      </p:sp>
      <p:sp>
        <p:nvSpPr>
          <p:cNvPr id="5" name="Text 3"/>
          <p:cNvSpPr/>
          <p:nvPr/>
        </p:nvSpPr>
        <p:spPr>
          <a:xfrm>
            <a:off x="793790" y="5632728"/>
            <a:ext cx="13042821" cy="809149"/>
          </a:xfrm>
          <a:prstGeom prst="rect">
            <a:avLst/>
          </a:prstGeom>
          <a:noFill/>
          <a:ln/>
        </p:spPr>
        <p:txBody>
          <a:bodyPr wrap="square" lIns="0" tIns="0" rIns="0" bIns="0" rtlCol="0" anchor="t"/>
          <a:lstStyle/>
          <a:p>
            <a:pPr algn="l" indent="0" marL="0">
              <a:lnSpc>
                <a:spcPts val="3100"/>
              </a:lnSpc>
              <a:buNone/>
            </a:pPr>
            <a:r>
              <a:rPr lang="en-US" sz="1950" dirty="0">
                <a:solidFill>
                  <a:srgbClr val="000000"/>
                </a:solidFill>
                <a:latin typeface="Nobile" pitchFamily="34" charset="0"/>
                <a:ea typeface="Nobile" pitchFamily="34" charset="-122"/>
                <a:cs typeface="Nobile" pitchFamily="34" charset="-120"/>
              </a:rPr>
              <a:t>✏️</a:t>
            </a:r>
            <a:pPr algn="l" indent="0" marL="0">
              <a:lnSpc>
                <a:spcPts val="3100"/>
              </a:lnSpc>
              <a:buNone/>
            </a:pPr>
            <a:r>
              <a:rPr lang="en-US" sz="1950" dirty="0">
                <a:solidFill>
                  <a:srgbClr val="404155"/>
                </a:solidFill>
                <a:latin typeface="Nobile" pitchFamily="34" charset="0"/>
                <a:ea typeface="Nobile" pitchFamily="34" charset="-122"/>
                <a:cs typeface="Nobile" pitchFamily="34" charset="-120"/>
              </a:rPr>
              <a:t> </a:t>
            </a:r>
            <a:pPr algn="l" indent="0" marL="0">
              <a:lnSpc>
                <a:spcPts val="3100"/>
              </a:lnSpc>
              <a:buNone/>
            </a:pPr>
            <a:r>
              <a:rPr lang="en-US" sz="1950" b="1" dirty="0">
                <a:solidFill>
                  <a:srgbClr val="404155"/>
                </a:solidFill>
                <a:latin typeface="Nobile" pitchFamily="34" charset="0"/>
                <a:ea typeface="Nobile" pitchFamily="34" charset="-122"/>
                <a:cs typeface="Nobile" pitchFamily="34" charset="-120"/>
              </a:rPr>
              <a:t>Γράψε 4-5 προτάσεις</a:t>
            </a:r>
            <a:pPr algn="l" indent="0" marL="0">
              <a:lnSpc>
                <a:spcPts val="3100"/>
              </a:lnSpc>
              <a:buNone/>
            </a:pPr>
            <a:r>
              <a:rPr lang="en-US" sz="1950" dirty="0">
                <a:solidFill>
                  <a:srgbClr val="404155"/>
                </a:solidFill>
                <a:latin typeface="Nobile" pitchFamily="34" charset="0"/>
                <a:ea typeface="Nobile" pitchFamily="34" charset="-122"/>
                <a:cs typeface="Nobile" pitchFamily="34" charset="-120"/>
              </a:rPr>
              <a:t> για το τι θα πρόσεχες και τι συμπεράσματα θα μπορούσες να βγάλεις από τις παρατηρήσεις σου.</a:t>
            </a:r>
            <a:endParaRPr lang="en-US" sz="19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64143" y="655320"/>
            <a:ext cx="7368302" cy="507444"/>
          </a:xfrm>
          <a:prstGeom prst="rect">
            <a:avLst/>
          </a:prstGeom>
          <a:noFill/>
          <a:ln/>
        </p:spPr>
        <p:txBody>
          <a:bodyPr wrap="none" lIns="0" tIns="0" rIns="0" bIns="0" rtlCol="0" anchor="t"/>
          <a:lstStyle/>
          <a:p>
            <a:pPr algn="l" indent="0" marL="0">
              <a:lnSpc>
                <a:spcPts val="3950"/>
              </a:lnSpc>
              <a:buNone/>
            </a:pPr>
            <a:r>
              <a:rPr lang="en-US" sz="3150" dirty="0">
                <a:solidFill>
                  <a:srgbClr val="1B1B27"/>
                </a:solidFill>
                <a:latin typeface="Alexandria" pitchFamily="34" charset="0"/>
                <a:ea typeface="Alexandria" pitchFamily="34" charset="-122"/>
                <a:cs typeface="Alexandria" pitchFamily="34" charset="-120"/>
              </a:rPr>
              <a:t>Στοιχεία του Πνευματικού Πολιτισμού</a:t>
            </a:r>
            <a:endParaRPr lang="en-US" sz="3150" dirty="0"/>
          </a:p>
        </p:txBody>
      </p:sp>
      <p:sp>
        <p:nvSpPr>
          <p:cNvPr id="3" name="Shape 1"/>
          <p:cNvSpPr/>
          <p:nvPr/>
        </p:nvSpPr>
        <p:spPr>
          <a:xfrm>
            <a:off x="764143" y="1487448"/>
            <a:ext cx="6469856" cy="1859875"/>
          </a:xfrm>
          <a:prstGeom prst="roundRect">
            <a:avLst>
              <a:gd name="adj" fmla="val 3667"/>
            </a:avLst>
          </a:prstGeom>
          <a:solidFill>
            <a:srgbClr val="D2DDF9"/>
          </a:solidFill>
          <a:ln w="7620">
            <a:solidFill>
              <a:srgbClr val="B8C3DF"/>
            </a:solidFill>
            <a:prstDash val="solid"/>
          </a:ln>
        </p:spPr>
      </p:sp>
      <p:sp>
        <p:nvSpPr>
          <p:cNvPr id="4" name="Shape 2"/>
          <p:cNvSpPr/>
          <p:nvPr/>
        </p:nvSpPr>
        <p:spPr>
          <a:xfrm>
            <a:off x="934045" y="1657350"/>
            <a:ext cx="487085" cy="487085"/>
          </a:xfrm>
          <a:prstGeom prst="roundRect">
            <a:avLst>
              <a:gd name="adj" fmla="val 18771027"/>
            </a:avLst>
          </a:prstGeom>
          <a:solidFill>
            <a:srgbClr val="1B54DA"/>
          </a:solidFill>
          <a:ln/>
        </p:spPr>
      </p:sp>
      <p:pic>
        <p:nvPicPr>
          <p:cNvPr id="5" name="Image 0" descr="preencoded.png">    </p:cNvPr>
          <p:cNvPicPr>
            <a:picLocks noChangeAspect="1"/>
          </p:cNvPicPr>
          <p:nvPr/>
        </p:nvPicPr>
        <p:blipFill>
          <a:blip r:embed="rId1"/>
          <a:stretch>
            <a:fillRect/>
          </a:stretch>
        </p:blipFill>
        <p:spPr>
          <a:xfrm>
            <a:off x="1067991" y="1763911"/>
            <a:ext cx="219194" cy="273963"/>
          </a:xfrm>
          <a:prstGeom prst="rect">
            <a:avLst/>
          </a:prstGeom>
        </p:spPr>
      </p:pic>
      <p:sp>
        <p:nvSpPr>
          <p:cNvPr id="6" name="Text 3"/>
          <p:cNvSpPr/>
          <p:nvPr/>
        </p:nvSpPr>
        <p:spPr>
          <a:xfrm>
            <a:off x="934045" y="2306717"/>
            <a:ext cx="2029778" cy="253722"/>
          </a:xfrm>
          <a:prstGeom prst="rect">
            <a:avLst/>
          </a:prstGeom>
          <a:noFill/>
          <a:ln/>
        </p:spPr>
        <p:txBody>
          <a:bodyPr wrap="none" lIns="0" tIns="0" rIns="0" bIns="0" rtlCol="0" anchor="t"/>
          <a:lstStyle/>
          <a:p>
            <a:pPr algn="l" indent="0" marL="0">
              <a:lnSpc>
                <a:spcPts val="1950"/>
              </a:lnSpc>
              <a:buNone/>
            </a:pPr>
            <a:r>
              <a:rPr lang="en-US" sz="1550" dirty="0">
                <a:solidFill>
                  <a:srgbClr val="404155"/>
                </a:solidFill>
                <a:latin typeface="Alexandria" pitchFamily="34" charset="0"/>
                <a:ea typeface="Alexandria" pitchFamily="34" charset="-122"/>
                <a:cs typeface="Alexandria" pitchFamily="34" charset="-120"/>
              </a:rPr>
              <a:t>Γλώσσα</a:t>
            </a:r>
            <a:endParaRPr lang="en-US" sz="1550" dirty="0"/>
          </a:p>
        </p:txBody>
      </p:sp>
      <p:sp>
        <p:nvSpPr>
          <p:cNvPr id="7" name="Text 4"/>
          <p:cNvSpPr/>
          <p:nvPr/>
        </p:nvSpPr>
        <p:spPr>
          <a:xfrm>
            <a:off x="934045" y="2657832"/>
            <a:ext cx="6130052" cy="519589"/>
          </a:xfrm>
          <a:prstGeom prst="rect">
            <a:avLst/>
          </a:prstGeom>
          <a:noFill/>
          <a:ln/>
        </p:spPr>
        <p:txBody>
          <a:bodyPr wrap="square" lIns="0" tIns="0" rIns="0" bIns="0" rtlCol="0" anchor="t"/>
          <a:lstStyle/>
          <a:p>
            <a:pPr algn="l" indent="0" marL="0">
              <a:lnSpc>
                <a:spcPts val="2000"/>
              </a:lnSpc>
              <a:buNone/>
            </a:pPr>
            <a:r>
              <a:rPr lang="en-US" sz="1250" dirty="0">
                <a:solidFill>
                  <a:srgbClr val="404155"/>
                </a:solidFill>
                <a:latin typeface="Nobile" pitchFamily="34" charset="0"/>
                <a:ea typeface="Nobile" pitchFamily="34" charset="-122"/>
                <a:cs typeface="Nobile" pitchFamily="34" charset="-120"/>
              </a:rPr>
              <a:t>Το βασικό μέσο επικοινωνίας και έκφρασης της σκέψης που ενώνει τα μέλη μιας κοινωνίας</a:t>
            </a:r>
            <a:endParaRPr lang="en-US" sz="1250" dirty="0"/>
          </a:p>
        </p:txBody>
      </p:sp>
      <p:sp>
        <p:nvSpPr>
          <p:cNvPr id="8" name="Shape 5"/>
          <p:cNvSpPr/>
          <p:nvPr/>
        </p:nvSpPr>
        <p:spPr>
          <a:xfrm>
            <a:off x="7396282" y="1487448"/>
            <a:ext cx="6469975" cy="1859875"/>
          </a:xfrm>
          <a:prstGeom prst="roundRect">
            <a:avLst>
              <a:gd name="adj" fmla="val 3667"/>
            </a:avLst>
          </a:prstGeom>
          <a:solidFill>
            <a:srgbClr val="D2DDF9"/>
          </a:solidFill>
          <a:ln w="7620">
            <a:solidFill>
              <a:srgbClr val="B8C3DF"/>
            </a:solidFill>
            <a:prstDash val="solid"/>
          </a:ln>
        </p:spPr>
      </p:sp>
      <p:sp>
        <p:nvSpPr>
          <p:cNvPr id="9" name="Shape 6"/>
          <p:cNvSpPr/>
          <p:nvPr/>
        </p:nvSpPr>
        <p:spPr>
          <a:xfrm>
            <a:off x="7566184" y="1657350"/>
            <a:ext cx="487085" cy="487085"/>
          </a:xfrm>
          <a:prstGeom prst="roundRect">
            <a:avLst>
              <a:gd name="adj" fmla="val 18771027"/>
            </a:avLst>
          </a:prstGeom>
          <a:solidFill>
            <a:srgbClr val="1B54DA"/>
          </a:solidFill>
          <a:ln/>
        </p:spPr>
      </p:sp>
      <p:pic>
        <p:nvPicPr>
          <p:cNvPr id="10" name="Image 1" descr="preencoded.png">    </p:cNvPr>
          <p:cNvPicPr>
            <a:picLocks noChangeAspect="1"/>
          </p:cNvPicPr>
          <p:nvPr/>
        </p:nvPicPr>
        <p:blipFill>
          <a:blip r:embed="rId2"/>
          <a:stretch>
            <a:fillRect/>
          </a:stretch>
        </p:blipFill>
        <p:spPr>
          <a:xfrm>
            <a:off x="7700129" y="1763911"/>
            <a:ext cx="219194" cy="273963"/>
          </a:xfrm>
          <a:prstGeom prst="rect">
            <a:avLst/>
          </a:prstGeom>
        </p:spPr>
      </p:pic>
      <p:sp>
        <p:nvSpPr>
          <p:cNvPr id="11" name="Text 7"/>
          <p:cNvSpPr/>
          <p:nvPr/>
        </p:nvSpPr>
        <p:spPr>
          <a:xfrm>
            <a:off x="7566184" y="2306717"/>
            <a:ext cx="2029778" cy="253722"/>
          </a:xfrm>
          <a:prstGeom prst="rect">
            <a:avLst/>
          </a:prstGeom>
          <a:noFill/>
          <a:ln/>
        </p:spPr>
        <p:txBody>
          <a:bodyPr wrap="none" lIns="0" tIns="0" rIns="0" bIns="0" rtlCol="0" anchor="t"/>
          <a:lstStyle/>
          <a:p>
            <a:pPr algn="l" indent="0" marL="0">
              <a:lnSpc>
                <a:spcPts val="1950"/>
              </a:lnSpc>
              <a:buNone/>
            </a:pPr>
            <a:r>
              <a:rPr lang="en-US" sz="1550" dirty="0">
                <a:solidFill>
                  <a:srgbClr val="404155"/>
                </a:solidFill>
                <a:latin typeface="Alexandria" pitchFamily="34" charset="0"/>
                <a:ea typeface="Alexandria" pitchFamily="34" charset="-122"/>
                <a:cs typeface="Alexandria" pitchFamily="34" charset="-120"/>
              </a:rPr>
              <a:t>Νόμοι</a:t>
            </a:r>
            <a:endParaRPr lang="en-US" sz="1550" dirty="0"/>
          </a:p>
        </p:txBody>
      </p:sp>
      <p:sp>
        <p:nvSpPr>
          <p:cNvPr id="12" name="Text 8"/>
          <p:cNvSpPr/>
          <p:nvPr/>
        </p:nvSpPr>
        <p:spPr>
          <a:xfrm>
            <a:off x="7566184" y="2657832"/>
            <a:ext cx="6130171" cy="519589"/>
          </a:xfrm>
          <a:prstGeom prst="rect">
            <a:avLst/>
          </a:prstGeom>
          <a:noFill/>
          <a:ln/>
        </p:spPr>
        <p:txBody>
          <a:bodyPr wrap="square" lIns="0" tIns="0" rIns="0" bIns="0" rtlCol="0" anchor="t"/>
          <a:lstStyle/>
          <a:p>
            <a:pPr algn="l" indent="0" marL="0">
              <a:lnSpc>
                <a:spcPts val="2000"/>
              </a:lnSpc>
              <a:buNone/>
            </a:pPr>
            <a:r>
              <a:rPr lang="en-US" sz="1250" dirty="0">
                <a:solidFill>
                  <a:srgbClr val="404155"/>
                </a:solidFill>
                <a:latin typeface="Nobile" pitchFamily="34" charset="0"/>
                <a:ea typeface="Nobile" pitchFamily="34" charset="-122"/>
                <a:cs typeface="Nobile" pitchFamily="34" charset="-120"/>
              </a:rPr>
              <a:t>Οι κανόνες που ρυθμίζουν τη συμπεριφορά και διασφαλίζουν την τάξη στην κοινωνία</a:t>
            </a:r>
            <a:endParaRPr lang="en-US" sz="1250" dirty="0"/>
          </a:p>
        </p:txBody>
      </p:sp>
      <p:sp>
        <p:nvSpPr>
          <p:cNvPr id="13" name="Shape 9"/>
          <p:cNvSpPr/>
          <p:nvPr/>
        </p:nvSpPr>
        <p:spPr>
          <a:xfrm>
            <a:off x="764143" y="3509605"/>
            <a:ext cx="6469856" cy="1859875"/>
          </a:xfrm>
          <a:prstGeom prst="roundRect">
            <a:avLst>
              <a:gd name="adj" fmla="val 3667"/>
            </a:avLst>
          </a:prstGeom>
          <a:solidFill>
            <a:srgbClr val="D2DDF9"/>
          </a:solidFill>
          <a:ln w="7620">
            <a:solidFill>
              <a:srgbClr val="B8C3DF"/>
            </a:solidFill>
            <a:prstDash val="solid"/>
          </a:ln>
        </p:spPr>
      </p:sp>
      <p:sp>
        <p:nvSpPr>
          <p:cNvPr id="14" name="Shape 10"/>
          <p:cNvSpPr/>
          <p:nvPr/>
        </p:nvSpPr>
        <p:spPr>
          <a:xfrm>
            <a:off x="934045" y="3679508"/>
            <a:ext cx="487085" cy="487085"/>
          </a:xfrm>
          <a:prstGeom prst="roundRect">
            <a:avLst>
              <a:gd name="adj" fmla="val 18771027"/>
            </a:avLst>
          </a:prstGeom>
          <a:solidFill>
            <a:srgbClr val="1B54DA"/>
          </a:solidFill>
          <a:ln/>
        </p:spPr>
      </p:sp>
      <p:pic>
        <p:nvPicPr>
          <p:cNvPr id="15" name="Image 2" descr="preencoded.png">    </p:cNvPr>
          <p:cNvPicPr>
            <a:picLocks noChangeAspect="1"/>
          </p:cNvPicPr>
          <p:nvPr/>
        </p:nvPicPr>
        <p:blipFill>
          <a:blip r:embed="rId3"/>
          <a:stretch>
            <a:fillRect/>
          </a:stretch>
        </p:blipFill>
        <p:spPr>
          <a:xfrm>
            <a:off x="1067991" y="3786068"/>
            <a:ext cx="219194" cy="273963"/>
          </a:xfrm>
          <a:prstGeom prst="rect">
            <a:avLst/>
          </a:prstGeom>
        </p:spPr>
      </p:pic>
      <p:sp>
        <p:nvSpPr>
          <p:cNvPr id="16" name="Text 11"/>
          <p:cNvSpPr/>
          <p:nvPr/>
        </p:nvSpPr>
        <p:spPr>
          <a:xfrm>
            <a:off x="934045" y="4328874"/>
            <a:ext cx="2029778" cy="253722"/>
          </a:xfrm>
          <a:prstGeom prst="rect">
            <a:avLst/>
          </a:prstGeom>
          <a:noFill/>
          <a:ln/>
        </p:spPr>
        <p:txBody>
          <a:bodyPr wrap="none" lIns="0" tIns="0" rIns="0" bIns="0" rtlCol="0" anchor="t"/>
          <a:lstStyle/>
          <a:p>
            <a:pPr algn="l" indent="0" marL="0">
              <a:lnSpc>
                <a:spcPts val="1950"/>
              </a:lnSpc>
              <a:buNone/>
            </a:pPr>
            <a:r>
              <a:rPr lang="en-US" sz="1550" dirty="0">
                <a:solidFill>
                  <a:srgbClr val="404155"/>
                </a:solidFill>
                <a:latin typeface="Alexandria" pitchFamily="34" charset="0"/>
                <a:ea typeface="Alexandria" pitchFamily="34" charset="-122"/>
                <a:cs typeface="Alexandria" pitchFamily="34" charset="-120"/>
              </a:rPr>
              <a:t>Θρησκεία</a:t>
            </a:r>
            <a:endParaRPr lang="en-US" sz="1550" dirty="0"/>
          </a:p>
        </p:txBody>
      </p:sp>
      <p:sp>
        <p:nvSpPr>
          <p:cNvPr id="17" name="Text 12"/>
          <p:cNvSpPr/>
          <p:nvPr/>
        </p:nvSpPr>
        <p:spPr>
          <a:xfrm>
            <a:off x="934045" y="4679990"/>
            <a:ext cx="6130052" cy="519589"/>
          </a:xfrm>
          <a:prstGeom prst="rect">
            <a:avLst/>
          </a:prstGeom>
          <a:noFill/>
          <a:ln/>
        </p:spPr>
        <p:txBody>
          <a:bodyPr wrap="square" lIns="0" tIns="0" rIns="0" bIns="0" rtlCol="0" anchor="t"/>
          <a:lstStyle/>
          <a:p>
            <a:pPr algn="l" indent="0" marL="0">
              <a:lnSpc>
                <a:spcPts val="2000"/>
              </a:lnSpc>
              <a:buNone/>
            </a:pPr>
            <a:r>
              <a:rPr lang="en-US" sz="1250" dirty="0">
                <a:solidFill>
                  <a:srgbClr val="404155"/>
                </a:solidFill>
                <a:latin typeface="Nobile" pitchFamily="34" charset="0"/>
                <a:ea typeface="Nobile" pitchFamily="34" charset="-122"/>
                <a:cs typeface="Nobile" pitchFamily="34" charset="-120"/>
              </a:rPr>
              <a:t>Το σύστημα πεποιθήσεων και τελετουργιών που διαμορφώνει την πνευματική ζωή</a:t>
            </a:r>
            <a:endParaRPr lang="en-US" sz="1250" dirty="0"/>
          </a:p>
        </p:txBody>
      </p:sp>
      <p:sp>
        <p:nvSpPr>
          <p:cNvPr id="18" name="Shape 13"/>
          <p:cNvSpPr/>
          <p:nvPr/>
        </p:nvSpPr>
        <p:spPr>
          <a:xfrm>
            <a:off x="7396282" y="3509605"/>
            <a:ext cx="6469975" cy="1859875"/>
          </a:xfrm>
          <a:prstGeom prst="roundRect">
            <a:avLst>
              <a:gd name="adj" fmla="val 3667"/>
            </a:avLst>
          </a:prstGeom>
          <a:solidFill>
            <a:srgbClr val="D2DDF9"/>
          </a:solidFill>
          <a:ln w="7620">
            <a:solidFill>
              <a:srgbClr val="B8C3DF"/>
            </a:solidFill>
            <a:prstDash val="solid"/>
          </a:ln>
        </p:spPr>
      </p:sp>
      <p:sp>
        <p:nvSpPr>
          <p:cNvPr id="19" name="Shape 14"/>
          <p:cNvSpPr/>
          <p:nvPr/>
        </p:nvSpPr>
        <p:spPr>
          <a:xfrm>
            <a:off x="7566184" y="3679508"/>
            <a:ext cx="487085" cy="487085"/>
          </a:xfrm>
          <a:prstGeom prst="roundRect">
            <a:avLst>
              <a:gd name="adj" fmla="val 18771027"/>
            </a:avLst>
          </a:prstGeom>
          <a:solidFill>
            <a:srgbClr val="1B54DA"/>
          </a:solidFill>
          <a:ln/>
        </p:spPr>
      </p:sp>
      <p:pic>
        <p:nvPicPr>
          <p:cNvPr id="20" name="Image 3" descr="preencoded.png">    </p:cNvPr>
          <p:cNvPicPr>
            <a:picLocks noChangeAspect="1"/>
          </p:cNvPicPr>
          <p:nvPr/>
        </p:nvPicPr>
        <p:blipFill>
          <a:blip r:embed="rId4"/>
          <a:stretch>
            <a:fillRect/>
          </a:stretch>
        </p:blipFill>
        <p:spPr>
          <a:xfrm>
            <a:off x="7700129" y="3786068"/>
            <a:ext cx="219194" cy="273963"/>
          </a:xfrm>
          <a:prstGeom prst="rect">
            <a:avLst/>
          </a:prstGeom>
        </p:spPr>
      </p:pic>
      <p:sp>
        <p:nvSpPr>
          <p:cNvPr id="21" name="Text 15"/>
          <p:cNvSpPr/>
          <p:nvPr/>
        </p:nvSpPr>
        <p:spPr>
          <a:xfrm>
            <a:off x="7566184" y="4328874"/>
            <a:ext cx="2029778" cy="253722"/>
          </a:xfrm>
          <a:prstGeom prst="rect">
            <a:avLst/>
          </a:prstGeom>
          <a:noFill/>
          <a:ln/>
        </p:spPr>
        <p:txBody>
          <a:bodyPr wrap="none" lIns="0" tIns="0" rIns="0" bIns="0" rtlCol="0" anchor="t"/>
          <a:lstStyle/>
          <a:p>
            <a:pPr algn="l" indent="0" marL="0">
              <a:lnSpc>
                <a:spcPts val="1950"/>
              </a:lnSpc>
              <a:buNone/>
            </a:pPr>
            <a:r>
              <a:rPr lang="en-US" sz="1550" dirty="0">
                <a:solidFill>
                  <a:srgbClr val="404155"/>
                </a:solidFill>
                <a:latin typeface="Alexandria" pitchFamily="34" charset="0"/>
                <a:ea typeface="Alexandria" pitchFamily="34" charset="-122"/>
                <a:cs typeface="Alexandria" pitchFamily="34" charset="-120"/>
              </a:rPr>
              <a:t>Αξίες</a:t>
            </a:r>
            <a:endParaRPr lang="en-US" sz="1550" dirty="0"/>
          </a:p>
        </p:txBody>
      </p:sp>
      <p:sp>
        <p:nvSpPr>
          <p:cNvPr id="22" name="Text 16"/>
          <p:cNvSpPr/>
          <p:nvPr/>
        </p:nvSpPr>
        <p:spPr>
          <a:xfrm>
            <a:off x="7566184" y="4679990"/>
            <a:ext cx="6130171" cy="519589"/>
          </a:xfrm>
          <a:prstGeom prst="rect">
            <a:avLst/>
          </a:prstGeom>
          <a:noFill/>
          <a:ln/>
        </p:spPr>
        <p:txBody>
          <a:bodyPr wrap="square" lIns="0" tIns="0" rIns="0" bIns="0" rtlCol="0" anchor="t"/>
          <a:lstStyle/>
          <a:p>
            <a:pPr algn="l" indent="0" marL="0">
              <a:lnSpc>
                <a:spcPts val="2000"/>
              </a:lnSpc>
              <a:buNone/>
            </a:pPr>
            <a:r>
              <a:rPr lang="en-US" sz="1250" dirty="0">
                <a:solidFill>
                  <a:srgbClr val="404155"/>
                </a:solidFill>
                <a:latin typeface="Nobile" pitchFamily="34" charset="0"/>
                <a:ea typeface="Nobile" pitchFamily="34" charset="-122"/>
                <a:cs typeface="Nobile" pitchFamily="34" charset="-120"/>
              </a:rPr>
              <a:t>Οι αρχές και τα ιδανικά που καθοδηγούν τις επιλογές και τη συμπεριφορά των ανθρώπων</a:t>
            </a:r>
            <a:endParaRPr lang="en-US" sz="1250" dirty="0"/>
          </a:p>
        </p:txBody>
      </p:sp>
      <p:sp>
        <p:nvSpPr>
          <p:cNvPr id="23" name="Shape 17"/>
          <p:cNvSpPr/>
          <p:nvPr/>
        </p:nvSpPr>
        <p:spPr>
          <a:xfrm>
            <a:off x="764143" y="5531763"/>
            <a:ext cx="6469856" cy="1600081"/>
          </a:xfrm>
          <a:prstGeom prst="roundRect">
            <a:avLst>
              <a:gd name="adj" fmla="val 4262"/>
            </a:avLst>
          </a:prstGeom>
          <a:solidFill>
            <a:srgbClr val="D2DDF9"/>
          </a:solidFill>
          <a:ln w="7620">
            <a:solidFill>
              <a:srgbClr val="B8C3DF"/>
            </a:solidFill>
            <a:prstDash val="solid"/>
          </a:ln>
        </p:spPr>
      </p:sp>
      <p:sp>
        <p:nvSpPr>
          <p:cNvPr id="24" name="Shape 18"/>
          <p:cNvSpPr/>
          <p:nvPr/>
        </p:nvSpPr>
        <p:spPr>
          <a:xfrm>
            <a:off x="934045" y="5701665"/>
            <a:ext cx="487085" cy="487085"/>
          </a:xfrm>
          <a:prstGeom prst="roundRect">
            <a:avLst>
              <a:gd name="adj" fmla="val 18771027"/>
            </a:avLst>
          </a:prstGeom>
          <a:solidFill>
            <a:srgbClr val="1B54DA"/>
          </a:solidFill>
          <a:ln/>
        </p:spPr>
      </p:sp>
      <p:pic>
        <p:nvPicPr>
          <p:cNvPr id="25" name="Image 4" descr="preencoded.png">    </p:cNvPr>
          <p:cNvPicPr>
            <a:picLocks noChangeAspect="1"/>
          </p:cNvPicPr>
          <p:nvPr/>
        </p:nvPicPr>
        <p:blipFill>
          <a:blip r:embed="rId5"/>
          <a:stretch>
            <a:fillRect/>
          </a:stretch>
        </p:blipFill>
        <p:spPr>
          <a:xfrm>
            <a:off x="1067991" y="5808226"/>
            <a:ext cx="219194" cy="273963"/>
          </a:xfrm>
          <a:prstGeom prst="rect">
            <a:avLst/>
          </a:prstGeom>
        </p:spPr>
      </p:pic>
      <p:sp>
        <p:nvSpPr>
          <p:cNvPr id="26" name="Text 19"/>
          <p:cNvSpPr/>
          <p:nvPr/>
        </p:nvSpPr>
        <p:spPr>
          <a:xfrm>
            <a:off x="934045" y="6351032"/>
            <a:ext cx="2029778" cy="253722"/>
          </a:xfrm>
          <a:prstGeom prst="rect">
            <a:avLst/>
          </a:prstGeom>
          <a:noFill/>
          <a:ln/>
        </p:spPr>
        <p:txBody>
          <a:bodyPr wrap="none" lIns="0" tIns="0" rIns="0" bIns="0" rtlCol="0" anchor="t"/>
          <a:lstStyle/>
          <a:p>
            <a:pPr algn="l" indent="0" marL="0">
              <a:lnSpc>
                <a:spcPts val="1950"/>
              </a:lnSpc>
              <a:buNone/>
            </a:pPr>
            <a:r>
              <a:rPr lang="en-US" sz="1550" dirty="0">
                <a:solidFill>
                  <a:srgbClr val="404155"/>
                </a:solidFill>
                <a:latin typeface="Alexandria" pitchFamily="34" charset="0"/>
                <a:ea typeface="Alexandria" pitchFamily="34" charset="-122"/>
                <a:cs typeface="Alexandria" pitchFamily="34" charset="-120"/>
              </a:rPr>
              <a:t>Επιστήμες</a:t>
            </a:r>
            <a:endParaRPr lang="en-US" sz="1550" dirty="0"/>
          </a:p>
        </p:txBody>
      </p:sp>
      <p:sp>
        <p:nvSpPr>
          <p:cNvPr id="27" name="Text 20"/>
          <p:cNvSpPr/>
          <p:nvPr/>
        </p:nvSpPr>
        <p:spPr>
          <a:xfrm>
            <a:off x="934045" y="6702147"/>
            <a:ext cx="6130052" cy="259794"/>
          </a:xfrm>
          <a:prstGeom prst="rect">
            <a:avLst/>
          </a:prstGeom>
          <a:noFill/>
          <a:ln/>
        </p:spPr>
        <p:txBody>
          <a:bodyPr wrap="none" lIns="0" tIns="0" rIns="0" bIns="0" rtlCol="0" anchor="t"/>
          <a:lstStyle/>
          <a:p>
            <a:pPr algn="l" indent="0" marL="0">
              <a:lnSpc>
                <a:spcPts val="2000"/>
              </a:lnSpc>
              <a:buNone/>
            </a:pPr>
            <a:r>
              <a:rPr lang="en-US" sz="1250" dirty="0">
                <a:solidFill>
                  <a:srgbClr val="404155"/>
                </a:solidFill>
                <a:latin typeface="Nobile" pitchFamily="34" charset="0"/>
                <a:ea typeface="Nobile" pitchFamily="34" charset="-122"/>
                <a:cs typeface="Nobile" pitchFamily="34" charset="-120"/>
              </a:rPr>
              <a:t>Η οργανωμένη γνώση και η έρευνα που προωθούν την πρόοδο της κοινωνίας</a:t>
            </a:r>
            <a:endParaRPr lang="en-US" sz="1250" dirty="0"/>
          </a:p>
        </p:txBody>
      </p:sp>
      <p:sp>
        <p:nvSpPr>
          <p:cNvPr id="28" name="Shape 21"/>
          <p:cNvSpPr/>
          <p:nvPr/>
        </p:nvSpPr>
        <p:spPr>
          <a:xfrm>
            <a:off x="7396282" y="5531763"/>
            <a:ext cx="6469975" cy="1600081"/>
          </a:xfrm>
          <a:prstGeom prst="roundRect">
            <a:avLst>
              <a:gd name="adj" fmla="val 4262"/>
            </a:avLst>
          </a:prstGeom>
          <a:solidFill>
            <a:srgbClr val="D2DDF9"/>
          </a:solidFill>
          <a:ln w="7620">
            <a:solidFill>
              <a:srgbClr val="B8C3DF"/>
            </a:solidFill>
            <a:prstDash val="solid"/>
          </a:ln>
        </p:spPr>
      </p:sp>
      <p:sp>
        <p:nvSpPr>
          <p:cNvPr id="29" name="Shape 22"/>
          <p:cNvSpPr/>
          <p:nvPr/>
        </p:nvSpPr>
        <p:spPr>
          <a:xfrm>
            <a:off x="7566184" y="5701665"/>
            <a:ext cx="487085" cy="487085"/>
          </a:xfrm>
          <a:prstGeom prst="roundRect">
            <a:avLst>
              <a:gd name="adj" fmla="val 18771027"/>
            </a:avLst>
          </a:prstGeom>
          <a:solidFill>
            <a:srgbClr val="1B54DA"/>
          </a:solidFill>
          <a:ln/>
        </p:spPr>
      </p:sp>
      <p:pic>
        <p:nvPicPr>
          <p:cNvPr id="30" name="Image 5" descr="preencoded.png">    </p:cNvPr>
          <p:cNvPicPr>
            <a:picLocks noChangeAspect="1"/>
          </p:cNvPicPr>
          <p:nvPr/>
        </p:nvPicPr>
        <p:blipFill>
          <a:blip r:embed="rId6"/>
          <a:stretch>
            <a:fillRect/>
          </a:stretch>
        </p:blipFill>
        <p:spPr>
          <a:xfrm>
            <a:off x="7700129" y="5808226"/>
            <a:ext cx="219194" cy="273963"/>
          </a:xfrm>
          <a:prstGeom prst="rect">
            <a:avLst/>
          </a:prstGeom>
        </p:spPr>
      </p:pic>
      <p:sp>
        <p:nvSpPr>
          <p:cNvPr id="31" name="Text 23"/>
          <p:cNvSpPr/>
          <p:nvPr/>
        </p:nvSpPr>
        <p:spPr>
          <a:xfrm>
            <a:off x="7566184" y="6351032"/>
            <a:ext cx="2029778" cy="253722"/>
          </a:xfrm>
          <a:prstGeom prst="rect">
            <a:avLst/>
          </a:prstGeom>
          <a:noFill/>
          <a:ln/>
        </p:spPr>
        <p:txBody>
          <a:bodyPr wrap="none" lIns="0" tIns="0" rIns="0" bIns="0" rtlCol="0" anchor="t"/>
          <a:lstStyle/>
          <a:p>
            <a:pPr algn="l" indent="0" marL="0">
              <a:lnSpc>
                <a:spcPts val="1950"/>
              </a:lnSpc>
              <a:buNone/>
            </a:pPr>
            <a:r>
              <a:rPr lang="en-US" sz="1550" dirty="0">
                <a:solidFill>
                  <a:srgbClr val="404155"/>
                </a:solidFill>
                <a:latin typeface="Alexandria" pitchFamily="34" charset="0"/>
                <a:ea typeface="Alexandria" pitchFamily="34" charset="-122"/>
                <a:cs typeface="Alexandria" pitchFamily="34" charset="-120"/>
              </a:rPr>
              <a:t>Γράμματα</a:t>
            </a:r>
            <a:endParaRPr lang="en-US" sz="1550" dirty="0"/>
          </a:p>
        </p:txBody>
      </p:sp>
      <p:sp>
        <p:nvSpPr>
          <p:cNvPr id="32" name="Text 24"/>
          <p:cNvSpPr/>
          <p:nvPr/>
        </p:nvSpPr>
        <p:spPr>
          <a:xfrm>
            <a:off x="7566184" y="6702147"/>
            <a:ext cx="6130171" cy="259794"/>
          </a:xfrm>
          <a:prstGeom prst="rect">
            <a:avLst/>
          </a:prstGeom>
          <a:noFill/>
          <a:ln/>
        </p:spPr>
        <p:txBody>
          <a:bodyPr wrap="none" lIns="0" tIns="0" rIns="0" bIns="0" rtlCol="0" anchor="t"/>
          <a:lstStyle/>
          <a:p>
            <a:pPr algn="l" indent="0" marL="0">
              <a:lnSpc>
                <a:spcPts val="2000"/>
              </a:lnSpc>
              <a:buNone/>
            </a:pPr>
            <a:r>
              <a:rPr lang="en-US" sz="1250" dirty="0">
                <a:solidFill>
                  <a:srgbClr val="404155"/>
                </a:solidFill>
                <a:latin typeface="Nobile" pitchFamily="34" charset="0"/>
                <a:ea typeface="Nobile" pitchFamily="34" charset="-122"/>
                <a:cs typeface="Nobile" pitchFamily="34" charset="-120"/>
              </a:rPr>
              <a:t>Η λογοτεχνία και η τέχνη που εκφράζουν την πολιτιστική ταυτότητα</a:t>
            </a:r>
            <a:endParaRPr lang="en-US" sz="1250" dirty="0"/>
          </a:p>
        </p:txBody>
      </p:sp>
      <p:sp>
        <p:nvSpPr>
          <p:cNvPr id="33" name="Text 25"/>
          <p:cNvSpPr/>
          <p:nvPr/>
        </p:nvSpPr>
        <p:spPr>
          <a:xfrm>
            <a:off x="764143" y="7314486"/>
            <a:ext cx="13102114" cy="259794"/>
          </a:xfrm>
          <a:prstGeom prst="rect">
            <a:avLst/>
          </a:prstGeom>
          <a:noFill/>
          <a:ln/>
        </p:spPr>
        <p:txBody>
          <a:bodyPr wrap="none" lIns="0" tIns="0" rIns="0" bIns="0" rtlCol="0" anchor="t"/>
          <a:lstStyle/>
          <a:p>
            <a:pPr algn="l" indent="0" marL="0">
              <a:lnSpc>
                <a:spcPts val="2000"/>
              </a:lnSpc>
              <a:buNone/>
            </a:pPr>
            <a:r>
              <a:rPr lang="en-US" sz="1250" dirty="0">
                <a:solidFill>
                  <a:srgbClr val="404155"/>
                </a:solidFill>
                <a:latin typeface="Nobile" pitchFamily="34" charset="0"/>
                <a:ea typeface="Nobile" pitchFamily="34" charset="-122"/>
                <a:cs typeface="Nobile" pitchFamily="34" charset="-120"/>
              </a:rPr>
              <a:t>Όλα αυτά τα στοιχεία μαζί συνθέτουν τον πνευματικό πολιτισμό μιας κοινωνίας και μας βοηθούν να την κατανοήσουμε σε βάθος.</a:t>
            </a:r>
            <a:endParaRPr lang="en-US" sz="12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85000"/>
            </a:srgbClr>
          </a:solidFill>
          <a:ln/>
        </p:spPr>
      </p:sp>
      <p:sp>
        <p:nvSpPr>
          <p:cNvPr id="4" name="Text 1"/>
          <p:cNvSpPr/>
          <p:nvPr/>
        </p:nvSpPr>
        <p:spPr>
          <a:xfrm>
            <a:off x="793790" y="2646402"/>
            <a:ext cx="6455569" cy="620078"/>
          </a:xfrm>
          <a:prstGeom prst="rect">
            <a:avLst/>
          </a:prstGeom>
          <a:noFill/>
          <a:ln/>
        </p:spPr>
        <p:txBody>
          <a:bodyPr wrap="none" lIns="0" tIns="0" rIns="0" bIns="0" rtlCol="0" anchor="t"/>
          <a:lstStyle/>
          <a:p>
            <a:pPr algn="l" indent="0" marL="0">
              <a:lnSpc>
                <a:spcPts val="4850"/>
              </a:lnSpc>
              <a:buNone/>
            </a:pPr>
            <a:r>
              <a:rPr lang="en-US" sz="3900" dirty="0">
                <a:solidFill>
                  <a:srgbClr val="1B1B27"/>
                </a:solidFill>
                <a:latin typeface="Alexandria" pitchFamily="34" charset="0"/>
                <a:ea typeface="Alexandria" pitchFamily="34" charset="-122"/>
                <a:cs typeface="Alexandria" pitchFamily="34" charset="-120"/>
              </a:rPr>
              <a:t>Τι είναι όμως μια Κοινωνία;</a:t>
            </a:r>
            <a:endParaRPr lang="en-US" sz="3900" dirty="0"/>
          </a:p>
        </p:txBody>
      </p:sp>
      <p:sp>
        <p:nvSpPr>
          <p:cNvPr id="5" name="Text 2"/>
          <p:cNvSpPr/>
          <p:nvPr/>
        </p:nvSpPr>
        <p:spPr>
          <a:xfrm>
            <a:off x="793790" y="3564136"/>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404155"/>
                </a:solidFill>
                <a:latin typeface="Nobile" pitchFamily="34" charset="0"/>
                <a:ea typeface="Nobile" pitchFamily="34" charset="-122"/>
                <a:cs typeface="Nobile" pitchFamily="34" charset="-120"/>
              </a:rPr>
              <a:t>Για να κατανοήσουμε καλύτερα την έννοια της κοινωνίας, είναι σημαντικό να εξετάσουμε τα βασικά της χαρακτηριστικά. Μια κοινωνία δεν είναι απλώς ένα άθροισμα ατόμων, αλλά ένα οργανωμένο σύνολο με συγκεκριμένα γνωρίσματα που το διακρίνουν.</a:t>
            </a:r>
            <a:endParaRPr lang="en-US" sz="1550" dirty="0"/>
          </a:p>
        </p:txBody>
      </p:sp>
      <p:sp>
        <p:nvSpPr>
          <p:cNvPr id="6" name="Shape 3"/>
          <p:cNvSpPr/>
          <p:nvPr/>
        </p:nvSpPr>
        <p:spPr>
          <a:xfrm>
            <a:off x="793790" y="4422458"/>
            <a:ext cx="13042821" cy="1160740"/>
          </a:xfrm>
          <a:prstGeom prst="roundRect">
            <a:avLst>
              <a:gd name="adj" fmla="val 7182"/>
            </a:avLst>
          </a:prstGeom>
          <a:solidFill>
            <a:srgbClr val="BBCDF7"/>
          </a:solidFill>
          <a:ln/>
        </p:spPr>
      </p:sp>
      <p:pic>
        <p:nvPicPr>
          <p:cNvPr id="7" name="Image 1" descr="preencoded.png">    </p:cNvPr>
          <p:cNvPicPr>
            <a:picLocks noChangeAspect="1"/>
          </p:cNvPicPr>
          <p:nvPr/>
        </p:nvPicPr>
        <p:blipFill>
          <a:blip r:embed="rId2"/>
          <a:stretch>
            <a:fillRect/>
          </a:stretch>
        </p:blipFill>
        <p:spPr>
          <a:xfrm>
            <a:off x="992148" y="4710113"/>
            <a:ext cx="248007" cy="198358"/>
          </a:xfrm>
          <a:prstGeom prst="rect">
            <a:avLst/>
          </a:prstGeom>
        </p:spPr>
      </p:pic>
      <p:sp>
        <p:nvSpPr>
          <p:cNvPr id="8" name="Text 4"/>
          <p:cNvSpPr/>
          <p:nvPr/>
        </p:nvSpPr>
        <p:spPr>
          <a:xfrm>
            <a:off x="1438513" y="4670346"/>
            <a:ext cx="12199739" cy="635079"/>
          </a:xfrm>
          <a:prstGeom prst="rect">
            <a:avLst/>
          </a:prstGeom>
          <a:noFill/>
          <a:ln/>
        </p:spPr>
        <p:txBody>
          <a:bodyPr wrap="square" lIns="0" tIns="0" rIns="0" bIns="0" rtlCol="0" anchor="t"/>
          <a:lstStyle/>
          <a:p>
            <a:pPr algn="l" indent="0" marL="0">
              <a:lnSpc>
                <a:spcPts val="2500"/>
              </a:lnSpc>
              <a:buNone/>
            </a:pPr>
            <a:r>
              <a:rPr lang="en-US" sz="1550" b="1" dirty="0">
                <a:solidFill>
                  <a:srgbClr val="000000"/>
                </a:solidFill>
                <a:latin typeface="Nobile" pitchFamily="34" charset="0"/>
                <a:ea typeface="Nobile" pitchFamily="34" charset="-122"/>
                <a:cs typeface="Nobile" pitchFamily="34" charset="-120"/>
              </a:rPr>
              <a:t>Προτεινόμενο Βίντεο:</a:t>
            </a:r>
            <a:pPr algn="l" indent="0" marL="0">
              <a:lnSpc>
                <a:spcPts val="2500"/>
              </a:lnSpc>
              <a:buNone/>
            </a:pPr>
            <a:r>
              <a:rPr lang="en-US" sz="1550" dirty="0">
                <a:solidFill>
                  <a:srgbClr val="000000"/>
                </a:solidFill>
                <a:latin typeface="Nobile" pitchFamily="34" charset="0"/>
                <a:ea typeface="Nobile" pitchFamily="34" charset="-122"/>
                <a:cs typeface="Nobile" pitchFamily="34" charset="-120"/>
              </a:rPr>
              <a:t> Για μια πιο οπτική προσέγγιση του θέματος, δείτε το βίντεο στο </a:t>
            </a:r>
            <a:pPr algn="l" indent="0" marL="0">
              <a:lnSpc>
                <a:spcPts val="2500"/>
              </a:lnSpc>
              <a:buNone/>
            </a:pPr>
            <a:r>
              <a:rPr lang="en-US" sz="1550" u="sng" dirty="0">
                <a:solidFill>
                  <a:srgbClr val="1B54DA"/>
                </a:solidFill>
                <a:latin typeface="Nobile" pitchFamily="34" charset="0"/>
                <a:ea typeface="Nobile" pitchFamily="34" charset="-122"/>
                <a:cs typeface="Nobile" pitchFamily="34" charset="-120"/>
                <a:hlinkClick r:id="rId3" invalidUrl="" action="" tgtFrame="" tooltip="" history="1" highlightClick="0" endSnd="0">
                  <a:extLst>
                    <a:ext uri="{A12FA001-AC4F-418D-AE19-62706E023703}">
                      <ahyp:hlinkClr xmlns:ahyp="http://schemas.microsoft.com/office/drawing/2018/hyperlinkcolor" val="tx"/>
                    </a:ext>
                  </a:extLst>
                </a:hlinkClick>
              </a:rPr>
              <a:t>YouTube</a:t>
            </a:r>
            <a:pPr algn="l" indent="0" marL="0">
              <a:lnSpc>
                <a:spcPts val="2500"/>
              </a:lnSpc>
              <a:buNone/>
            </a:pPr>
            <a:r>
              <a:rPr lang="en-US" sz="1550" dirty="0">
                <a:solidFill>
                  <a:srgbClr val="000000"/>
                </a:solidFill>
                <a:latin typeface="Nobile" pitchFamily="34" charset="0"/>
                <a:ea typeface="Nobile" pitchFamily="34" charset="-122"/>
                <a:cs typeface="Nobile" pitchFamily="34" charset="-120"/>
              </a:rPr>
              <a:t> που εξηγεί τα βασικά χαρακτηριστικά της κοινωνίας.</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671036"/>
            <a:ext cx="3834170" cy="434102"/>
          </a:xfrm>
          <a:prstGeom prst="rect">
            <a:avLst/>
          </a:prstGeom>
          <a:noFill/>
          <a:ln/>
        </p:spPr>
        <p:txBody>
          <a:bodyPr wrap="none" lIns="0" tIns="0" rIns="0" bIns="0" rtlCol="0" anchor="t"/>
          <a:lstStyle/>
          <a:p>
            <a:pPr algn="l" indent="0" marL="0">
              <a:lnSpc>
                <a:spcPts val="3400"/>
              </a:lnSpc>
              <a:buNone/>
            </a:pPr>
            <a:r>
              <a:rPr lang="en-US" sz="2700" dirty="0">
                <a:solidFill>
                  <a:srgbClr val="1B1B27"/>
                </a:solidFill>
                <a:latin typeface="Alexandria" pitchFamily="34" charset="0"/>
                <a:ea typeface="Alexandria" pitchFamily="34" charset="-122"/>
                <a:cs typeface="Alexandria" pitchFamily="34" charset="-120"/>
              </a:rPr>
              <a:t>Ορισμός της Κοινωνίας</a:t>
            </a:r>
            <a:endParaRPr lang="en-US" sz="2700" dirty="0"/>
          </a:p>
        </p:txBody>
      </p:sp>
      <p:pic>
        <p:nvPicPr>
          <p:cNvPr id="3" name="Image 0" descr="preencoded.png">    </p:cNvPr>
          <p:cNvPicPr>
            <a:picLocks noChangeAspect="1"/>
          </p:cNvPicPr>
          <p:nvPr/>
        </p:nvPicPr>
        <p:blipFill>
          <a:blip r:embed="rId1"/>
          <a:stretch>
            <a:fillRect/>
          </a:stretch>
        </p:blipFill>
        <p:spPr>
          <a:xfrm>
            <a:off x="793790" y="1469708"/>
            <a:ext cx="3509605" cy="3509605"/>
          </a:xfrm>
          <a:prstGeom prst="rect">
            <a:avLst/>
          </a:prstGeom>
        </p:spPr>
      </p:pic>
      <p:sp>
        <p:nvSpPr>
          <p:cNvPr id="4" name="Text 1"/>
          <p:cNvSpPr/>
          <p:nvPr/>
        </p:nvSpPr>
        <p:spPr>
          <a:xfrm>
            <a:off x="6362343" y="1469708"/>
            <a:ext cx="7481768" cy="555784"/>
          </a:xfrm>
          <a:prstGeom prst="rect">
            <a:avLst/>
          </a:prstGeom>
          <a:noFill/>
          <a:ln/>
        </p:spPr>
        <p:txBody>
          <a:bodyPr wrap="square" lIns="0" tIns="0" rIns="0" bIns="0" rtlCol="0" anchor="t"/>
          <a:lstStyle/>
          <a:p>
            <a:pPr algn="l" indent="0" marL="0">
              <a:lnSpc>
                <a:spcPts val="2150"/>
              </a:lnSpc>
              <a:buNone/>
            </a:pPr>
            <a:r>
              <a:rPr lang="en-US" sz="1350" b="1" dirty="0">
                <a:solidFill>
                  <a:srgbClr val="404155"/>
                </a:solidFill>
                <a:latin typeface="Nobile" pitchFamily="34" charset="0"/>
                <a:ea typeface="Nobile" pitchFamily="34" charset="-122"/>
                <a:cs typeface="Nobile" pitchFamily="34" charset="-120"/>
              </a:rPr>
              <a:t>Κοινωνία</a:t>
            </a:r>
            <a:pPr algn="l" indent="0" marL="0">
              <a:lnSpc>
                <a:spcPts val="2150"/>
              </a:lnSpc>
              <a:buNone/>
            </a:pPr>
            <a:r>
              <a:rPr lang="en-US" sz="1350" dirty="0">
                <a:solidFill>
                  <a:srgbClr val="404155"/>
                </a:solidFill>
                <a:latin typeface="Nobile" pitchFamily="34" charset="0"/>
                <a:ea typeface="Nobile" pitchFamily="34" charset="-122"/>
                <a:cs typeface="Nobile" pitchFamily="34" charset="-120"/>
              </a:rPr>
              <a:t> είναι ένα σχετικά </a:t>
            </a:r>
            <a:pPr algn="l" indent="0" marL="0">
              <a:lnSpc>
                <a:spcPts val="2150"/>
              </a:lnSpc>
              <a:buNone/>
            </a:pPr>
            <a:r>
              <a:rPr lang="en-US" sz="1350" dirty="0">
                <a:solidFill>
                  <a:srgbClr val="404155"/>
                </a:solidFill>
                <a:highlight>
                  <a:srgbClr val="D2DDF8"/>
                </a:highlight>
                <a:latin typeface="Nobile" pitchFamily="34" charset="0"/>
                <a:ea typeface="Nobile" pitchFamily="34" charset="-122"/>
                <a:cs typeface="Nobile" pitchFamily="34" charset="-120"/>
              </a:rPr>
              <a:t>μεγάλο</a:t>
            </a:r>
            <a:pPr algn="l" indent="0" marL="0">
              <a:lnSpc>
                <a:spcPts val="2150"/>
              </a:lnSpc>
              <a:buNone/>
            </a:pPr>
            <a:r>
              <a:rPr lang="en-US" sz="1350" dirty="0">
                <a:solidFill>
                  <a:srgbClr val="404155"/>
                </a:solidFill>
                <a:latin typeface="Nobile" pitchFamily="34" charset="0"/>
                <a:ea typeface="Nobile" pitchFamily="34" charset="-122"/>
                <a:cs typeface="Nobile" pitchFamily="34" charset="-120"/>
              </a:rPr>
              <a:t> και </a:t>
            </a:r>
            <a:pPr algn="l" indent="0" marL="0">
              <a:lnSpc>
                <a:spcPts val="2150"/>
              </a:lnSpc>
              <a:buNone/>
            </a:pPr>
            <a:r>
              <a:rPr lang="en-US" sz="1350" dirty="0">
                <a:solidFill>
                  <a:srgbClr val="404155"/>
                </a:solidFill>
                <a:highlight>
                  <a:srgbClr val="D2DDF8"/>
                </a:highlight>
                <a:latin typeface="Nobile" pitchFamily="34" charset="0"/>
                <a:ea typeface="Nobile" pitchFamily="34" charset="-122"/>
                <a:cs typeface="Nobile" pitchFamily="34" charset="-120"/>
              </a:rPr>
              <a:t>οργανωμένο</a:t>
            </a:r>
            <a:pPr algn="l" indent="0" marL="0">
              <a:lnSpc>
                <a:spcPts val="2150"/>
              </a:lnSpc>
              <a:buNone/>
            </a:pPr>
            <a:r>
              <a:rPr lang="en-US" sz="1350" dirty="0">
                <a:solidFill>
                  <a:srgbClr val="404155"/>
                </a:solidFill>
                <a:latin typeface="Nobile" pitchFamily="34" charset="0"/>
                <a:ea typeface="Nobile" pitchFamily="34" charset="-122"/>
                <a:cs typeface="Nobile" pitchFamily="34" charset="-120"/>
              </a:rPr>
              <a:t> </a:t>
            </a:r>
            <a:pPr algn="l" indent="0" marL="0">
              <a:lnSpc>
                <a:spcPts val="2150"/>
              </a:lnSpc>
              <a:buNone/>
            </a:pPr>
            <a:r>
              <a:rPr lang="en-US" sz="1350" dirty="0">
                <a:solidFill>
                  <a:srgbClr val="404155"/>
                </a:solidFill>
                <a:highlight>
                  <a:srgbClr val="D2DDF8"/>
                </a:highlight>
                <a:latin typeface="Nobile" pitchFamily="34" charset="0"/>
                <a:ea typeface="Nobile" pitchFamily="34" charset="-122"/>
                <a:cs typeface="Nobile" pitchFamily="34" charset="-120"/>
              </a:rPr>
              <a:t>σύνολο ανθρώπων</a:t>
            </a:r>
            <a:pPr algn="l" indent="0" marL="0">
              <a:lnSpc>
                <a:spcPts val="2150"/>
              </a:lnSpc>
              <a:buNone/>
            </a:pPr>
            <a:r>
              <a:rPr lang="en-US" sz="1350" dirty="0">
                <a:solidFill>
                  <a:srgbClr val="404155"/>
                </a:solidFill>
                <a:latin typeface="Nobile" pitchFamily="34" charset="0"/>
                <a:ea typeface="Nobile" pitchFamily="34" charset="-122"/>
                <a:cs typeface="Nobile" pitchFamily="34" charset="-120"/>
              </a:rPr>
              <a:t> που έχει </a:t>
            </a:r>
            <a:pPr algn="l" indent="0" marL="0">
              <a:lnSpc>
                <a:spcPts val="2150"/>
              </a:lnSpc>
              <a:buNone/>
            </a:pPr>
            <a:r>
              <a:rPr lang="en-US" sz="1350" dirty="0">
                <a:solidFill>
                  <a:srgbClr val="404155"/>
                </a:solidFill>
                <a:highlight>
                  <a:srgbClr val="D2DDF8"/>
                </a:highlight>
                <a:latin typeface="Nobile" pitchFamily="34" charset="0"/>
                <a:ea typeface="Nobile" pitchFamily="34" charset="-122"/>
                <a:cs typeface="Nobile" pitchFamily="34" charset="-120"/>
              </a:rPr>
              <a:t>διάρκεια</a:t>
            </a:r>
            <a:pPr algn="l" indent="0" marL="0">
              <a:lnSpc>
                <a:spcPts val="2150"/>
              </a:lnSpc>
              <a:buNone/>
            </a:pPr>
            <a:r>
              <a:rPr lang="en-US" sz="1350" dirty="0">
                <a:solidFill>
                  <a:srgbClr val="404155"/>
                </a:solidFill>
                <a:latin typeface="Nobile" pitchFamily="34" charset="0"/>
                <a:ea typeface="Nobile" pitchFamily="34" charset="-122"/>
                <a:cs typeface="Nobile" pitchFamily="34" charset="-120"/>
              </a:rPr>
              <a:t> στο χρόνο και διακρίνεται με βάση τον </a:t>
            </a:r>
            <a:pPr algn="l" indent="0" marL="0">
              <a:lnSpc>
                <a:spcPts val="2150"/>
              </a:lnSpc>
              <a:buNone/>
            </a:pPr>
            <a:r>
              <a:rPr lang="en-US" sz="1350" dirty="0">
                <a:solidFill>
                  <a:srgbClr val="404155"/>
                </a:solidFill>
                <a:highlight>
                  <a:srgbClr val="D2DDF8"/>
                </a:highlight>
                <a:latin typeface="Nobile" pitchFamily="34" charset="0"/>
                <a:ea typeface="Nobile" pitchFamily="34" charset="-122"/>
                <a:cs typeface="Nobile" pitchFamily="34" charset="-120"/>
              </a:rPr>
              <a:t>πολιτισμό</a:t>
            </a:r>
            <a:pPr algn="l" indent="0" marL="0">
              <a:lnSpc>
                <a:spcPts val="2150"/>
              </a:lnSpc>
              <a:buNone/>
            </a:pPr>
            <a:r>
              <a:rPr lang="en-US" sz="1350" dirty="0">
                <a:solidFill>
                  <a:srgbClr val="404155"/>
                </a:solidFill>
                <a:latin typeface="Nobile" pitchFamily="34" charset="0"/>
                <a:ea typeface="Nobile" pitchFamily="34" charset="-122"/>
                <a:cs typeface="Nobile" pitchFamily="34" charset="-120"/>
              </a:rPr>
              <a:t> του.</a:t>
            </a:r>
            <a:endParaRPr lang="en-US" sz="1350" dirty="0"/>
          </a:p>
        </p:txBody>
      </p:sp>
      <p:sp>
        <p:nvSpPr>
          <p:cNvPr id="5" name="Shape 2"/>
          <p:cNvSpPr/>
          <p:nvPr/>
        </p:nvSpPr>
        <p:spPr>
          <a:xfrm>
            <a:off x="6153983" y="1469708"/>
            <a:ext cx="15240" cy="555784"/>
          </a:xfrm>
          <a:prstGeom prst="rect">
            <a:avLst/>
          </a:prstGeom>
          <a:solidFill>
            <a:srgbClr val="1B54DA"/>
          </a:solidFill>
          <a:ln/>
        </p:spPr>
      </p:sp>
      <p:sp>
        <p:nvSpPr>
          <p:cNvPr id="6" name="Text 3"/>
          <p:cNvSpPr/>
          <p:nvPr/>
        </p:nvSpPr>
        <p:spPr>
          <a:xfrm>
            <a:off x="793790" y="5291733"/>
            <a:ext cx="138827" cy="173593"/>
          </a:xfrm>
          <a:prstGeom prst="rect">
            <a:avLst/>
          </a:prstGeom>
          <a:noFill/>
          <a:ln/>
        </p:spPr>
        <p:txBody>
          <a:bodyPr wrap="none" lIns="0" tIns="0" rIns="0" bIns="0" rtlCol="0" anchor="t"/>
          <a:lstStyle/>
          <a:p>
            <a:pPr algn="l" indent="0" marL="0">
              <a:lnSpc>
                <a:spcPts val="1750"/>
              </a:lnSpc>
              <a:buNone/>
            </a:pPr>
            <a:r>
              <a:rPr lang="en-US" sz="1050" dirty="0">
                <a:solidFill>
                  <a:srgbClr val="404155"/>
                </a:solidFill>
                <a:latin typeface="Alexandria Light" pitchFamily="34" charset="0"/>
                <a:ea typeface="Alexandria Light" pitchFamily="34" charset="-122"/>
                <a:cs typeface="Alexandria Light" pitchFamily="34" charset="-120"/>
              </a:rPr>
              <a:t>01</a:t>
            </a:r>
            <a:endParaRPr lang="en-US" sz="1050" dirty="0"/>
          </a:p>
        </p:txBody>
      </p:sp>
      <p:sp>
        <p:nvSpPr>
          <p:cNvPr id="7" name="Shape 4"/>
          <p:cNvSpPr/>
          <p:nvPr/>
        </p:nvSpPr>
        <p:spPr>
          <a:xfrm>
            <a:off x="793790" y="5512475"/>
            <a:ext cx="6451997" cy="15240"/>
          </a:xfrm>
          <a:prstGeom prst="rect">
            <a:avLst/>
          </a:prstGeom>
          <a:solidFill>
            <a:srgbClr val="1B54DA"/>
          </a:solidFill>
          <a:ln/>
        </p:spPr>
      </p:sp>
      <p:sp>
        <p:nvSpPr>
          <p:cNvPr id="8" name="Text 5"/>
          <p:cNvSpPr/>
          <p:nvPr/>
        </p:nvSpPr>
        <p:spPr>
          <a:xfrm>
            <a:off x="793790" y="5612368"/>
            <a:ext cx="1736646" cy="217051"/>
          </a:xfrm>
          <a:prstGeom prst="rect">
            <a:avLst/>
          </a:prstGeom>
          <a:noFill/>
          <a:ln/>
        </p:spPr>
        <p:txBody>
          <a:bodyPr wrap="none" lIns="0" tIns="0" rIns="0" bIns="0" rtlCol="0" anchor="t"/>
          <a:lstStyle/>
          <a:p>
            <a:pPr algn="l" indent="0" marL="0">
              <a:lnSpc>
                <a:spcPts val="1700"/>
              </a:lnSpc>
              <a:buNone/>
            </a:pPr>
            <a:r>
              <a:rPr lang="en-US" sz="1350" dirty="0">
                <a:solidFill>
                  <a:srgbClr val="404155"/>
                </a:solidFill>
                <a:latin typeface="Alexandria" pitchFamily="34" charset="0"/>
                <a:ea typeface="Alexandria" pitchFamily="34" charset="-122"/>
                <a:cs typeface="Alexandria" pitchFamily="34" charset="-120"/>
              </a:rPr>
              <a:t>Μέγεθος</a:t>
            </a:r>
            <a:endParaRPr lang="en-US" sz="1350" dirty="0"/>
          </a:p>
        </p:txBody>
      </p:sp>
      <p:sp>
        <p:nvSpPr>
          <p:cNvPr id="9" name="Text 6"/>
          <p:cNvSpPr/>
          <p:nvPr/>
        </p:nvSpPr>
        <p:spPr>
          <a:xfrm>
            <a:off x="793790" y="5912763"/>
            <a:ext cx="6451997" cy="277892"/>
          </a:xfrm>
          <a:prstGeom prst="rect">
            <a:avLst/>
          </a:prstGeom>
          <a:noFill/>
          <a:ln/>
        </p:spPr>
        <p:txBody>
          <a:bodyPr wrap="none" lIns="0" tIns="0" rIns="0" bIns="0" rtlCol="0" anchor="t"/>
          <a:lstStyle/>
          <a:p>
            <a:pPr algn="l" indent="0" marL="0">
              <a:lnSpc>
                <a:spcPts val="2150"/>
              </a:lnSpc>
              <a:buNone/>
            </a:pPr>
            <a:r>
              <a:rPr lang="en-US" sz="1350" dirty="0">
                <a:solidFill>
                  <a:srgbClr val="404155"/>
                </a:solidFill>
                <a:latin typeface="Nobile" pitchFamily="34" charset="0"/>
                <a:ea typeface="Nobile" pitchFamily="34" charset="-122"/>
                <a:cs typeface="Nobile" pitchFamily="34" charset="-120"/>
              </a:rPr>
              <a:t>Σχετικά μεγάλο σύνολο ατόμων που αλληλεπιδρούν</a:t>
            </a:r>
            <a:endParaRPr lang="en-US" sz="1350" dirty="0"/>
          </a:p>
        </p:txBody>
      </p:sp>
      <p:sp>
        <p:nvSpPr>
          <p:cNvPr id="10" name="Text 7"/>
          <p:cNvSpPr/>
          <p:nvPr/>
        </p:nvSpPr>
        <p:spPr>
          <a:xfrm>
            <a:off x="7384613" y="5291733"/>
            <a:ext cx="138827" cy="173593"/>
          </a:xfrm>
          <a:prstGeom prst="rect">
            <a:avLst/>
          </a:prstGeom>
          <a:noFill/>
          <a:ln/>
        </p:spPr>
        <p:txBody>
          <a:bodyPr wrap="none" lIns="0" tIns="0" rIns="0" bIns="0" rtlCol="0" anchor="t"/>
          <a:lstStyle/>
          <a:p>
            <a:pPr algn="l" indent="0" marL="0">
              <a:lnSpc>
                <a:spcPts val="1750"/>
              </a:lnSpc>
              <a:buNone/>
            </a:pPr>
            <a:r>
              <a:rPr lang="en-US" sz="1050" dirty="0">
                <a:solidFill>
                  <a:srgbClr val="404155"/>
                </a:solidFill>
                <a:latin typeface="Alexandria Light" pitchFamily="34" charset="0"/>
                <a:ea typeface="Alexandria Light" pitchFamily="34" charset="-122"/>
                <a:cs typeface="Alexandria Light" pitchFamily="34" charset="-120"/>
              </a:rPr>
              <a:t>02</a:t>
            </a:r>
            <a:endParaRPr lang="en-US" sz="1050" dirty="0"/>
          </a:p>
        </p:txBody>
      </p:sp>
      <p:sp>
        <p:nvSpPr>
          <p:cNvPr id="11" name="Shape 8"/>
          <p:cNvSpPr/>
          <p:nvPr/>
        </p:nvSpPr>
        <p:spPr>
          <a:xfrm>
            <a:off x="7384613" y="5512475"/>
            <a:ext cx="6451997" cy="15240"/>
          </a:xfrm>
          <a:prstGeom prst="rect">
            <a:avLst/>
          </a:prstGeom>
          <a:solidFill>
            <a:srgbClr val="1B54DA"/>
          </a:solidFill>
          <a:ln/>
        </p:spPr>
      </p:sp>
      <p:sp>
        <p:nvSpPr>
          <p:cNvPr id="12" name="Text 9"/>
          <p:cNvSpPr/>
          <p:nvPr/>
        </p:nvSpPr>
        <p:spPr>
          <a:xfrm>
            <a:off x="7384613" y="5612368"/>
            <a:ext cx="6451997" cy="277892"/>
          </a:xfrm>
          <a:prstGeom prst="rect">
            <a:avLst/>
          </a:prstGeom>
          <a:noFill/>
          <a:ln/>
        </p:spPr>
        <p:txBody>
          <a:bodyPr wrap="none" lIns="0" tIns="0" rIns="0" bIns="0" rtlCol="0" anchor="t"/>
          <a:lstStyle/>
          <a:p>
            <a:pPr algn="l" indent="0" marL="0">
              <a:lnSpc>
                <a:spcPts val="2150"/>
              </a:lnSpc>
              <a:buNone/>
            </a:pPr>
            <a:r>
              <a:rPr lang="en-US" sz="1350" dirty="0">
                <a:solidFill>
                  <a:srgbClr val="404155"/>
                </a:solidFill>
                <a:latin typeface="Nobile" pitchFamily="34" charset="0"/>
                <a:ea typeface="Nobile" pitchFamily="34" charset="-122"/>
                <a:cs typeface="Nobile" pitchFamily="34" charset="-120"/>
              </a:rPr>
              <a:t>Οργάνωση</a:t>
            </a:r>
            <a:endParaRPr lang="en-US" sz="1350" dirty="0"/>
          </a:p>
        </p:txBody>
      </p:sp>
      <p:sp>
        <p:nvSpPr>
          <p:cNvPr id="13" name="Text 10"/>
          <p:cNvSpPr/>
          <p:nvPr/>
        </p:nvSpPr>
        <p:spPr>
          <a:xfrm>
            <a:off x="7384613" y="5973604"/>
            <a:ext cx="6451997" cy="277892"/>
          </a:xfrm>
          <a:prstGeom prst="rect">
            <a:avLst/>
          </a:prstGeom>
          <a:noFill/>
          <a:ln/>
        </p:spPr>
        <p:txBody>
          <a:bodyPr wrap="none" lIns="0" tIns="0" rIns="0" bIns="0" rtlCol="0" anchor="t"/>
          <a:lstStyle/>
          <a:p>
            <a:pPr algn="l" indent="0" marL="0">
              <a:lnSpc>
                <a:spcPts val="2150"/>
              </a:lnSpc>
              <a:buNone/>
            </a:pPr>
            <a:r>
              <a:rPr lang="en-US" sz="1350" dirty="0">
                <a:solidFill>
                  <a:srgbClr val="404155"/>
                </a:solidFill>
                <a:latin typeface="Nobile" pitchFamily="34" charset="0"/>
                <a:ea typeface="Nobile" pitchFamily="34" charset="-122"/>
                <a:cs typeface="Nobile" pitchFamily="34" charset="-120"/>
              </a:rPr>
              <a:t>Δομημένες σχέσεις και κανόνες συμπεριφοράς</a:t>
            </a:r>
            <a:endParaRPr lang="en-US" sz="1350" dirty="0"/>
          </a:p>
        </p:txBody>
      </p:sp>
      <p:sp>
        <p:nvSpPr>
          <p:cNvPr id="14" name="Text 11"/>
          <p:cNvSpPr/>
          <p:nvPr/>
        </p:nvSpPr>
        <p:spPr>
          <a:xfrm>
            <a:off x="793790" y="6494502"/>
            <a:ext cx="138827" cy="173593"/>
          </a:xfrm>
          <a:prstGeom prst="rect">
            <a:avLst/>
          </a:prstGeom>
          <a:noFill/>
          <a:ln/>
        </p:spPr>
        <p:txBody>
          <a:bodyPr wrap="none" lIns="0" tIns="0" rIns="0" bIns="0" rtlCol="0" anchor="t"/>
          <a:lstStyle/>
          <a:p>
            <a:pPr algn="l" indent="0" marL="0">
              <a:lnSpc>
                <a:spcPts val="1750"/>
              </a:lnSpc>
              <a:buNone/>
            </a:pPr>
            <a:r>
              <a:rPr lang="en-US" sz="1050" dirty="0">
                <a:solidFill>
                  <a:srgbClr val="404155"/>
                </a:solidFill>
                <a:latin typeface="Alexandria Light" pitchFamily="34" charset="0"/>
                <a:ea typeface="Alexandria Light" pitchFamily="34" charset="-122"/>
                <a:cs typeface="Alexandria Light" pitchFamily="34" charset="-120"/>
              </a:rPr>
              <a:t>03</a:t>
            </a:r>
            <a:endParaRPr lang="en-US" sz="1050" dirty="0"/>
          </a:p>
        </p:txBody>
      </p:sp>
      <p:sp>
        <p:nvSpPr>
          <p:cNvPr id="15" name="Shape 12"/>
          <p:cNvSpPr/>
          <p:nvPr/>
        </p:nvSpPr>
        <p:spPr>
          <a:xfrm>
            <a:off x="793790" y="6715244"/>
            <a:ext cx="6451997" cy="15240"/>
          </a:xfrm>
          <a:prstGeom prst="rect">
            <a:avLst/>
          </a:prstGeom>
          <a:solidFill>
            <a:srgbClr val="1B54DA"/>
          </a:solidFill>
          <a:ln/>
        </p:spPr>
      </p:sp>
      <p:sp>
        <p:nvSpPr>
          <p:cNvPr id="16" name="Text 13"/>
          <p:cNvSpPr/>
          <p:nvPr/>
        </p:nvSpPr>
        <p:spPr>
          <a:xfrm>
            <a:off x="793790" y="6815138"/>
            <a:ext cx="6451997" cy="277892"/>
          </a:xfrm>
          <a:prstGeom prst="rect">
            <a:avLst/>
          </a:prstGeom>
          <a:noFill/>
          <a:ln/>
        </p:spPr>
        <p:txBody>
          <a:bodyPr wrap="none" lIns="0" tIns="0" rIns="0" bIns="0" rtlCol="0" anchor="t"/>
          <a:lstStyle/>
          <a:p>
            <a:pPr algn="l" indent="0" marL="0">
              <a:lnSpc>
                <a:spcPts val="2150"/>
              </a:lnSpc>
              <a:buNone/>
            </a:pPr>
            <a:r>
              <a:rPr lang="en-US" sz="1350" dirty="0">
                <a:solidFill>
                  <a:srgbClr val="404155"/>
                </a:solidFill>
                <a:latin typeface="Nobile" pitchFamily="34" charset="0"/>
                <a:ea typeface="Nobile" pitchFamily="34" charset="-122"/>
                <a:cs typeface="Nobile" pitchFamily="34" charset="-120"/>
              </a:rPr>
              <a:t>Διάρκεια</a:t>
            </a:r>
            <a:endParaRPr lang="en-US" sz="1350" dirty="0"/>
          </a:p>
        </p:txBody>
      </p:sp>
      <p:sp>
        <p:nvSpPr>
          <p:cNvPr id="17" name="Text 14"/>
          <p:cNvSpPr/>
          <p:nvPr/>
        </p:nvSpPr>
        <p:spPr>
          <a:xfrm>
            <a:off x="793790" y="7176373"/>
            <a:ext cx="6451997" cy="277892"/>
          </a:xfrm>
          <a:prstGeom prst="rect">
            <a:avLst/>
          </a:prstGeom>
          <a:noFill/>
          <a:ln/>
        </p:spPr>
        <p:txBody>
          <a:bodyPr wrap="none" lIns="0" tIns="0" rIns="0" bIns="0" rtlCol="0" anchor="t"/>
          <a:lstStyle/>
          <a:p>
            <a:pPr algn="l" indent="0" marL="0">
              <a:lnSpc>
                <a:spcPts val="2150"/>
              </a:lnSpc>
              <a:buNone/>
            </a:pPr>
            <a:r>
              <a:rPr lang="en-US" sz="1350" dirty="0">
                <a:solidFill>
                  <a:srgbClr val="404155"/>
                </a:solidFill>
                <a:latin typeface="Nobile" pitchFamily="34" charset="0"/>
                <a:ea typeface="Nobile" pitchFamily="34" charset="-122"/>
                <a:cs typeface="Nobile" pitchFamily="34" charset="-120"/>
              </a:rPr>
              <a:t>Συνέχεια και σταθερότητα στο χρόνο</a:t>
            </a:r>
            <a:endParaRPr lang="en-US" sz="1350" dirty="0"/>
          </a:p>
        </p:txBody>
      </p:sp>
      <p:sp>
        <p:nvSpPr>
          <p:cNvPr id="18" name="Text 15"/>
          <p:cNvSpPr/>
          <p:nvPr/>
        </p:nvSpPr>
        <p:spPr>
          <a:xfrm>
            <a:off x="7384613" y="6494502"/>
            <a:ext cx="138827" cy="173593"/>
          </a:xfrm>
          <a:prstGeom prst="rect">
            <a:avLst/>
          </a:prstGeom>
          <a:noFill/>
          <a:ln/>
        </p:spPr>
        <p:txBody>
          <a:bodyPr wrap="none" lIns="0" tIns="0" rIns="0" bIns="0" rtlCol="0" anchor="t"/>
          <a:lstStyle/>
          <a:p>
            <a:pPr algn="l" indent="0" marL="0">
              <a:lnSpc>
                <a:spcPts val="1750"/>
              </a:lnSpc>
              <a:buNone/>
            </a:pPr>
            <a:r>
              <a:rPr lang="en-US" sz="1050" dirty="0">
                <a:solidFill>
                  <a:srgbClr val="404155"/>
                </a:solidFill>
                <a:latin typeface="Alexandria Light" pitchFamily="34" charset="0"/>
                <a:ea typeface="Alexandria Light" pitchFamily="34" charset="-122"/>
                <a:cs typeface="Alexandria Light" pitchFamily="34" charset="-120"/>
              </a:rPr>
              <a:t>04</a:t>
            </a:r>
            <a:endParaRPr lang="en-US" sz="1050" dirty="0"/>
          </a:p>
        </p:txBody>
      </p:sp>
      <p:sp>
        <p:nvSpPr>
          <p:cNvPr id="19" name="Shape 16"/>
          <p:cNvSpPr/>
          <p:nvPr/>
        </p:nvSpPr>
        <p:spPr>
          <a:xfrm>
            <a:off x="7384613" y="6715244"/>
            <a:ext cx="6451997" cy="15240"/>
          </a:xfrm>
          <a:prstGeom prst="rect">
            <a:avLst/>
          </a:prstGeom>
          <a:solidFill>
            <a:srgbClr val="1B54DA"/>
          </a:solidFill>
          <a:ln/>
        </p:spPr>
      </p:sp>
      <p:sp>
        <p:nvSpPr>
          <p:cNvPr id="20" name="Text 17"/>
          <p:cNvSpPr/>
          <p:nvPr/>
        </p:nvSpPr>
        <p:spPr>
          <a:xfrm>
            <a:off x="7384613" y="6815138"/>
            <a:ext cx="6451997" cy="277892"/>
          </a:xfrm>
          <a:prstGeom prst="rect">
            <a:avLst/>
          </a:prstGeom>
          <a:noFill/>
          <a:ln/>
        </p:spPr>
        <p:txBody>
          <a:bodyPr wrap="none" lIns="0" tIns="0" rIns="0" bIns="0" rtlCol="0" anchor="t"/>
          <a:lstStyle/>
          <a:p>
            <a:pPr algn="l" indent="0" marL="0">
              <a:lnSpc>
                <a:spcPts val="2150"/>
              </a:lnSpc>
              <a:buNone/>
            </a:pPr>
            <a:r>
              <a:rPr lang="en-US" sz="1350" dirty="0">
                <a:solidFill>
                  <a:srgbClr val="404155"/>
                </a:solidFill>
                <a:latin typeface="Nobile" pitchFamily="34" charset="0"/>
                <a:ea typeface="Nobile" pitchFamily="34" charset="-122"/>
                <a:cs typeface="Nobile" pitchFamily="34" charset="-120"/>
              </a:rPr>
              <a:t>Πολιτισμός</a:t>
            </a:r>
            <a:endParaRPr lang="en-US" sz="1350" dirty="0"/>
          </a:p>
        </p:txBody>
      </p:sp>
      <p:sp>
        <p:nvSpPr>
          <p:cNvPr id="21" name="Text 18"/>
          <p:cNvSpPr/>
          <p:nvPr/>
        </p:nvSpPr>
        <p:spPr>
          <a:xfrm>
            <a:off x="7384613" y="7176373"/>
            <a:ext cx="6451997" cy="277892"/>
          </a:xfrm>
          <a:prstGeom prst="rect">
            <a:avLst/>
          </a:prstGeom>
          <a:noFill/>
          <a:ln/>
        </p:spPr>
        <p:txBody>
          <a:bodyPr wrap="none" lIns="0" tIns="0" rIns="0" bIns="0" rtlCol="0" anchor="t"/>
          <a:lstStyle/>
          <a:p>
            <a:pPr algn="l" indent="0" marL="0">
              <a:lnSpc>
                <a:spcPts val="2150"/>
              </a:lnSpc>
              <a:buNone/>
            </a:pPr>
            <a:r>
              <a:rPr lang="en-US" sz="1350" dirty="0">
                <a:solidFill>
                  <a:srgbClr val="404155"/>
                </a:solidFill>
                <a:latin typeface="Nobile" pitchFamily="34" charset="0"/>
                <a:ea typeface="Nobile" pitchFamily="34" charset="-122"/>
                <a:cs typeface="Nobile" pitchFamily="34" charset="-120"/>
              </a:rPr>
              <a:t>Κοινά χαρακτηριστικά που τη διακρίνουν</a:t>
            </a:r>
            <a:endParaRPr lang="en-US" sz="13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80905"/>
          </a:xfrm>
          <a:prstGeom prst="rect">
            <a:avLst/>
          </a:prstGeom>
        </p:spPr>
      </p:pic>
      <p:sp>
        <p:nvSpPr>
          <p:cNvPr id="3" name="Text 0"/>
          <p:cNvSpPr/>
          <p:nvPr/>
        </p:nvSpPr>
        <p:spPr>
          <a:xfrm>
            <a:off x="793790" y="3179326"/>
            <a:ext cx="8969216" cy="620078"/>
          </a:xfrm>
          <a:prstGeom prst="rect">
            <a:avLst/>
          </a:prstGeom>
          <a:noFill/>
          <a:ln/>
        </p:spPr>
        <p:txBody>
          <a:bodyPr wrap="none" lIns="0" tIns="0" rIns="0" bIns="0" rtlCol="0" anchor="t"/>
          <a:lstStyle/>
          <a:p>
            <a:pPr algn="l" indent="0" marL="0">
              <a:lnSpc>
                <a:spcPts val="4850"/>
              </a:lnSpc>
              <a:buNone/>
            </a:pPr>
            <a:r>
              <a:rPr lang="en-US" sz="3900" dirty="0">
                <a:solidFill>
                  <a:srgbClr val="1B1B27"/>
                </a:solidFill>
                <a:latin typeface="Alexandria" pitchFamily="34" charset="0"/>
                <a:ea typeface="Alexandria" pitchFamily="34" charset="-122"/>
                <a:cs typeface="Alexandria" pitchFamily="34" charset="-120"/>
              </a:rPr>
              <a:t>Βασικά Χαρακτηριστικά της Κοινωνίας</a:t>
            </a:r>
            <a:endParaRPr lang="en-US" sz="3900" dirty="0"/>
          </a:p>
        </p:txBody>
      </p:sp>
      <p:sp>
        <p:nvSpPr>
          <p:cNvPr id="4" name="Shape 1"/>
          <p:cNvSpPr/>
          <p:nvPr/>
        </p:nvSpPr>
        <p:spPr>
          <a:xfrm>
            <a:off x="793790" y="4097060"/>
            <a:ext cx="6422231" cy="2575798"/>
          </a:xfrm>
          <a:prstGeom prst="roundRect">
            <a:avLst>
              <a:gd name="adj" fmla="val 4260"/>
            </a:avLst>
          </a:prstGeom>
          <a:solidFill>
            <a:srgbClr val="F9F9FF"/>
          </a:solidFill>
          <a:ln w="22860">
            <a:solidFill>
              <a:srgbClr val="B8C3DF"/>
            </a:solidFill>
            <a:prstDash val="solid"/>
          </a:ln>
        </p:spPr>
      </p:sp>
      <p:sp>
        <p:nvSpPr>
          <p:cNvPr id="5" name="Shape 2"/>
          <p:cNvSpPr/>
          <p:nvPr/>
        </p:nvSpPr>
        <p:spPr>
          <a:xfrm>
            <a:off x="770930" y="4097060"/>
            <a:ext cx="91440" cy="2575798"/>
          </a:xfrm>
          <a:prstGeom prst="roundRect">
            <a:avLst>
              <a:gd name="adj" fmla="val 91163"/>
            </a:avLst>
          </a:prstGeom>
          <a:solidFill>
            <a:srgbClr val="1B54DA"/>
          </a:solidFill>
          <a:ln/>
        </p:spPr>
      </p:sp>
      <p:sp>
        <p:nvSpPr>
          <p:cNvPr id="6" name="Text 3"/>
          <p:cNvSpPr/>
          <p:nvPr/>
        </p:nvSpPr>
        <p:spPr>
          <a:xfrm>
            <a:off x="1083588" y="4318278"/>
            <a:ext cx="2977039" cy="372070"/>
          </a:xfrm>
          <a:prstGeom prst="rect">
            <a:avLst/>
          </a:prstGeom>
          <a:noFill/>
          <a:ln/>
        </p:spPr>
        <p:txBody>
          <a:bodyPr wrap="none" lIns="0" tIns="0" rIns="0" bIns="0" rtlCol="0" anchor="t"/>
          <a:lstStyle/>
          <a:p>
            <a:pPr algn="l" indent="0" marL="0">
              <a:lnSpc>
                <a:spcPts val="2900"/>
              </a:lnSpc>
              <a:buNone/>
            </a:pPr>
            <a:r>
              <a:rPr lang="en-US" sz="2300" dirty="0">
                <a:solidFill>
                  <a:srgbClr val="404155"/>
                </a:solidFill>
                <a:latin typeface="Alexandria" pitchFamily="34" charset="0"/>
                <a:ea typeface="Alexandria" pitchFamily="34" charset="-122"/>
                <a:cs typeface="Alexandria" pitchFamily="34" charset="-120"/>
              </a:rPr>
              <a:t>Οργανωμένο Σύνολο</a:t>
            </a:r>
            <a:endParaRPr lang="en-US" sz="2300" dirty="0"/>
          </a:p>
        </p:txBody>
      </p:sp>
      <p:sp>
        <p:nvSpPr>
          <p:cNvPr id="7" name="Text 4"/>
          <p:cNvSpPr/>
          <p:nvPr/>
        </p:nvSpPr>
        <p:spPr>
          <a:xfrm>
            <a:off x="1083588" y="4809411"/>
            <a:ext cx="5911215" cy="1587698"/>
          </a:xfrm>
          <a:prstGeom prst="rect">
            <a:avLst/>
          </a:prstGeom>
          <a:noFill/>
          <a:ln/>
        </p:spPr>
        <p:txBody>
          <a:bodyPr wrap="square" lIns="0" tIns="0" rIns="0" bIns="0" rtlCol="0" anchor="t"/>
          <a:lstStyle/>
          <a:p>
            <a:pPr algn="l" indent="0" marL="0">
              <a:lnSpc>
                <a:spcPts val="2500"/>
              </a:lnSpc>
              <a:buNone/>
            </a:pPr>
            <a:r>
              <a:rPr lang="en-US" sz="1550" dirty="0">
                <a:solidFill>
                  <a:srgbClr val="404155"/>
                </a:solidFill>
                <a:latin typeface="Nobile" pitchFamily="34" charset="0"/>
                <a:ea typeface="Nobile" pitchFamily="34" charset="-122"/>
                <a:cs typeface="Nobile" pitchFamily="34" charset="-120"/>
              </a:rPr>
              <a:t>Η κοινωνία δεν είναι ένα απλό άθροισμα ατόμων που βρίσκονται τυχαία μαζί. Αντίθετα, πρόκειται για ένα οργανωμένο σύνολο ανθρώπων που συνδέονται με δομημένους τρόπους και ακολουθούν συγκεκριμένους κανόνες αλληλεπίδρασης.</a:t>
            </a:r>
            <a:endParaRPr lang="en-US" sz="1550" dirty="0"/>
          </a:p>
        </p:txBody>
      </p:sp>
      <p:sp>
        <p:nvSpPr>
          <p:cNvPr id="8" name="Shape 5"/>
          <p:cNvSpPr/>
          <p:nvPr/>
        </p:nvSpPr>
        <p:spPr>
          <a:xfrm>
            <a:off x="7414379" y="4097060"/>
            <a:ext cx="6422231" cy="2575798"/>
          </a:xfrm>
          <a:prstGeom prst="roundRect">
            <a:avLst>
              <a:gd name="adj" fmla="val 4260"/>
            </a:avLst>
          </a:prstGeom>
          <a:solidFill>
            <a:srgbClr val="F9F9FF"/>
          </a:solidFill>
          <a:ln w="22860">
            <a:solidFill>
              <a:srgbClr val="B8C3DF"/>
            </a:solidFill>
            <a:prstDash val="solid"/>
          </a:ln>
        </p:spPr>
      </p:sp>
      <p:sp>
        <p:nvSpPr>
          <p:cNvPr id="9" name="Shape 6"/>
          <p:cNvSpPr/>
          <p:nvPr/>
        </p:nvSpPr>
        <p:spPr>
          <a:xfrm>
            <a:off x="7391519" y="4097060"/>
            <a:ext cx="91440" cy="2575798"/>
          </a:xfrm>
          <a:prstGeom prst="roundRect">
            <a:avLst>
              <a:gd name="adj" fmla="val 91163"/>
            </a:avLst>
          </a:prstGeom>
          <a:solidFill>
            <a:srgbClr val="1B54DA"/>
          </a:solidFill>
          <a:ln/>
        </p:spPr>
      </p:sp>
      <p:sp>
        <p:nvSpPr>
          <p:cNvPr id="10" name="Text 7"/>
          <p:cNvSpPr/>
          <p:nvPr/>
        </p:nvSpPr>
        <p:spPr>
          <a:xfrm>
            <a:off x="7704177" y="4318278"/>
            <a:ext cx="5911215" cy="744141"/>
          </a:xfrm>
          <a:prstGeom prst="rect">
            <a:avLst/>
          </a:prstGeom>
          <a:noFill/>
          <a:ln/>
        </p:spPr>
        <p:txBody>
          <a:bodyPr wrap="square" lIns="0" tIns="0" rIns="0" bIns="0" rtlCol="0" anchor="t"/>
          <a:lstStyle/>
          <a:p>
            <a:pPr algn="l" indent="0" marL="0">
              <a:lnSpc>
                <a:spcPts val="2900"/>
              </a:lnSpc>
              <a:buNone/>
            </a:pPr>
            <a:r>
              <a:rPr lang="en-US" sz="2300" dirty="0">
                <a:solidFill>
                  <a:srgbClr val="404155"/>
                </a:solidFill>
                <a:latin typeface="Alexandria" pitchFamily="34" charset="0"/>
                <a:ea typeface="Alexandria" pitchFamily="34" charset="-122"/>
                <a:cs typeface="Alexandria" pitchFamily="34" charset="-120"/>
              </a:rPr>
              <a:t>Οργανωμένες Σχέσεις &amp; Δημιουργία Πολιτισμού</a:t>
            </a:r>
            <a:endParaRPr lang="en-US" sz="2300" dirty="0"/>
          </a:p>
        </p:txBody>
      </p:sp>
      <p:sp>
        <p:nvSpPr>
          <p:cNvPr id="11" name="Text 8"/>
          <p:cNvSpPr/>
          <p:nvPr/>
        </p:nvSpPr>
        <p:spPr>
          <a:xfrm>
            <a:off x="7704177" y="5181481"/>
            <a:ext cx="5911215" cy="1270159"/>
          </a:xfrm>
          <a:prstGeom prst="rect">
            <a:avLst/>
          </a:prstGeom>
          <a:noFill/>
          <a:ln/>
        </p:spPr>
        <p:txBody>
          <a:bodyPr wrap="square" lIns="0" tIns="0" rIns="0" bIns="0" rtlCol="0" anchor="t"/>
          <a:lstStyle/>
          <a:p>
            <a:pPr algn="l" indent="0" marL="0">
              <a:lnSpc>
                <a:spcPts val="2500"/>
              </a:lnSpc>
              <a:buNone/>
            </a:pPr>
            <a:r>
              <a:rPr lang="en-US" sz="1550" dirty="0">
                <a:solidFill>
                  <a:srgbClr val="404155"/>
                </a:solidFill>
                <a:latin typeface="Nobile" pitchFamily="34" charset="0"/>
                <a:ea typeface="Nobile" pitchFamily="34" charset="-122"/>
                <a:cs typeface="Nobile" pitchFamily="34" charset="-120"/>
              </a:rPr>
              <a:t>Μέσα από τις οργανωμένες σχέσεις τους, οι άνθρωποι δημιουργούν </a:t>
            </a:r>
            <a:pPr algn="l" indent="0" marL="0">
              <a:lnSpc>
                <a:spcPts val="2500"/>
              </a:lnSpc>
              <a:buNone/>
            </a:pPr>
            <a:r>
              <a:rPr lang="en-US" sz="1550" b="1" dirty="0">
                <a:solidFill>
                  <a:srgbClr val="1B54DA"/>
                </a:solidFill>
                <a:latin typeface="Nobile" pitchFamily="34" charset="0"/>
                <a:ea typeface="Nobile" pitchFamily="34" charset="-122"/>
                <a:cs typeface="Nobile" pitchFamily="34" charset="-120"/>
              </a:rPr>
              <a:t>πολιτισμό</a:t>
            </a:r>
            <a:pPr algn="l" indent="0" marL="0">
              <a:lnSpc>
                <a:spcPts val="2500"/>
              </a:lnSpc>
              <a:buNone/>
            </a:pPr>
            <a:r>
              <a:rPr lang="en-US" sz="1550" dirty="0">
                <a:solidFill>
                  <a:srgbClr val="404155"/>
                </a:solidFill>
                <a:latin typeface="Nobile" pitchFamily="34" charset="0"/>
                <a:ea typeface="Nobile" pitchFamily="34" charset="-122"/>
                <a:cs typeface="Nobile" pitchFamily="34" charset="-120"/>
              </a:rPr>
              <a:t>. Αυτό σημαίνει ότι αναπτύσσουν κοινές αξίες, έθιμα, παραδόσεις, τέχνες και τρόπους ζωής που τους ενώνουν και τους διακρίνουν από άλλες κοινωνίες.</a:t>
            </a:r>
            <a:endParaRPr lang="en-US" sz="1550" dirty="0"/>
          </a:p>
        </p:txBody>
      </p:sp>
      <p:sp>
        <p:nvSpPr>
          <p:cNvPr id="12" name="Text 9"/>
          <p:cNvSpPr/>
          <p:nvPr/>
        </p:nvSpPr>
        <p:spPr>
          <a:xfrm>
            <a:off x="793790" y="6896100"/>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404155"/>
                </a:solidFill>
                <a:latin typeface="Nobile" pitchFamily="34" charset="0"/>
                <a:ea typeface="Nobile" pitchFamily="34" charset="-122"/>
                <a:cs typeface="Nobile" pitchFamily="34" charset="-120"/>
              </a:rPr>
              <a:t>Η οργάνωση και οι σχέσεις στην κοινωνία δεν είναι τυχαίες. Ακολουθούν πρότυπα και δομές που εξελίσσονται με το χρόνο και αντικατοπτρίζουν τις ανάγκες, τις αξίες και τους στόχους των μελών της.</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85000"/>
            </a:srgbClr>
          </a:solidFill>
          <a:ln/>
        </p:spPr>
      </p:sp>
      <p:sp>
        <p:nvSpPr>
          <p:cNvPr id="4" name="Text 1"/>
          <p:cNvSpPr/>
          <p:nvPr/>
        </p:nvSpPr>
        <p:spPr>
          <a:xfrm>
            <a:off x="729615" y="609481"/>
            <a:ext cx="5906691" cy="427553"/>
          </a:xfrm>
          <a:prstGeom prst="rect">
            <a:avLst/>
          </a:prstGeom>
          <a:noFill/>
          <a:ln/>
        </p:spPr>
        <p:txBody>
          <a:bodyPr wrap="none" lIns="0" tIns="0" rIns="0" bIns="0" rtlCol="0" anchor="t"/>
          <a:lstStyle/>
          <a:p>
            <a:pPr algn="l" indent="0" marL="0">
              <a:lnSpc>
                <a:spcPts val="3350"/>
              </a:lnSpc>
              <a:buNone/>
            </a:pPr>
            <a:r>
              <a:rPr lang="en-US" sz="2650" dirty="0">
                <a:solidFill>
                  <a:srgbClr val="1B1B27"/>
                </a:solidFill>
                <a:latin typeface="Alexandria" pitchFamily="34" charset="0"/>
                <a:ea typeface="Alexandria" pitchFamily="34" charset="-122"/>
                <a:cs typeface="Alexandria" pitchFamily="34" charset="-120"/>
              </a:rPr>
              <a:t>Μεταβολή και Εξέλιξη της Κοινωνίας</a:t>
            </a:r>
            <a:endParaRPr lang="en-US" sz="2650" dirty="0"/>
          </a:p>
        </p:txBody>
      </p:sp>
      <p:sp>
        <p:nvSpPr>
          <p:cNvPr id="5" name="Text 2"/>
          <p:cNvSpPr/>
          <p:nvPr/>
        </p:nvSpPr>
        <p:spPr>
          <a:xfrm>
            <a:off x="729615" y="1365290"/>
            <a:ext cx="6418778" cy="218837"/>
          </a:xfrm>
          <a:prstGeom prst="rect">
            <a:avLst/>
          </a:prstGeom>
          <a:noFill/>
          <a:ln/>
        </p:spPr>
        <p:txBody>
          <a:bodyPr wrap="none" lIns="0" tIns="0" rIns="0" bIns="0" rtlCol="0" anchor="t"/>
          <a:lstStyle/>
          <a:p>
            <a:pPr algn="l" indent="0" marL="0">
              <a:lnSpc>
                <a:spcPts val="1700"/>
              </a:lnSpc>
              <a:buNone/>
            </a:pPr>
            <a:endParaRPr lang="en-US" sz="1050" dirty="0"/>
          </a:p>
        </p:txBody>
      </p:sp>
      <p:sp>
        <p:nvSpPr>
          <p:cNvPr id="6" name="Text 3"/>
          <p:cNvSpPr/>
          <p:nvPr/>
        </p:nvSpPr>
        <p:spPr>
          <a:xfrm>
            <a:off x="7489627" y="1378982"/>
            <a:ext cx="6418778" cy="427434"/>
          </a:xfrm>
          <a:prstGeom prst="rect">
            <a:avLst/>
          </a:prstGeom>
          <a:noFill/>
          <a:ln/>
        </p:spPr>
        <p:txBody>
          <a:bodyPr wrap="square" lIns="0" tIns="0" rIns="0" bIns="0" rtlCol="0" anchor="t"/>
          <a:lstStyle/>
          <a:p>
            <a:pPr algn="l" indent="0" marL="0">
              <a:lnSpc>
                <a:spcPts val="1650"/>
              </a:lnSpc>
              <a:buNone/>
            </a:pPr>
            <a:r>
              <a:rPr lang="en-US" sz="1300" dirty="0">
                <a:solidFill>
                  <a:srgbClr val="1B1B27"/>
                </a:solidFill>
                <a:latin typeface="Alexandria" pitchFamily="34" charset="0"/>
                <a:ea typeface="Alexandria" pitchFamily="34" charset="-122"/>
                <a:cs typeface="Alexandria" pitchFamily="34" charset="-120"/>
              </a:rPr>
              <a:t>Κάθε κοινωνία είναι ένας ζωντανός οργανισμός που συνεχώς εξελίσσεται και προσαρμόζεται στις νέες συνθήκες, διατηρώντας όμως την ταυτότητά της.</a:t>
            </a:r>
            <a:endParaRPr lang="en-US" sz="1300" dirty="0"/>
          </a:p>
        </p:txBody>
      </p:sp>
      <p:sp>
        <p:nvSpPr>
          <p:cNvPr id="7" name="Shape 4"/>
          <p:cNvSpPr/>
          <p:nvPr/>
        </p:nvSpPr>
        <p:spPr>
          <a:xfrm>
            <a:off x="729615" y="3486983"/>
            <a:ext cx="13171170" cy="15240"/>
          </a:xfrm>
          <a:prstGeom prst="roundRect">
            <a:avLst>
              <a:gd name="adj" fmla="val 377065"/>
            </a:avLst>
          </a:prstGeom>
          <a:solidFill>
            <a:srgbClr val="B8C3DF"/>
          </a:solidFill>
          <a:ln/>
        </p:spPr>
      </p:sp>
      <p:sp>
        <p:nvSpPr>
          <p:cNvPr id="8" name="Shape 5"/>
          <p:cNvSpPr/>
          <p:nvPr/>
        </p:nvSpPr>
        <p:spPr>
          <a:xfrm>
            <a:off x="3971925" y="3076635"/>
            <a:ext cx="15240" cy="410408"/>
          </a:xfrm>
          <a:prstGeom prst="roundRect">
            <a:avLst>
              <a:gd name="adj" fmla="val 377065"/>
            </a:avLst>
          </a:prstGeom>
          <a:solidFill>
            <a:srgbClr val="B8C3DF"/>
          </a:solidFill>
          <a:ln/>
        </p:spPr>
      </p:sp>
      <p:sp>
        <p:nvSpPr>
          <p:cNvPr id="9" name="Shape 6"/>
          <p:cNvSpPr/>
          <p:nvPr/>
        </p:nvSpPr>
        <p:spPr>
          <a:xfrm>
            <a:off x="3825716" y="3333095"/>
            <a:ext cx="307777" cy="307777"/>
          </a:xfrm>
          <a:prstGeom prst="roundRect">
            <a:avLst>
              <a:gd name="adj" fmla="val 18671"/>
            </a:avLst>
          </a:prstGeom>
          <a:solidFill>
            <a:srgbClr val="D2DDF9"/>
          </a:solidFill>
          <a:ln w="7620">
            <a:solidFill>
              <a:srgbClr val="B8C3DF"/>
            </a:solidFill>
            <a:prstDash val="solid"/>
          </a:ln>
        </p:spPr>
      </p:sp>
      <p:sp>
        <p:nvSpPr>
          <p:cNvPr id="10" name="Text 7"/>
          <p:cNvSpPr/>
          <p:nvPr/>
        </p:nvSpPr>
        <p:spPr>
          <a:xfrm>
            <a:off x="3876973" y="3358694"/>
            <a:ext cx="205145" cy="256461"/>
          </a:xfrm>
          <a:prstGeom prst="rect">
            <a:avLst/>
          </a:prstGeom>
          <a:noFill/>
          <a:ln/>
        </p:spPr>
        <p:txBody>
          <a:bodyPr wrap="none" lIns="0" tIns="0" rIns="0" bIns="0" rtlCol="0" anchor="t"/>
          <a:lstStyle/>
          <a:p>
            <a:pPr algn="ctr" indent="0" marL="0">
              <a:lnSpc>
                <a:spcPts val="1600"/>
              </a:lnSpc>
              <a:buNone/>
            </a:pPr>
            <a:r>
              <a:rPr lang="en-US" sz="1600" dirty="0">
                <a:solidFill>
                  <a:srgbClr val="404155"/>
                </a:solidFill>
                <a:latin typeface="Alexandria" pitchFamily="34" charset="0"/>
                <a:ea typeface="Alexandria" pitchFamily="34" charset="-122"/>
                <a:cs typeface="Alexandria" pitchFamily="34" charset="-120"/>
              </a:rPr>
              <a:t>1</a:t>
            </a:r>
            <a:endParaRPr lang="en-US" sz="1600" dirty="0"/>
          </a:p>
        </p:txBody>
      </p:sp>
      <p:sp>
        <p:nvSpPr>
          <p:cNvPr id="11" name="Text 8"/>
          <p:cNvSpPr/>
          <p:nvPr/>
        </p:nvSpPr>
        <p:spPr>
          <a:xfrm>
            <a:off x="2657832" y="2097048"/>
            <a:ext cx="2643545" cy="213717"/>
          </a:xfrm>
          <a:prstGeom prst="rect">
            <a:avLst/>
          </a:prstGeom>
          <a:noFill/>
          <a:ln/>
        </p:spPr>
        <p:txBody>
          <a:bodyPr wrap="none" lIns="0" tIns="0" rIns="0" bIns="0" rtlCol="0" anchor="t"/>
          <a:lstStyle/>
          <a:p>
            <a:pPr algn="ctr" indent="0" marL="0">
              <a:lnSpc>
                <a:spcPts val="1650"/>
              </a:lnSpc>
              <a:buNone/>
            </a:pPr>
            <a:r>
              <a:rPr lang="en-US" sz="1300" dirty="0">
                <a:solidFill>
                  <a:srgbClr val="404155"/>
                </a:solidFill>
                <a:latin typeface="Alexandria" pitchFamily="34" charset="0"/>
                <a:ea typeface="Alexandria" pitchFamily="34" charset="-122"/>
                <a:cs typeface="Alexandria" pitchFamily="34" charset="-120"/>
              </a:rPr>
              <a:t>Επιδράσεις από Άλλες Κοινωνίες</a:t>
            </a:r>
            <a:endParaRPr lang="en-US" sz="1300" dirty="0"/>
          </a:p>
        </p:txBody>
      </p:sp>
      <p:sp>
        <p:nvSpPr>
          <p:cNvPr id="12" name="Text 9"/>
          <p:cNvSpPr/>
          <p:nvPr/>
        </p:nvSpPr>
        <p:spPr>
          <a:xfrm>
            <a:off x="866418" y="2392799"/>
            <a:ext cx="6226493" cy="546973"/>
          </a:xfrm>
          <a:prstGeom prst="rect">
            <a:avLst/>
          </a:prstGeom>
          <a:noFill/>
          <a:ln/>
        </p:spPr>
        <p:txBody>
          <a:bodyPr wrap="square" lIns="0" tIns="0" rIns="0" bIns="0" rtlCol="0" anchor="t"/>
          <a:lstStyle/>
          <a:p>
            <a:pPr algn="ctr" indent="0" marL="0">
              <a:lnSpc>
                <a:spcPts val="2150"/>
              </a:lnSpc>
              <a:buNone/>
            </a:pPr>
            <a:r>
              <a:rPr lang="en-US" sz="1300" dirty="0">
                <a:solidFill>
                  <a:srgbClr val="404155"/>
                </a:solidFill>
                <a:latin typeface="Nobile" pitchFamily="34" charset="0"/>
                <a:ea typeface="Nobile" pitchFamily="34" charset="-122"/>
                <a:cs typeface="Nobile" pitchFamily="34" charset="-120"/>
              </a:rPr>
              <a:t>Κάθε κοινωνία δέχεται επιδράσεις από άλλες κοινωνίες μέσω του εμπορίου, της τεχνολογίας, της τέχνης και της επικοινωνίας</a:t>
            </a:r>
            <a:endParaRPr lang="en-US" sz="1300" dirty="0"/>
          </a:p>
        </p:txBody>
      </p:sp>
      <p:sp>
        <p:nvSpPr>
          <p:cNvPr id="13" name="Shape 10"/>
          <p:cNvSpPr/>
          <p:nvPr/>
        </p:nvSpPr>
        <p:spPr>
          <a:xfrm>
            <a:off x="7307461" y="3486924"/>
            <a:ext cx="15240" cy="410408"/>
          </a:xfrm>
          <a:prstGeom prst="roundRect">
            <a:avLst>
              <a:gd name="adj" fmla="val 377065"/>
            </a:avLst>
          </a:prstGeom>
          <a:solidFill>
            <a:srgbClr val="B8C3DF"/>
          </a:solidFill>
          <a:ln/>
        </p:spPr>
      </p:sp>
      <p:sp>
        <p:nvSpPr>
          <p:cNvPr id="14" name="Shape 11"/>
          <p:cNvSpPr/>
          <p:nvPr/>
        </p:nvSpPr>
        <p:spPr>
          <a:xfrm>
            <a:off x="7161252" y="3333095"/>
            <a:ext cx="307777" cy="307777"/>
          </a:xfrm>
          <a:prstGeom prst="roundRect">
            <a:avLst>
              <a:gd name="adj" fmla="val 18671"/>
            </a:avLst>
          </a:prstGeom>
          <a:solidFill>
            <a:srgbClr val="D2DDF9"/>
          </a:solidFill>
          <a:ln w="7620">
            <a:solidFill>
              <a:srgbClr val="B8C3DF"/>
            </a:solidFill>
            <a:prstDash val="solid"/>
          </a:ln>
        </p:spPr>
      </p:sp>
      <p:sp>
        <p:nvSpPr>
          <p:cNvPr id="15" name="Text 12"/>
          <p:cNvSpPr/>
          <p:nvPr/>
        </p:nvSpPr>
        <p:spPr>
          <a:xfrm>
            <a:off x="7212509" y="3358694"/>
            <a:ext cx="205145" cy="256461"/>
          </a:xfrm>
          <a:prstGeom prst="rect">
            <a:avLst/>
          </a:prstGeom>
          <a:noFill/>
          <a:ln/>
        </p:spPr>
        <p:txBody>
          <a:bodyPr wrap="none" lIns="0" tIns="0" rIns="0" bIns="0" rtlCol="0" anchor="t"/>
          <a:lstStyle/>
          <a:p>
            <a:pPr algn="ctr" indent="0" marL="0">
              <a:lnSpc>
                <a:spcPts val="1600"/>
              </a:lnSpc>
              <a:buNone/>
            </a:pPr>
            <a:r>
              <a:rPr lang="en-US" sz="1600" dirty="0">
                <a:solidFill>
                  <a:srgbClr val="404155"/>
                </a:solidFill>
                <a:latin typeface="Alexandria" pitchFamily="34" charset="0"/>
                <a:ea typeface="Alexandria" pitchFamily="34" charset="-122"/>
                <a:cs typeface="Alexandria" pitchFamily="34" charset="-120"/>
              </a:rPr>
              <a:t>2</a:t>
            </a:r>
            <a:endParaRPr lang="en-US" sz="1600" dirty="0"/>
          </a:p>
        </p:txBody>
      </p:sp>
      <p:sp>
        <p:nvSpPr>
          <p:cNvPr id="16" name="Text 13"/>
          <p:cNvSpPr/>
          <p:nvPr/>
        </p:nvSpPr>
        <p:spPr>
          <a:xfrm>
            <a:off x="6460093" y="4034195"/>
            <a:ext cx="1710214" cy="213717"/>
          </a:xfrm>
          <a:prstGeom prst="rect">
            <a:avLst/>
          </a:prstGeom>
          <a:noFill/>
          <a:ln/>
        </p:spPr>
        <p:txBody>
          <a:bodyPr wrap="none" lIns="0" tIns="0" rIns="0" bIns="0" rtlCol="0" anchor="t"/>
          <a:lstStyle/>
          <a:p>
            <a:pPr algn="ctr" indent="0" marL="0">
              <a:lnSpc>
                <a:spcPts val="1650"/>
              </a:lnSpc>
              <a:buNone/>
            </a:pPr>
            <a:r>
              <a:rPr lang="en-US" sz="1300" dirty="0">
                <a:solidFill>
                  <a:srgbClr val="404155"/>
                </a:solidFill>
                <a:latin typeface="Alexandria" pitchFamily="34" charset="0"/>
                <a:ea typeface="Alexandria" pitchFamily="34" charset="-122"/>
                <a:cs typeface="Alexandria" pitchFamily="34" charset="-120"/>
              </a:rPr>
              <a:t>Συνεχής Μεταβολή</a:t>
            </a:r>
            <a:endParaRPr lang="en-US" sz="1300" dirty="0"/>
          </a:p>
        </p:txBody>
      </p:sp>
      <p:sp>
        <p:nvSpPr>
          <p:cNvPr id="17" name="Text 14"/>
          <p:cNvSpPr/>
          <p:nvPr/>
        </p:nvSpPr>
        <p:spPr>
          <a:xfrm>
            <a:off x="4201954" y="4329946"/>
            <a:ext cx="6226493" cy="546973"/>
          </a:xfrm>
          <a:prstGeom prst="rect">
            <a:avLst/>
          </a:prstGeom>
          <a:noFill/>
          <a:ln/>
        </p:spPr>
        <p:txBody>
          <a:bodyPr wrap="square" lIns="0" tIns="0" rIns="0" bIns="0" rtlCol="0" anchor="t"/>
          <a:lstStyle/>
          <a:p>
            <a:pPr algn="ctr" indent="0" marL="0">
              <a:lnSpc>
                <a:spcPts val="2150"/>
              </a:lnSpc>
              <a:buNone/>
            </a:pPr>
            <a:r>
              <a:rPr lang="en-US" sz="1300" dirty="0">
                <a:solidFill>
                  <a:srgbClr val="404155"/>
                </a:solidFill>
                <a:latin typeface="Nobile" pitchFamily="34" charset="0"/>
                <a:ea typeface="Nobile" pitchFamily="34" charset="-122"/>
                <a:cs typeface="Nobile" pitchFamily="34" charset="-120"/>
              </a:rPr>
              <a:t>Η κοινωνία μεταβάλλεται και αλλάζει με την πάροδο του χρόνου, προσαρμοζόμενη σε νέες συνθήκες και προκλήσεις</a:t>
            </a:r>
            <a:endParaRPr lang="en-US" sz="1300" dirty="0"/>
          </a:p>
        </p:txBody>
      </p:sp>
      <p:sp>
        <p:nvSpPr>
          <p:cNvPr id="18" name="Shape 15"/>
          <p:cNvSpPr/>
          <p:nvPr/>
        </p:nvSpPr>
        <p:spPr>
          <a:xfrm>
            <a:off x="10642997" y="3076635"/>
            <a:ext cx="15240" cy="410408"/>
          </a:xfrm>
          <a:prstGeom prst="roundRect">
            <a:avLst>
              <a:gd name="adj" fmla="val 377065"/>
            </a:avLst>
          </a:prstGeom>
          <a:solidFill>
            <a:srgbClr val="B8C3DF"/>
          </a:solidFill>
          <a:ln/>
        </p:spPr>
      </p:sp>
      <p:sp>
        <p:nvSpPr>
          <p:cNvPr id="19" name="Shape 16"/>
          <p:cNvSpPr/>
          <p:nvPr/>
        </p:nvSpPr>
        <p:spPr>
          <a:xfrm>
            <a:off x="10496788" y="3333095"/>
            <a:ext cx="307777" cy="307777"/>
          </a:xfrm>
          <a:prstGeom prst="roundRect">
            <a:avLst>
              <a:gd name="adj" fmla="val 18671"/>
            </a:avLst>
          </a:prstGeom>
          <a:solidFill>
            <a:srgbClr val="D2DDF9"/>
          </a:solidFill>
          <a:ln w="7620">
            <a:solidFill>
              <a:srgbClr val="B8C3DF"/>
            </a:solidFill>
            <a:prstDash val="solid"/>
          </a:ln>
        </p:spPr>
      </p:sp>
      <p:sp>
        <p:nvSpPr>
          <p:cNvPr id="20" name="Text 17"/>
          <p:cNvSpPr/>
          <p:nvPr/>
        </p:nvSpPr>
        <p:spPr>
          <a:xfrm>
            <a:off x="10548045" y="3358694"/>
            <a:ext cx="205145" cy="256461"/>
          </a:xfrm>
          <a:prstGeom prst="rect">
            <a:avLst/>
          </a:prstGeom>
          <a:noFill/>
          <a:ln/>
        </p:spPr>
        <p:txBody>
          <a:bodyPr wrap="none" lIns="0" tIns="0" rIns="0" bIns="0" rtlCol="0" anchor="t"/>
          <a:lstStyle/>
          <a:p>
            <a:pPr algn="ctr" indent="0" marL="0">
              <a:lnSpc>
                <a:spcPts val="1600"/>
              </a:lnSpc>
              <a:buNone/>
            </a:pPr>
            <a:r>
              <a:rPr lang="en-US" sz="1600" dirty="0">
                <a:solidFill>
                  <a:srgbClr val="404155"/>
                </a:solidFill>
                <a:latin typeface="Alexandria" pitchFamily="34" charset="0"/>
                <a:ea typeface="Alexandria" pitchFamily="34" charset="-122"/>
                <a:cs typeface="Alexandria" pitchFamily="34" charset="-120"/>
              </a:rPr>
              <a:t>3</a:t>
            </a:r>
            <a:endParaRPr lang="en-US" sz="1600" dirty="0"/>
          </a:p>
        </p:txBody>
      </p:sp>
      <p:sp>
        <p:nvSpPr>
          <p:cNvPr id="21" name="Text 18"/>
          <p:cNvSpPr/>
          <p:nvPr/>
        </p:nvSpPr>
        <p:spPr>
          <a:xfrm>
            <a:off x="9711809" y="2097048"/>
            <a:ext cx="1877854" cy="213717"/>
          </a:xfrm>
          <a:prstGeom prst="rect">
            <a:avLst/>
          </a:prstGeom>
          <a:noFill/>
          <a:ln/>
        </p:spPr>
        <p:txBody>
          <a:bodyPr wrap="none" lIns="0" tIns="0" rIns="0" bIns="0" rtlCol="0" anchor="t"/>
          <a:lstStyle/>
          <a:p>
            <a:pPr algn="ctr" indent="0" marL="0">
              <a:lnSpc>
                <a:spcPts val="1650"/>
              </a:lnSpc>
              <a:buNone/>
            </a:pPr>
            <a:r>
              <a:rPr lang="en-US" sz="1300" dirty="0">
                <a:solidFill>
                  <a:srgbClr val="404155"/>
                </a:solidFill>
                <a:latin typeface="Alexandria" pitchFamily="34" charset="0"/>
                <a:ea typeface="Alexandria" pitchFamily="34" charset="-122"/>
                <a:cs typeface="Alexandria" pitchFamily="34" charset="-120"/>
              </a:rPr>
              <a:t>Διατήρηση Ταυτότητας</a:t>
            </a:r>
            <a:endParaRPr lang="en-US" sz="1300" dirty="0"/>
          </a:p>
        </p:txBody>
      </p:sp>
      <p:sp>
        <p:nvSpPr>
          <p:cNvPr id="22" name="Text 19"/>
          <p:cNvSpPr/>
          <p:nvPr/>
        </p:nvSpPr>
        <p:spPr>
          <a:xfrm>
            <a:off x="7537490" y="2392799"/>
            <a:ext cx="6226493" cy="546973"/>
          </a:xfrm>
          <a:prstGeom prst="rect">
            <a:avLst/>
          </a:prstGeom>
          <a:noFill/>
          <a:ln/>
        </p:spPr>
        <p:txBody>
          <a:bodyPr wrap="square" lIns="0" tIns="0" rIns="0" bIns="0" rtlCol="0" anchor="t"/>
          <a:lstStyle/>
          <a:p>
            <a:pPr algn="ctr" indent="0" marL="0">
              <a:lnSpc>
                <a:spcPts val="2150"/>
              </a:lnSpc>
              <a:buNone/>
            </a:pPr>
            <a:r>
              <a:rPr lang="en-US" sz="1300" dirty="0">
                <a:solidFill>
                  <a:srgbClr val="404155"/>
                </a:solidFill>
                <a:latin typeface="Nobile" pitchFamily="34" charset="0"/>
                <a:ea typeface="Nobile" pitchFamily="34" charset="-122"/>
                <a:cs typeface="Nobile" pitchFamily="34" charset="-120"/>
              </a:rPr>
              <a:t>Παρά τις μεταβολές, η κοινωνία διατηρεί τα ιδιαίτερα χαρακτηριστικά της που την καθιστούν μοναδική</a:t>
            </a:r>
            <a:endParaRPr lang="en-US" sz="1300" dirty="0"/>
          </a:p>
        </p:txBody>
      </p:sp>
      <p:sp>
        <p:nvSpPr>
          <p:cNvPr id="23" name="Shape 20"/>
          <p:cNvSpPr/>
          <p:nvPr/>
        </p:nvSpPr>
        <p:spPr>
          <a:xfrm>
            <a:off x="729615" y="5099124"/>
            <a:ext cx="13171170" cy="24646"/>
          </a:xfrm>
          <a:prstGeom prst="rect">
            <a:avLst/>
          </a:prstGeom>
          <a:solidFill>
            <a:srgbClr val="404155">
              <a:alpha val="50000"/>
            </a:srgbClr>
          </a:solidFill>
          <a:ln/>
        </p:spPr>
      </p:sp>
      <p:sp>
        <p:nvSpPr>
          <p:cNvPr id="24" name="Shape 21"/>
          <p:cNvSpPr/>
          <p:nvPr/>
        </p:nvSpPr>
        <p:spPr>
          <a:xfrm>
            <a:off x="729615" y="5277564"/>
            <a:ext cx="13171170" cy="2342436"/>
          </a:xfrm>
          <a:prstGeom prst="roundRect">
            <a:avLst>
              <a:gd name="adj" fmla="val 2453"/>
            </a:avLst>
          </a:prstGeom>
          <a:solidFill>
            <a:srgbClr val="BBCDF7"/>
          </a:solidFill>
          <a:ln/>
        </p:spPr>
      </p:sp>
      <p:pic>
        <p:nvPicPr>
          <p:cNvPr id="25" name="Image 1" descr="preencoded.png">    </p:cNvPr>
          <p:cNvPicPr>
            <a:picLocks noChangeAspect="1"/>
          </p:cNvPicPr>
          <p:nvPr/>
        </p:nvPicPr>
        <p:blipFill>
          <a:blip r:embed="rId2"/>
          <a:stretch>
            <a:fillRect/>
          </a:stretch>
        </p:blipFill>
        <p:spPr>
          <a:xfrm>
            <a:off x="866418" y="5466517"/>
            <a:ext cx="213717" cy="170974"/>
          </a:xfrm>
          <a:prstGeom prst="rect">
            <a:avLst/>
          </a:prstGeom>
        </p:spPr>
      </p:pic>
      <p:sp>
        <p:nvSpPr>
          <p:cNvPr id="26" name="Text 22"/>
          <p:cNvSpPr/>
          <p:nvPr/>
        </p:nvSpPr>
        <p:spPr>
          <a:xfrm>
            <a:off x="1216938" y="5448538"/>
            <a:ext cx="1731883" cy="213717"/>
          </a:xfrm>
          <a:prstGeom prst="rect">
            <a:avLst/>
          </a:prstGeom>
          <a:noFill/>
          <a:ln/>
        </p:spPr>
        <p:txBody>
          <a:bodyPr wrap="none" lIns="0" tIns="0" rIns="0" bIns="0" rtlCol="0" anchor="t"/>
          <a:lstStyle/>
          <a:p>
            <a:pPr algn="l" indent="0" marL="0">
              <a:lnSpc>
                <a:spcPts val="1650"/>
              </a:lnSpc>
              <a:buNone/>
            </a:pPr>
            <a:r>
              <a:rPr lang="en-US" sz="1300" dirty="0">
                <a:solidFill>
                  <a:srgbClr val="000000"/>
                </a:solidFill>
                <a:latin typeface="Alexandria" pitchFamily="34" charset="0"/>
                <a:ea typeface="Alexandria" pitchFamily="34" charset="-122"/>
                <a:cs typeface="Alexandria" pitchFamily="34" charset="-120"/>
              </a:rPr>
              <a:t>Ερώτηση προς Σκέψη</a:t>
            </a:r>
            <a:endParaRPr lang="en-US" sz="1300" dirty="0"/>
          </a:p>
        </p:txBody>
      </p:sp>
      <p:sp>
        <p:nvSpPr>
          <p:cNvPr id="27" name="Text 23"/>
          <p:cNvSpPr/>
          <p:nvPr/>
        </p:nvSpPr>
        <p:spPr>
          <a:xfrm>
            <a:off x="1216938" y="5799058"/>
            <a:ext cx="8108275" cy="213717"/>
          </a:xfrm>
          <a:prstGeom prst="rect">
            <a:avLst/>
          </a:prstGeom>
          <a:noFill/>
          <a:ln/>
        </p:spPr>
        <p:txBody>
          <a:bodyPr wrap="none" lIns="0" tIns="0" rIns="0" bIns="0" rtlCol="0" anchor="t"/>
          <a:lstStyle/>
          <a:p>
            <a:pPr algn="l" indent="0" marL="0">
              <a:lnSpc>
                <a:spcPts val="1650"/>
              </a:lnSpc>
              <a:buNone/>
            </a:pPr>
            <a:r>
              <a:rPr lang="en-US" sz="1300" dirty="0">
                <a:solidFill>
                  <a:srgbClr val="000000"/>
                </a:solidFill>
                <a:latin typeface="Alexandria" pitchFamily="34" charset="0"/>
                <a:ea typeface="Alexandria" pitchFamily="34" charset="-122"/>
                <a:cs typeface="Alexandria" pitchFamily="34" charset="-120"/>
              </a:rPr>
              <a:t>Μπορείτε να σκεφτείτε </a:t>
            </a:r>
            <a:pPr algn="l" indent="0" marL="0">
              <a:lnSpc>
                <a:spcPts val="1650"/>
              </a:lnSpc>
              <a:buNone/>
            </a:pPr>
            <a:r>
              <a:rPr lang="en-US" sz="1300" b="1" dirty="0">
                <a:solidFill>
                  <a:srgbClr val="000000"/>
                </a:solidFill>
                <a:latin typeface="Alexandria" pitchFamily="34" charset="0"/>
                <a:ea typeface="Alexandria" pitchFamily="34" charset="-122"/>
                <a:cs typeface="Alexandria" pitchFamily="34" charset="-120"/>
              </a:rPr>
              <a:t>συγκεκριμένα παραδείγματα</a:t>
            </a:r>
            <a:pPr algn="l" indent="0" marL="0">
              <a:lnSpc>
                <a:spcPts val="1650"/>
              </a:lnSpc>
              <a:buNone/>
            </a:pPr>
            <a:r>
              <a:rPr lang="en-US" sz="1300" dirty="0">
                <a:solidFill>
                  <a:srgbClr val="000000"/>
                </a:solidFill>
                <a:latin typeface="Alexandria" pitchFamily="34" charset="0"/>
                <a:ea typeface="Alexandria" pitchFamily="34" charset="-122"/>
                <a:cs typeface="Alexandria" pitchFamily="34" charset="-120"/>
              </a:rPr>
              <a:t> τέτοιων μεταβολών της ελληνικής κοινωνίας;</a:t>
            </a:r>
            <a:endParaRPr lang="en-US" sz="1300" dirty="0"/>
          </a:p>
        </p:txBody>
      </p:sp>
      <p:sp>
        <p:nvSpPr>
          <p:cNvPr id="28" name="Text 24"/>
          <p:cNvSpPr/>
          <p:nvPr/>
        </p:nvSpPr>
        <p:spPr>
          <a:xfrm>
            <a:off x="1216938" y="6149578"/>
            <a:ext cx="5034320" cy="213717"/>
          </a:xfrm>
          <a:prstGeom prst="rect">
            <a:avLst/>
          </a:prstGeom>
          <a:noFill/>
          <a:ln/>
        </p:spPr>
        <p:txBody>
          <a:bodyPr wrap="none" lIns="0" tIns="0" rIns="0" bIns="0" rtlCol="0" anchor="t"/>
          <a:lstStyle/>
          <a:p>
            <a:pPr algn="l" indent="0" marL="0">
              <a:lnSpc>
                <a:spcPts val="1650"/>
              </a:lnSpc>
              <a:buNone/>
            </a:pPr>
            <a:r>
              <a:rPr lang="en-US" sz="1300" dirty="0">
                <a:solidFill>
                  <a:srgbClr val="000000"/>
                </a:solidFill>
                <a:latin typeface="Alexandria" pitchFamily="34" charset="0"/>
                <a:ea typeface="Alexandria" pitchFamily="34" charset="-122"/>
                <a:cs typeface="Alexandria" pitchFamily="34" charset="-120"/>
              </a:rPr>
              <a:t>Πώς άλλαξε η οικογένεια από την εποχή των παππούδων σας;</a:t>
            </a:r>
            <a:endParaRPr lang="en-US" sz="1300" dirty="0"/>
          </a:p>
        </p:txBody>
      </p:sp>
      <p:sp>
        <p:nvSpPr>
          <p:cNvPr id="29" name="Text 25"/>
          <p:cNvSpPr/>
          <p:nvPr/>
        </p:nvSpPr>
        <p:spPr>
          <a:xfrm>
            <a:off x="1216938" y="6500098"/>
            <a:ext cx="4497348" cy="213717"/>
          </a:xfrm>
          <a:prstGeom prst="rect">
            <a:avLst/>
          </a:prstGeom>
          <a:noFill/>
          <a:ln/>
        </p:spPr>
        <p:txBody>
          <a:bodyPr wrap="none" lIns="0" tIns="0" rIns="0" bIns="0" rtlCol="0" anchor="t"/>
          <a:lstStyle/>
          <a:p>
            <a:pPr algn="l" indent="0" marL="0">
              <a:lnSpc>
                <a:spcPts val="1650"/>
              </a:lnSpc>
              <a:buNone/>
            </a:pPr>
            <a:r>
              <a:rPr lang="en-US" sz="1300" dirty="0">
                <a:solidFill>
                  <a:srgbClr val="000000"/>
                </a:solidFill>
                <a:latin typeface="Alexandria" pitchFamily="34" charset="0"/>
                <a:ea typeface="Alexandria" pitchFamily="34" charset="-122"/>
                <a:cs typeface="Alexandria" pitchFamily="34" charset="-120"/>
              </a:rPr>
              <a:t>Ποιες νέες τεχνολογίες επηρέασαν τον τρόπο ζωής μας;</a:t>
            </a:r>
            <a:endParaRPr lang="en-US" sz="1300" dirty="0"/>
          </a:p>
        </p:txBody>
      </p:sp>
      <p:sp>
        <p:nvSpPr>
          <p:cNvPr id="30" name="Text 26"/>
          <p:cNvSpPr/>
          <p:nvPr/>
        </p:nvSpPr>
        <p:spPr>
          <a:xfrm>
            <a:off x="1216938" y="6850618"/>
            <a:ext cx="4596170" cy="213717"/>
          </a:xfrm>
          <a:prstGeom prst="rect">
            <a:avLst/>
          </a:prstGeom>
          <a:noFill/>
          <a:ln/>
        </p:spPr>
        <p:txBody>
          <a:bodyPr wrap="none" lIns="0" tIns="0" rIns="0" bIns="0" rtlCol="0" anchor="t"/>
          <a:lstStyle/>
          <a:p>
            <a:pPr algn="l" indent="0" marL="0">
              <a:lnSpc>
                <a:spcPts val="1650"/>
              </a:lnSpc>
              <a:buNone/>
            </a:pPr>
            <a:r>
              <a:rPr lang="en-US" sz="1300" dirty="0">
                <a:solidFill>
                  <a:srgbClr val="000000"/>
                </a:solidFill>
                <a:latin typeface="Alexandria" pitchFamily="34" charset="0"/>
                <a:ea typeface="Alexandria" pitchFamily="34" charset="-122"/>
                <a:cs typeface="Alexandria" pitchFamily="34" charset="-120"/>
              </a:rPr>
              <a:t>Πώς εξελίχθηκαν οι ρόλοι των ανδρών και των γυναικών;</a:t>
            </a:r>
            <a:endParaRPr lang="en-US" sz="1300" dirty="0"/>
          </a:p>
        </p:txBody>
      </p:sp>
      <p:sp>
        <p:nvSpPr>
          <p:cNvPr id="31" name="Text 27"/>
          <p:cNvSpPr/>
          <p:nvPr/>
        </p:nvSpPr>
        <p:spPr>
          <a:xfrm>
            <a:off x="1216938" y="7201138"/>
            <a:ext cx="3533299" cy="213717"/>
          </a:xfrm>
          <a:prstGeom prst="rect">
            <a:avLst/>
          </a:prstGeom>
          <a:noFill/>
          <a:ln/>
        </p:spPr>
        <p:txBody>
          <a:bodyPr wrap="none" lIns="0" tIns="0" rIns="0" bIns="0" rtlCol="0" anchor="t"/>
          <a:lstStyle/>
          <a:p>
            <a:pPr algn="l" indent="0" marL="0">
              <a:lnSpc>
                <a:spcPts val="1650"/>
              </a:lnSpc>
              <a:buNone/>
            </a:pPr>
            <a:r>
              <a:rPr lang="en-US" sz="1300" dirty="0">
                <a:solidFill>
                  <a:srgbClr val="000000"/>
                </a:solidFill>
                <a:latin typeface="Alexandria" pitchFamily="34" charset="0"/>
                <a:ea typeface="Alexandria" pitchFamily="34" charset="-122"/>
                <a:cs typeface="Alexandria" pitchFamily="34" charset="-120"/>
              </a:rPr>
              <a:t>Τι άλλαξε στην εκπαίδευση και την εργασία;</a:t>
            </a:r>
            <a:endParaRPr lang="en-US" sz="13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27829" y="792123"/>
            <a:ext cx="4094083" cy="511731"/>
          </a:xfrm>
          <a:prstGeom prst="rect">
            <a:avLst/>
          </a:prstGeom>
          <a:noFill/>
          <a:ln/>
        </p:spPr>
        <p:txBody>
          <a:bodyPr wrap="none" lIns="0" tIns="0" rIns="0" bIns="0" rtlCol="0" anchor="t"/>
          <a:lstStyle/>
          <a:p>
            <a:pPr algn="l" indent="0" marL="0">
              <a:lnSpc>
                <a:spcPts val="4000"/>
              </a:lnSpc>
              <a:buNone/>
            </a:pPr>
            <a:r>
              <a:rPr lang="en-US" sz="3200" dirty="0">
                <a:solidFill>
                  <a:srgbClr val="1B1B27"/>
                </a:solidFill>
                <a:latin typeface="Alexandria" pitchFamily="34" charset="0"/>
                <a:ea typeface="Alexandria" pitchFamily="34" charset="-122"/>
                <a:cs typeface="Alexandria" pitchFamily="34" charset="-120"/>
              </a:rPr>
              <a:t>Εργασία για το Σπίτι</a:t>
            </a:r>
            <a:endParaRPr lang="en-US" sz="3200" dirty="0"/>
          </a:p>
        </p:txBody>
      </p:sp>
      <p:sp>
        <p:nvSpPr>
          <p:cNvPr id="3" name="Text 1"/>
          <p:cNvSpPr/>
          <p:nvPr/>
        </p:nvSpPr>
        <p:spPr>
          <a:xfrm>
            <a:off x="727829" y="1549479"/>
            <a:ext cx="13174742" cy="511493"/>
          </a:xfrm>
          <a:prstGeom prst="rect">
            <a:avLst/>
          </a:prstGeom>
          <a:noFill/>
          <a:ln/>
        </p:spPr>
        <p:txBody>
          <a:bodyPr wrap="square" lIns="0" tIns="0" rIns="0" bIns="0" rtlCol="0" anchor="t"/>
          <a:lstStyle/>
          <a:p>
            <a:pPr algn="l" indent="0" marL="0">
              <a:lnSpc>
                <a:spcPts val="2000"/>
              </a:lnSpc>
              <a:buNone/>
            </a:pPr>
            <a:r>
              <a:rPr lang="en-US" sz="1600" dirty="0">
                <a:solidFill>
                  <a:srgbClr val="1B1B27"/>
                </a:solidFill>
                <a:latin typeface="Alexandria" pitchFamily="34" charset="0"/>
                <a:ea typeface="Alexandria" pitchFamily="34" charset="-122"/>
                <a:cs typeface="Alexandria" pitchFamily="34" charset="-120"/>
              </a:rPr>
              <a:t>Στον σύγχρονο κόσμο, οι χώροι συναντήσεων και ψυχαγωγίας, καθώς και γενικότερα ο τρόπος ζωής, αποκτούν έναν όλο και πιο </a:t>
            </a:r>
            <a:pPr algn="l" indent="0" marL="0">
              <a:lnSpc>
                <a:spcPts val="2000"/>
              </a:lnSpc>
              <a:buNone/>
            </a:pPr>
            <a:r>
              <a:rPr lang="en-US" sz="1600" b="1" dirty="0">
                <a:solidFill>
                  <a:srgbClr val="1B54DA"/>
                </a:solidFill>
                <a:latin typeface="Alexandria" pitchFamily="34" charset="0"/>
                <a:ea typeface="Alexandria" pitchFamily="34" charset="-122"/>
                <a:cs typeface="Alexandria" pitchFamily="34" charset="-120"/>
              </a:rPr>
              <a:t>ομοιόμορφο χαρακτήρα</a:t>
            </a:r>
            <a:pPr algn="l" indent="0" marL="0">
              <a:lnSpc>
                <a:spcPts val="2000"/>
              </a:lnSpc>
              <a:buNone/>
            </a:pPr>
            <a:r>
              <a:rPr lang="en-US" sz="1600" dirty="0">
                <a:solidFill>
                  <a:srgbClr val="1B1B27"/>
                </a:solidFill>
                <a:latin typeface="Alexandria" pitchFamily="34" charset="0"/>
                <a:ea typeface="Alexandria" pitchFamily="34" charset="-122"/>
                <a:cs typeface="Alexandria" pitchFamily="34" charset="-120"/>
              </a:rPr>
              <a:t>. Αυτό το φαινόμενο οδηγεί πολλούς να μιλούν σήμερα για την </a:t>
            </a:r>
            <a:pPr algn="l" indent="0" marL="0">
              <a:lnSpc>
                <a:spcPts val="2000"/>
              </a:lnSpc>
              <a:buNone/>
            </a:pPr>
            <a:r>
              <a:rPr lang="en-US" sz="1600" b="1" dirty="0">
                <a:solidFill>
                  <a:srgbClr val="1B1B27"/>
                </a:solidFill>
                <a:latin typeface="Alexandria" pitchFamily="34" charset="0"/>
                <a:ea typeface="Alexandria" pitchFamily="34" charset="-122"/>
                <a:cs typeface="Alexandria" pitchFamily="34" charset="-120"/>
              </a:rPr>
              <a:t>«παγκόσμια κοινωνία»</a:t>
            </a:r>
            <a:pPr algn="l" indent="0" marL="0">
              <a:lnSpc>
                <a:spcPts val="2000"/>
              </a:lnSpc>
              <a:buNone/>
            </a:pPr>
            <a:r>
              <a:rPr lang="en-US" sz="1600" dirty="0">
                <a:solidFill>
                  <a:srgbClr val="1B1B27"/>
                </a:solidFill>
                <a:latin typeface="Alexandria" pitchFamily="34" charset="0"/>
                <a:ea typeface="Alexandria" pitchFamily="34" charset="-122"/>
                <a:cs typeface="Alexandria" pitchFamily="34" charset="-120"/>
              </a:rPr>
              <a:t>.</a:t>
            </a:r>
            <a:endParaRPr lang="en-US" sz="1600" dirty="0"/>
          </a:p>
        </p:txBody>
      </p:sp>
      <p:sp>
        <p:nvSpPr>
          <p:cNvPr id="4" name="Shape 2"/>
          <p:cNvSpPr/>
          <p:nvPr/>
        </p:nvSpPr>
        <p:spPr>
          <a:xfrm>
            <a:off x="727829" y="2306598"/>
            <a:ext cx="13174742" cy="705803"/>
          </a:xfrm>
          <a:prstGeom prst="roundRect">
            <a:avLst>
              <a:gd name="adj" fmla="val 9745"/>
            </a:avLst>
          </a:prstGeom>
          <a:solidFill>
            <a:srgbClr val="BBCDF7"/>
          </a:solidFill>
          <a:ln/>
        </p:spPr>
      </p:sp>
      <p:pic>
        <p:nvPicPr>
          <p:cNvPr id="5" name="Image 0" descr="preencoded.png">    </p:cNvPr>
          <p:cNvPicPr>
            <a:picLocks noChangeAspect="1"/>
          </p:cNvPicPr>
          <p:nvPr/>
        </p:nvPicPr>
        <p:blipFill>
          <a:blip r:embed="rId1"/>
          <a:stretch>
            <a:fillRect/>
          </a:stretch>
        </p:blipFill>
        <p:spPr>
          <a:xfrm>
            <a:off x="891540" y="2530078"/>
            <a:ext cx="255865" cy="204668"/>
          </a:xfrm>
          <a:prstGeom prst="rect">
            <a:avLst/>
          </a:prstGeom>
        </p:spPr>
      </p:pic>
      <p:sp>
        <p:nvSpPr>
          <p:cNvPr id="6" name="Text 3"/>
          <p:cNvSpPr/>
          <p:nvPr/>
        </p:nvSpPr>
        <p:spPr>
          <a:xfrm>
            <a:off x="1311116" y="2511147"/>
            <a:ext cx="5296853" cy="255746"/>
          </a:xfrm>
          <a:prstGeom prst="rect">
            <a:avLst/>
          </a:prstGeom>
          <a:noFill/>
          <a:ln/>
        </p:spPr>
        <p:txBody>
          <a:bodyPr wrap="none" lIns="0" tIns="0" rIns="0" bIns="0" rtlCol="0" anchor="t"/>
          <a:lstStyle/>
          <a:p>
            <a:pPr algn="l" indent="0" marL="0">
              <a:lnSpc>
                <a:spcPts val="2000"/>
              </a:lnSpc>
              <a:buNone/>
            </a:pPr>
            <a:r>
              <a:rPr lang="en-US" sz="1600" b="1" dirty="0">
                <a:solidFill>
                  <a:srgbClr val="000000"/>
                </a:solidFill>
                <a:latin typeface="Alexandria" pitchFamily="34" charset="0"/>
                <a:ea typeface="Alexandria" pitchFamily="34" charset="-122"/>
                <a:cs typeface="Alexandria" pitchFamily="34" charset="-120"/>
              </a:rPr>
              <a:t>Ανατρέξτε:</a:t>
            </a:r>
            <a:pPr algn="l" indent="0" marL="0">
              <a:lnSpc>
                <a:spcPts val="2000"/>
              </a:lnSpc>
              <a:buNone/>
            </a:pPr>
            <a:r>
              <a:rPr lang="en-US" sz="1600" dirty="0">
                <a:solidFill>
                  <a:srgbClr val="000000"/>
                </a:solidFill>
                <a:latin typeface="Alexandria" pitchFamily="34" charset="0"/>
                <a:ea typeface="Alexandria" pitchFamily="34" charset="-122"/>
                <a:cs typeface="Alexandria" pitchFamily="34" charset="-120"/>
              </a:rPr>
              <a:t> Σελίδα 13, φωτογραφία 1.2 του βιβλίου σας</a:t>
            </a:r>
            <a:endParaRPr lang="en-US" sz="1600" dirty="0"/>
          </a:p>
        </p:txBody>
      </p:sp>
      <p:sp>
        <p:nvSpPr>
          <p:cNvPr id="7" name="Shape 4"/>
          <p:cNvSpPr/>
          <p:nvPr/>
        </p:nvSpPr>
        <p:spPr>
          <a:xfrm>
            <a:off x="727829" y="3196590"/>
            <a:ext cx="6505456" cy="3794760"/>
          </a:xfrm>
          <a:prstGeom prst="roundRect">
            <a:avLst>
              <a:gd name="adj" fmla="val 1813"/>
            </a:avLst>
          </a:prstGeom>
          <a:solidFill>
            <a:srgbClr val="F9F9FF"/>
          </a:solidFill>
          <a:ln w="22860">
            <a:solidFill>
              <a:srgbClr val="B8C3DF"/>
            </a:solidFill>
            <a:prstDash val="solid"/>
          </a:ln>
        </p:spPr>
      </p:sp>
      <p:sp>
        <p:nvSpPr>
          <p:cNvPr id="8" name="Shape 5"/>
          <p:cNvSpPr/>
          <p:nvPr/>
        </p:nvSpPr>
        <p:spPr>
          <a:xfrm>
            <a:off x="750689" y="3219450"/>
            <a:ext cx="6459736" cy="491252"/>
          </a:xfrm>
          <a:prstGeom prst="roundRect">
            <a:avLst>
              <a:gd name="adj" fmla="val 8417"/>
            </a:avLst>
          </a:prstGeom>
          <a:solidFill>
            <a:srgbClr val="D2DDF9"/>
          </a:solidFill>
          <a:ln/>
        </p:spPr>
      </p:sp>
      <p:sp>
        <p:nvSpPr>
          <p:cNvPr id="9" name="Text 6"/>
          <p:cNvSpPr/>
          <p:nvPr/>
        </p:nvSpPr>
        <p:spPr>
          <a:xfrm>
            <a:off x="3857744" y="3307675"/>
            <a:ext cx="245626" cy="307062"/>
          </a:xfrm>
          <a:prstGeom prst="rect">
            <a:avLst/>
          </a:prstGeom>
          <a:noFill/>
          <a:ln/>
        </p:spPr>
        <p:txBody>
          <a:bodyPr wrap="none" lIns="0" tIns="0" rIns="0" bIns="0" rtlCol="0" anchor="t"/>
          <a:lstStyle/>
          <a:p>
            <a:pPr algn="l" indent="0" marL="0">
              <a:lnSpc>
                <a:spcPts val="1900"/>
              </a:lnSpc>
              <a:buNone/>
            </a:pPr>
            <a:r>
              <a:rPr lang="en-US" sz="1900" dirty="0">
                <a:solidFill>
                  <a:srgbClr val="404155"/>
                </a:solidFill>
                <a:latin typeface="Alexandria" pitchFamily="34" charset="0"/>
                <a:ea typeface="Alexandria" pitchFamily="34" charset="-122"/>
                <a:cs typeface="Alexandria" pitchFamily="34" charset="-120"/>
              </a:rPr>
              <a:t>1</a:t>
            </a:r>
            <a:endParaRPr lang="en-US" sz="1900" dirty="0"/>
          </a:p>
        </p:txBody>
      </p:sp>
      <p:sp>
        <p:nvSpPr>
          <p:cNvPr id="10" name="Text 7"/>
          <p:cNvSpPr/>
          <p:nvPr/>
        </p:nvSpPr>
        <p:spPr>
          <a:xfrm>
            <a:off x="914400" y="3874413"/>
            <a:ext cx="6132314" cy="327422"/>
          </a:xfrm>
          <a:prstGeom prst="rect">
            <a:avLst/>
          </a:prstGeom>
          <a:noFill/>
          <a:ln/>
        </p:spPr>
        <p:txBody>
          <a:bodyPr wrap="none" lIns="0" tIns="0" rIns="0" bIns="0" rtlCol="0" anchor="t"/>
          <a:lstStyle/>
          <a:p>
            <a:pPr algn="l" indent="0" marL="0">
              <a:lnSpc>
                <a:spcPts val="2550"/>
              </a:lnSpc>
              <a:buNone/>
            </a:pPr>
            <a:r>
              <a:rPr lang="en-US" sz="1600" dirty="0">
                <a:solidFill>
                  <a:srgbClr val="404155"/>
                </a:solidFill>
                <a:latin typeface="Nobile" pitchFamily="34" charset="0"/>
                <a:ea typeface="Nobile" pitchFamily="34" charset="-122"/>
                <a:cs typeface="Nobile" pitchFamily="34" charset="-120"/>
              </a:rPr>
              <a:t>Η Αξία της Σύγκλισης</a:t>
            </a:r>
            <a:endParaRPr lang="en-US" sz="1600" dirty="0"/>
          </a:p>
        </p:txBody>
      </p:sp>
      <p:sp>
        <p:nvSpPr>
          <p:cNvPr id="11" name="Text 8"/>
          <p:cNvSpPr/>
          <p:nvPr/>
        </p:nvSpPr>
        <p:spPr>
          <a:xfrm>
            <a:off x="914400" y="4300061"/>
            <a:ext cx="6132314" cy="654844"/>
          </a:xfrm>
          <a:prstGeom prst="rect">
            <a:avLst/>
          </a:prstGeom>
          <a:noFill/>
          <a:ln/>
        </p:spPr>
        <p:txBody>
          <a:bodyPr wrap="square" lIns="0" tIns="0" rIns="0" bIns="0" rtlCol="0" anchor="t"/>
          <a:lstStyle/>
          <a:p>
            <a:pPr algn="l" indent="0" marL="0">
              <a:lnSpc>
                <a:spcPts val="2550"/>
              </a:lnSpc>
              <a:buNone/>
            </a:pPr>
            <a:r>
              <a:rPr lang="en-US" sz="1600" dirty="0">
                <a:solidFill>
                  <a:srgbClr val="404155"/>
                </a:solidFill>
                <a:latin typeface="Nobile" pitchFamily="34" charset="0"/>
                <a:ea typeface="Nobile" pitchFamily="34" charset="-122"/>
                <a:cs typeface="Nobile" pitchFamily="34" charset="-120"/>
              </a:rPr>
              <a:t>Πόσο σημαντικό είναι να έρθουν κοντά οι ανθρώπινες κοινωνίες;</a:t>
            </a:r>
            <a:endParaRPr lang="en-US" sz="1600" dirty="0"/>
          </a:p>
        </p:txBody>
      </p:sp>
      <p:sp>
        <p:nvSpPr>
          <p:cNvPr id="12" name="Text 9"/>
          <p:cNvSpPr/>
          <p:nvPr/>
        </p:nvSpPr>
        <p:spPr>
          <a:xfrm>
            <a:off x="914400" y="5053132"/>
            <a:ext cx="6132314" cy="327422"/>
          </a:xfrm>
          <a:prstGeom prst="rect">
            <a:avLst/>
          </a:prstGeom>
          <a:noFill/>
          <a:ln/>
        </p:spPr>
        <p:txBody>
          <a:bodyPr wrap="none" lIns="0" tIns="0" rIns="0" bIns="0" rtlCol="0" anchor="t"/>
          <a:lstStyle/>
          <a:p>
            <a:pPr algn="l" marL="342900" indent="-342900">
              <a:lnSpc>
                <a:spcPts val="2050"/>
              </a:lnSpc>
              <a:buSzPct val="100000"/>
              <a:buChar char="•"/>
            </a:pPr>
            <a:r>
              <a:rPr lang="en-US" sz="1250" dirty="0">
                <a:solidFill>
                  <a:srgbClr val="404155"/>
                </a:solidFill>
                <a:latin typeface="Nobile" pitchFamily="34" charset="0"/>
                <a:ea typeface="Nobile" pitchFamily="34" charset="-122"/>
                <a:cs typeface="Nobile" pitchFamily="34" charset="-120"/>
              </a:rPr>
              <a:t>Σκεφτείτε τα οφέλη της παγκόσμιας συνεργασίας</a:t>
            </a:r>
            <a:endParaRPr lang="en-US" sz="1250" dirty="0"/>
          </a:p>
        </p:txBody>
      </p:sp>
      <p:sp>
        <p:nvSpPr>
          <p:cNvPr id="13" name="Text 10"/>
          <p:cNvSpPr/>
          <p:nvPr/>
        </p:nvSpPr>
        <p:spPr>
          <a:xfrm>
            <a:off x="914400" y="5437822"/>
            <a:ext cx="6132314" cy="654844"/>
          </a:xfrm>
          <a:prstGeom prst="rect">
            <a:avLst/>
          </a:prstGeom>
          <a:noFill/>
          <a:ln/>
        </p:spPr>
        <p:txBody>
          <a:bodyPr wrap="square" lIns="0" tIns="0" rIns="0" bIns="0" rtlCol="0" anchor="t"/>
          <a:lstStyle/>
          <a:p>
            <a:pPr algn="l" marL="342900" indent="-342900">
              <a:lnSpc>
                <a:spcPts val="2050"/>
              </a:lnSpc>
              <a:buSzPct val="100000"/>
              <a:buChar char="•"/>
            </a:pPr>
            <a:r>
              <a:rPr lang="en-US" sz="1250" dirty="0">
                <a:solidFill>
                  <a:srgbClr val="404155"/>
                </a:solidFill>
                <a:latin typeface="Nobile" pitchFamily="34" charset="0"/>
                <a:ea typeface="Nobile" pitchFamily="34" charset="-122"/>
                <a:cs typeface="Nobile" pitchFamily="34" charset="-120"/>
              </a:rPr>
              <a:t>Εξετάστε πώς η επικοινωνία μεταξύ κοινωνιών μπορεί να λύσει προβλήματα</a:t>
            </a:r>
            <a:endParaRPr lang="en-US" sz="1250" dirty="0"/>
          </a:p>
        </p:txBody>
      </p:sp>
      <p:sp>
        <p:nvSpPr>
          <p:cNvPr id="14" name="Text 11"/>
          <p:cNvSpPr/>
          <p:nvPr/>
        </p:nvSpPr>
        <p:spPr>
          <a:xfrm>
            <a:off x="914400" y="6149935"/>
            <a:ext cx="6132314" cy="654844"/>
          </a:xfrm>
          <a:prstGeom prst="rect">
            <a:avLst/>
          </a:prstGeom>
          <a:noFill/>
          <a:ln/>
        </p:spPr>
        <p:txBody>
          <a:bodyPr wrap="square" lIns="0" tIns="0" rIns="0" bIns="0" rtlCol="0" anchor="t"/>
          <a:lstStyle/>
          <a:p>
            <a:pPr algn="l" marL="342900" indent="-342900">
              <a:lnSpc>
                <a:spcPts val="2050"/>
              </a:lnSpc>
              <a:buSzPct val="100000"/>
              <a:buChar char="•"/>
            </a:pPr>
            <a:r>
              <a:rPr lang="en-US" sz="1250" dirty="0">
                <a:solidFill>
                  <a:srgbClr val="404155"/>
                </a:solidFill>
                <a:latin typeface="Nobile" pitchFamily="34" charset="0"/>
                <a:ea typeface="Nobile" pitchFamily="34" charset="-122"/>
                <a:cs typeface="Nobile" pitchFamily="34" charset="-120"/>
              </a:rPr>
              <a:t>Αναλογιστείτε τη σημασία της αλληλοκατανόησης μεταξύ των λαών</a:t>
            </a:r>
            <a:endParaRPr lang="en-US" sz="1250" dirty="0"/>
          </a:p>
        </p:txBody>
      </p:sp>
      <p:sp>
        <p:nvSpPr>
          <p:cNvPr id="15" name="Shape 12"/>
          <p:cNvSpPr/>
          <p:nvPr/>
        </p:nvSpPr>
        <p:spPr>
          <a:xfrm>
            <a:off x="7396996" y="3196590"/>
            <a:ext cx="6505575" cy="3794760"/>
          </a:xfrm>
          <a:prstGeom prst="roundRect">
            <a:avLst>
              <a:gd name="adj" fmla="val 1813"/>
            </a:avLst>
          </a:prstGeom>
          <a:solidFill>
            <a:srgbClr val="F9F9FF"/>
          </a:solidFill>
          <a:ln w="22860">
            <a:solidFill>
              <a:srgbClr val="B8C3DF"/>
            </a:solidFill>
            <a:prstDash val="solid"/>
          </a:ln>
        </p:spPr>
      </p:sp>
      <p:sp>
        <p:nvSpPr>
          <p:cNvPr id="16" name="Shape 13"/>
          <p:cNvSpPr/>
          <p:nvPr/>
        </p:nvSpPr>
        <p:spPr>
          <a:xfrm>
            <a:off x="7419856" y="3219450"/>
            <a:ext cx="6459855" cy="491252"/>
          </a:xfrm>
          <a:prstGeom prst="roundRect">
            <a:avLst>
              <a:gd name="adj" fmla="val 8417"/>
            </a:avLst>
          </a:prstGeom>
          <a:solidFill>
            <a:srgbClr val="D2DDF9"/>
          </a:solidFill>
          <a:ln/>
        </p:spPr>
      </p:sp>
      <p:sp>
        <p:nvSpPr>
          <p:cNvPr id="17" name="Text 14"/>
          <p:cNvSpPr/>
          <p:nvPr/>
        </p:nvSpPr>
        <p:spPr>
          <a:xfrm>
            <a:off x="10526911" y="3307675"/>
            <a:ext cx="245626" cy="307062"/>
          </a:xfrm>
          <a:prstGeom prst="rect">
            <a:avLst/>
          </a:prstGeom>
          <a:noFill/>
          <a:ln/>
        </p:spPr>
        <p:txBody>
          <a:bodyPr wrap="none" lIns="0" tIns="0" rIns="0" bIns="0" rtlCol="0" anchor="t"/>
          <a:lstStyle/>
          <a:p>
            <a:pPr algn="l" indent="0" marL="0">
              <a:lnSpc>
                <a:spcPts val="1900"/>
              </a:lnSpc>
              <a:buNone/>
            </a:pPr>
            <a:r>
              <a:rPr lang="en-US" sz="1900" dirty="0">
                <a:solidFill>
                  <a:srgbClr val="404155"/>
                </a:solidFill>
                <a:latin typeface="Alexandria" pitchFamily="34" charset="0"/>
                <a:ea typeface="Alexandria" pitchFamily="34" charset="-122"/>
                <a:cs typeface="Alexandria" pitchFamily="34" charset="-120"/>
              </a:rPr>
              <a:t>2</a:t>
            </a:r>
            <a:endParaRPr lang="en-US" sz="1900" dirty="0"/>
          </a:p>
        </p:txBody>
      </p:sp>
      <p:sp>
        <p:nvSpPr>
          <p:cNvPr id="18" name="Text 15"/>
          <p:cNvSpPr/>
          <p:nvPr/>
        </p:nvSpPr>
        <p:spPr>
          <a:xfrm>
            <a:off x="7583567" y="3874413"/>
            <a:ext cx="6132433" cy="327422"/>
          </a:xfrm>
          <a:prstGeom prst="rect">
            <a:avLst/>
          </a:prstGeom>
          <a:noFill/>
          <a:ln/>
        </p:spPr>
        <p:txBody>
          <a:bodyPr wrap="none" lIns="0" tIns="0" rIns="0" bIns="0" rtlCol="0" anchor="t"/>
          <a:lstStyle/>
          <a:p>
            <a:pPr algn="l" indent="0" marL="0">
              <a:lnSpc>
                <a:spcPts val="2550"/>
              </a:lnSpc>
              <a:buNone/>
            </a:pPr>
            <a:r>
              <a:rPr lang="en-US" sz="1600" dirty="0">
                <a:solidFill>
                  <a:srgbClr val="404155"/>
                </a:solidFill>
                <a:latin typeface="Nobile" pitchFamily="34" charset="0"/>
                <a:ea typeface="Nobile" pitchFamily="34" charset="-122"/>
                <a:cs typeface="Nobile" pitchFamily="34" charset="-120"/>
              </a:rPr>
              <a:t>Η Αξία της Διαφορετικότητας</a:t>
            </a:r>
            <a:endParaRPr lang="en-US" sz="1600" dirty="0"/>
          </a:p>
        </p:txBody>
      </p:sp>
      <p:sp>
        <p:nvSpPr>
          <p:cNvPr id="19" name="Text 16"/>
          <p:cNvSpPr/>
          <p:nvPr/>
        </p:nvSpPr>
        <p:spPr>
          <a:xfrm>
            <a:off x="7583567" y="4300061"/>
            <a:ext cx="6132433" cy="654844"/>
          </a:xfrm>
          <a:prstGeom prst="rect">
            <a:avLst/>
          </a:prstGeom>
          <a:noFill/>
          <a:ln/>
        </p:spPr>
        <p:txBody>
          <a:bodyPr wrap="square" lIns="0" tIns="0" rIns="0" bIns="0" rtlCol="0" anchor="t"/>
          <a:lstStyle/>
          <a:p>
            <a:pPr algn="l" indent="0" marL="0">
              <a:lnSpc>
                <a:spcPts val="2550"/>
              </a:lnSpc>
              <a:buNone/>
            </a:pPr>
            <a:r>
              <a:rPr lang="en-US" sz="1600" dirty="0">
                <a:solidFill>
                  <a:srgbClr val="404155"/>
                </a:solidFill>
                <a:latin typeface="Nobile" pitchFamily="34" charset="0"/>
                <a:ea typeface="Nobile" pitchFamily="34" charset="-122"/>
                <a:cs typeface="Nobile" pitchFamily="34" charset="-120"/>
              </a:rPr>
              <a:t>Πόσο σημαντική είναι η διατήρηση του πολιτισμού που διακρίνει την κάθε κοινωνία;</a:t>
            </a:r>
            <a:endParaRPr lang="en-US" sz="1600" dirty="0"/>
          </a:p>
        </p:txBody>
      </p:sp>
      <p:sp>
        <p:nvSpPr>
          <p:cNvPr id="20" name="Text 17"/>
          <p:cNvSpPr/>
          <p:nvPr/>
        </p:nvSpPr>
        <p:spPr>
          <a:xfrm>
            <a:off x="7583567" y="5053132"/>
            <a:ext cx="6132433" cy="327422"/>
          </a:xfrm>
          <a:prstGeom prst="rect">
            <a:avLst/>
          </a:prstGeom>
          <a:noFill/>
          <a:ln/>
        </p:spPr>
        <p:txBody>
          <a:bodyPr wrap="none" lIns="0" tIns="0" rIns="0" bIns="0" rtlCol="0" anchor="t"/>
          <a:lstStyle/>
          <a:p>
            <a:pPr algn="l" marL="342900" indent="-342900">
              <a:lnSpc>
                <a:spcPts val="2050"/>
              </a:lnSpc>
              <a:buSzPct val="100000"/>
              <a:buChar char="•"/>
            </a:pPr>
            <a:r>
              <a:rPr lang="en-US" sz="1250" dirty="0">
                <a:solidFill>
                  <a:srgbClr val="404155"/>
                </a:solidFill>
                <a:latin typeface="Nobile" pitchFamily="34" charset="0"/>
                <a:ea typeface="Nobile" pitchFamily="34" charset="-122"/>
                <a:cs typeface="Nobile" pitchFamily="34" charset="-120"/>
              </a:rPr>
              <a:t>Εξηγήστε γιατί η πολιτιστική ποικιλομορφία είναι πολύτιμη</a:t>
            </a:r>
            <a:endParaRPr lang="en-US" sz="1250" dirty="0"/>
          </a:p>
        </p:txBody>
      </p:sp>
      <p:sp>
        <p:nvSpPr>
          <p:cNvPr id="21" name="Text 18"/>
          <p:cNvSpPr/>
          <p:nvPr/>
        </p:nvSpPr>
        <p:spPr>
          <a:xfrm>
            <a:off x="7583567" y="5437822"/>
            <a:ext cx="6132433" cy="654844"/>
          </a:xfrm>
          <a:prstGeom prst="rect">
            <a:avLst/>
          </a:prstGeom>
          <a:noFill/>
          <a:ln/>
        </p:spPr>
        <p:txBody>
          <a:bodyPr wrap="square" lIns="0" tIns="0" rIns="0" bIns="0" rtlCol="0" anchor="t"/>
          <a:lstStyle/>
          <a:p>
            <a:pPr algn="l" marL="342900" indent="-342900">
              <a:lnSpc>
                <a:spcPts val="2050"/>
              </a:lnSpc>
              <a:buSzPct val="100000"/>
              <a:buChar char="•"/>
            </a:pPr>
            <a:r>
              <a:rPr lang="en-US" sz="1250" dirty="0">
                <a:solidFill>
                  <a:srgbClr val="404155"/>
                </a:solidFill>
                <a:latin typeface="Nobile" pitchFamily="34" charset="0"/>
                <a:ea typeface="Nobile" pitchFamily="34" charset="-122"/>
                <a:cs typeface="Nobile" pitchFamily="34" charset="-120"/>
              </a:rPr>
              <a:t>Αναφέρετε παραδείγματα πολιτιστικών στοιχείων που πρέπει να προστατευτούν</a:t>
            </a:r>
            <a:endParaRPr lang="en-US" sz="1250" dirty="0"/>
          </a:p>
        </p:txBody>
      </p:sp>
      <p:sp>
        <p:nvSpPr>
          <p:cNvPr id="22" name="Text 19"/>
          <p:cNvSpPr/>
          <p:nvPr/>
        </p:nvSpPr>
        <p:spPr>
          <a:xfrm>
            <a:off x="7583567" y="6149935"/>
            <a:ext cx="6132433" cy="654844"/>
          </a:xfrm>
          <a:prstGeom prst="rect">
            <a:avLst/>
          </a:prstGeom>
          <a:noFill/>
          <a:ln/>
        </p:spPr>
        <p:txBody>
          <a:bodyPr wrap="square" lIns="0" tIns="0" rIns="0" bIns="0" rtlCol="0" anchor="t"/>
          <a:lstStyle/>
          <a:p>
            <a:pPr algn="l" marL="342900" indent="-342900">
              <a:lnSpc>
                <a:spcPts val="2050"/>
              </a:lnSpc>
              <a:buSzPct val="100000"/>
              <a:buChar char="•"/>
            </a:pPr>
            <a:r>
              <a:rPr lang="en-US" sz="1250" dirty="0">
                <a:solidFill>
                  <a:srgbClr val="404155"/>
                </a:solidFill>
                <a:latin typeface="Nobile" pitchFamily="34" charset="0"/>
                <a:ea typeface="Nobile" pitchFamily="34" charset="-122"/>
                <a:cs typeface="Nobile" pitchFamily="34" charset="-120"/>
              </a:rPr>
              <a:t>Προτείνετε τρόπους ισορροπίας μεταξύ παγκοσμιοποίησης και πολιτιστικής ταυτότητας</a:t>
            </a:r>
            <a:endParaRPr lang="en-US" sz="1250" dirty="0"/>
          </a:p>
        </p:txBody>
      </p:sp>
      <p:sp>
        <p:nvSpPr>
          <p:cNvPr id="23" name="Text 20"/>
          <p:cNvSpPr/>
          <p:nvPr/>
        </p:nvSpPr>
        <p:spPr>
          <a:xfrm>
            <a:off x="727829" y="7175540"/>
            <a:ext cx="13174742" cy="261937"/>
          </a:xfrm>
          <a:prstGeom prst="rect">
            <a:avLst/>
          </a:prstGeom>
          <a:noFill/>
          <a:ln/>
        </p:spPr>
        <p:txBody>
          <a:bodyPr wrap="none" lIns="0" tIns="0" rIns="0" bIns="0" rtlCol="0" anchor="t"/>
          <a:lstStyle/>
          <a:p>
            <a:pPr algn="l" indent="0" marL="0">
              <a:lnSpc>
                <a:spcPts val="2050"/>
              </a:lnSpc>
              <a:buNone/>
            </a:pPr>
            <a:r>
              <a:rPr lang="en-US" sz="1250" dirty="0">
                <a:solidFill>
                  <a:srgbClr val="404155"/>
                </a:solidFill>
                <a:latin typeface="Nobile" pitchFamily="34" charset="0"/>
                <a:ea typeface="Nobile" pitchFamily="34" charset="-122"/>
                <a:cs typeface="Nobile" pitchFamily="34" charset="-120"/>
              </a:rPr>
              <a:t>Συγγράψτε ένα σύντομο κείμενο (150-200 λέξεις) που να απαντά και στα δύο ερωτήματα, παρουσιάζοντας επιχειρήματα και παραδείγματα από την πραγματική ζωή.</a:t>
            </a:r>
            <a:endParaRPr lang="en-US" sz="12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2025-10-08T20:08:28Z</dcterms:created>
  <dcterms:modified xsi:type="dcterms:W3CDTF">2025-10-08T20:08:28Z</dcterms:modified>
</cp:coreProperties>
</file>