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Lst>
  <p:notesMasterIdLst>
    <p:notesMasterId r:id="rId8"/>
  </p:notesMasterIdLst>
  <p:sldSz cx="14630400" cy="8229600"/>
  <p:notesSz cx="8229600" cy="14630400"/>
  <p:embeddedFontLst>
    <p:embeddedFont>
      <p:font typeface="Playfair Display"/>
      <p:regular r:id="rId13"/>
    </p:embeddedFont>
    <p:embeddedFont>
      <p:font typeface="Playfair Display"/>
      <p:regular r:id="rId14"/>
    </p:embeddedFont>
    <p:embeddedFont>
      <p:font typeface="Playfair Display"/>
      <p:regular r:id="rId15"/>
    </p:embeddedFont>
    <p:embeddedFont>
      <p:font typeface="Playfair Display"/>
      <p:regular r:id="rId16"/>
    </p:embeddedFont>
    <p:embeddedFont>
      <p:font typeface="Open Sans"/>
      <p:regular r:id="rId17"/>
    </p:embeddedFont>
    <p:embeddedFont>
      <p:font typeface="Open Sans"/>
      <p:regular r:id="rId18"/>
    </p:embeddedFont>
    <p:embeddedFont>
      <p:font typeface="Open Sans"/>
      <p:regular r:id="rId19"/>
    </p:embeddedFont>
    <p:embeddedFont>
      <p:font typeface="Open Sans"/>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 Id="rId11" Type="http://schemas.openxmlformats.org/officeDocument/2006/relationships/theme" Target="theme/theme1.xml"/><Relationship Id="rId12" Type="http://schemas.openxmlformats.org/officeDocument/2006/relationships/tableStyles" Target="tableStyles.xml"/><Relationship Id="rId13" Type="http://schemas.openxmlformats.org/officeDocument/2006/relationships/font" Target="fonts/font1.fntdata"/><Relationship Id="rId14" Type="http://schemas.openxmlformats.org/officeDocument/2006/relationships/font" Target="fonts/font2.fntdata"/><Relationship Id="rId15" Type="http://schemas.openxmlformats.org/officeDocument/2006/relationships/font" Target="fonts/font3.fntdata"/><Relationship Id="rId16" Type="http://schemas.openxmlformats.org/officeDocument/2006/relationships/font" Target="fonts/font4.fntdata"/><Relationship Id="rId17" Type="http://schemas.openxmlformats.org/officeDocument/2006/relationships/font" Target="fonts/font5.fntdata"/><Relationship Id="rId18" Type="http://schemas.openxmlformats.org/officeDocument/2006/relationships/font" Target="fonts/font6.fntdata"/><Relationship Id="rId19" Type="http://schemas.openxmlformats.org/officeDocument/2006/relationships/font" Target="fonts/font7.fntdata"/><Relationship Id="rId20"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E"/>
          </a:solidFill>
          <a:ln/>
        </p:spPr>
      </p:sp>
      <p:sp>
        <p:nvSpPr>
          <p:cNvPr id="3" name="Shape 1"/>
          <p:cNvSpPr/>
          <p:nvPr/>
        </p:nvSpPr>
        <p:spPr>
          <a:xfrm>
            <a:off x="0" y="0"/>
            <a:ext cx="14630400" cy="8229600"/>
          </a:xfrm>
          <a:prstGeom prst="rect">
            <a:avLst/>
          </a:prstGeom>
          <a:solidFill>
            <a:srgbClr val="F3F3F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E"/>
          </a:solidFill>
          <a:ln/>
        </p:spPr>
      </p:sp>
      <p:sp>
        <p:nvSpPr>
          <p:cNvPr id="3" name="Shape 1"/>
          <p:cNvSpPr/>
          <p:nvPr/>
        </p:nvSpPr>
        <p:spPr>
          <a:xfrm>
            <a:off x="0" y="0"/>
            <a:ext cx="14630400" cy="8229600"/>
          </a:xfrm>
          <a:prstGeom prst="rect">
            <a:avLst/>
          </a:prstGeom>
          <a:solidFill>
            <a:srgbClr val="F3F3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E"/>
          </a:solidFill>
          <a:ln/>
        </p:spPr>
      </p:sp>
      <p:sp>
        <p:nvSpPr>
          <p:cNvPr id="3" name="Shape 1"/>
          <p:cNvSpPr/>
          <p:nvPr/>
        </p:nvSpPr>
        <p:spPr>
          <a:xfrm>
            <a:off x="0" y="0"/>
            <a:ext cx="14630400" cy="8229600"/>
          </a:xfrm>
          <a:prstGeom prst="rect">
            <a:avLst/>
          </a:prstGeom>
          <a:solidFill>
            <a:srgbClr val="F3F3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E"/>
          </a:solidFill>
          <a:ln/>
        </p:spPr>
      </p:sp>
      <p:sp>
        <p:nvSpPr>
          <p:cNvPr id="3" name="Shape 1"/>
          <p:cNvSpPr/>
          <p:nvPr/>
        </p:nvSpPr>
        <p:spPr>
          <a:xfrm>
            <a:off x="0" y="0"/>
            <a:ext cx="14630400" cy="8229600"/>
          </a:xfrm>
          <a:prstGeom prst="rect">
            <a:avLst/>
          </a:prstGeom>
          <a:solidFill>
            <a:srgbClr val="F3F3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E"/>
          </a:solidFill>
          <a:ln/>
        </p:spPr>
      </p:sp>
      <p:sp>
        <p:nvSpPr>
          <p:cNvPr id="3" name="Shape 1"/>
          <p:cNvSpPr/>
          <p:nvPr/>
        </p:nvSpPr>
        <p:spPr>
          <a:xfrm>
            <a:off x="0" y="0"/>
            <a:ext cx="14630400" cy="8229600"/>
          </a:xfrm>
          <a:prstGeom prst="rect">
            <a:avLst/>
          </a:prstGeom>
          <a:solidFill>
            <a:srgbClr val="F3F3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E"/>
          </a:solidFill>
          <a:ln/>
        </p:spPr>
      </p:sp>
      <p:sp>
        <p:nvSpPr>
          <p:cNvPr id="3" name="Shape 1"/>
          <p:cNvSpPr/>
          <p:nvPr/>
        </p:nvSpPr>
        <p:spPr>
          <a:xfrm>
            <a:off x="0" y="0"/>
            <a:ext cx="14630400" cy="8229600"/>
          </a:xfrm>
          <a:prstGeom prst="rect">
            <a:avLst/>
          </a:prstGeom>
          <a:solidFill>
            <a:srgbClr val="F3F3F7"/>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7">
              <a:alpha val="85000"/>
            </a:srgbClr>
          </a:solidFill>
          <a:ln/>
        </p:spPr>
      </p:sp>
      <p:sp>
        <p:nvSpPr>
          <p:cNvPr id="4" name="Text 1"/>
          <p:cNvSpPr/>
          <p:nvPr/>
        </p:nvSpPr>
        <p:spPr>
          <a:xfrm>
            <a:off x="793790" y="3338393"/>
            <a:ext cx="4961811" cy="620078"/>
          </a:xfrm>
          <a:prstGeom prst="rect">
            <a:avLst/>
          </a:prstGeom>
          <a:noFill/>
          <a:ln/>
        </p:spPr>
        <p:txBody>
          <a:bodyPr wrap="none" lIns="0" tIns="0" rIns="0" bIns="0" rtlCol="0" anchor="t"/>
          <a:lstStyle/>
          <a:p>
            <a:pPr algn="l" indent="0" marL="0">
              <a:lnSpc>
                <a:spcPts val="4850"/>
              </a:lnSpc>
              <a:buNone/>
            </a:pPr>
            <a:r>
              <a:rPr lang="en-US" sz="3900" b="1" dirty="0">
                <a:solidFill>
                  <a:srgbClr val="101014"/>
                </a:solidFill>
                <a:latin typeface="Playfair Display Bold" pitchFamily="34" charset="0"/>
                <a:ea typeface="Playfair Display Bold" pitchFamily="34" charset="-122"/>
                <a:cs typeface="Playfair Display Bold" pitchFamily="34" charset="-120"/>
              </a:rPr>
              <a:t>β Η Επιχείρησή μας</a:t>
            </a:r>
            <a:endParaRPr lang="en-US" sz="3900" dirty="0"/>
          </a:p>
        </p:txBody>
      </p:sp>
      <p:sp>
        <p:nvSpPr>
          <p:cNvPr id="5" name="Text 2"/>
          <p:cNvSpPr/>
          <p:nvPr/>
        </p:nvSpPr>
        <p:spPr>
          <a:xfrm>
            <a:off x="793790" y="4256127"/>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39393C"/>
                </a:solidFill>
                <a:latin typeface="Open Sans" pitchFamily="34" charset="0"/>
                <a:ea typeface="Open Sans" pitchFamily="34" charset="-122"/>
                <a:cs typeface="Open Sans" pitchFamily="34" charset="-120"/>
              </a:rPr>
              <a:t>Καλώς ήρθατε στην παρουσίαση της επιχειρηματικής μας πρωτοβουλίας. Σε αυτή την παρουσίαση, θα ανακαλύψετε την ιδέα που μας εμπνέει, το όραμά μας για το μέλλον και τον τρόπο με τον οποίο σχεδιάζουμε να δημιουργήσουμε αξία στην αγορά.</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55069" y="381595"/>
            <a:ext cx="4659273" cy="433626"/>
          </a:xfrm>
          <a:prstGeom prst="rect">
            <a:avLst/>
          </a:prstGeom>
          <a:noFill/>
          <a:ln/>
        </p:spPr>
        <p:txBody>
          <a:bodyPr wrap="none" lIns="0" tIns="0" rIns="0" bIns="0" rtlCol="0" anchor="t"/>
          <a:lstStyle/>
          <a:p>
            <a:pPr algn="l" indent="0" marL="0">
              <a:lnSpc>
                <a:spcPts val="3400"/>
              </a:lnSpc>
              <a:buNone/>
            </a:pPr>
            <a:r>
              <a:rPr lang="en-US" sz="2700" b="1" dirty="0">
                <a:solidFill>
                  <a:srgbClr val="101014"/>
                </a:solidFill>
                <a:latin typeface="Playfair Display Bold" pitchFamily="34" charset="0"/>
                <a:ea typeface="Playfair Display Bold" pitchFamily="34" charset="-122"/>
                <a:cs typeface="Playfair Display Bold" pitchFamily="34" charset="-120"/>
              </a:rPr>
              <a:t>Το Πρόβλημα που Λύνουμε</a:t>
            </a:r>
            <a:endParaRPr lang="en-US" sz="2700" dirty="0"/>
          </a:p>
        </p:txBody>
      </p:sp>
      <p:sp>
        <p:nvSpPr>
          <p:cNvPr id="3" name="Text 1"/>
          <p:cNvSpPr/>
          <p:nvPr/>
        </p:nvSpPr>
        <p:spPr>
          <a:xfrm>
            <a:off x="555069" y="1162050"/>
            <a:ext cx="2493883" cy="260271"/>
          </a:xfrm>
          <a:prstGeom prst="rect">
            <a:avLst/>
          </a:prstGeom>
          <a:noFill/>
          <a:ln/>
        </p:spPr>
        <p:txBody>
          <a:bodyPr wrap="none" lIns="0" tIns="0" rIns="0" bIns="0" rtlCol="0" anchor="t"/>
          <a:lstStyle/>
          <a:p>
            <a:pPr algn="l" indent="0" marL="0">
              <a:lnSpc>
                <a:spcPts val="2000"/>
              </a:lnSpc>
              <a:buNone/>
            </a:pPr>
            <a:r>
              <a:rPr lang="en-US" sz="1600" b="1" dirty="0">
                <a:solidFill>
                  <a:srgbClr val="101014"/>
                </a:solidFill>
                <a:latin typeface="Playfair Display Bold" pitchFamily="34" charset="0"/>
                <a:ea typeface="Playfair Display Bold" pitchFamily="34" charset="-122"/>
                <a:cs typeface="Playfair Display Bold" pitchFamily="34" charset="-120"/>
              </a:rPr>
              <a:t>Η Πρόκληση της Αγοράς</a:t>
            </a:r>
            <a:endParaRPr lang="en-US" sz="1600" dirty="0"/>
          </a:p>
        </p:txBody>
      </p:sp>
      <p:sp>
        <p:nvSpPr>
          <p:cNvPr id="4" name="Text 2"/>
          <p:cNvSpPr/>
          <p:nvPr/>
        </p:nvSpPr>
        <p:spPr>
          <a:xfrm>
            <a:off x="555069" y="1561028"/>
            <a:ext cx="6590824" cy="888206"/>
          </a:xfrm>
          <a:prstGeom prst="rect">
            <a:avLst/>
          </a:prstGeom>
          <a:noFill/>
          <a:ln/>
        </p:spPr>
        <p:txBody>
          <a:bodyPr wrap="square" lIns="0" tIns="0" rIns="0" bIns="0" rtlCol="0" anchor="t"/>
          <a:lstStyle/>
          <a:p>
            <a:pPr algn="l" indent="0" marL="0">
              <a:lnSpc>
                <a:spcPts val="1700"/>
              </a:lnSpc>
              <a:buNone/>
            </a:pPr>
            <a:r>
              <a:rPr lang="en-US" sz="1050" dirty="0">
                <a:solidFill>
                  <a:srgbClr val="39393C"/>
                </a:solidFill>
                <a:latin typeface="Open Sans" pitchFamily="34" charset="0"/>
                <a:ea typeface="Open Sans" pitchFamily="34" charset="-122"/>
                <a:cs typeface="Open Sans" pitchFamily="34" charset="-120"/>
              </a:rPr>
              <a:t>Σε μια ταχέως μεταβαλλόμενη αγορά, εντοπίσαμε μια σημαντική ανάγκη που παραμένει ανικανοποίητη. Πολλοί καταναλωτές και επιχειρήσεις αντιμετωπίζουν δυσκολίες στην καθημερινότητά τους, χωρίς να υπάρχει μια αποτελεσματική λύση που να ανταποκρίνεται στις πραγματικές τους ανάγκες.</a:t>
            </a:r>
            <a:endParaRPr lang="en-US" sz="1050" dirty="0"/>
          </a:p>
        </p:txBody>
      </p:sp>
      <p:sp>
        <p:nvSpPr>
          <p:cNvPr id="5" name="Text 3"/>
          <p:cNvSpPr/>
          <p:nvPr/>
        </p:nvSpPr>
        <p:spPr>
          <a:xfrm>
            <a:off x="555069" y="2574131"/>
            <a:ext cx="6590824" cy="444103"/>
          </a:xfrm>
          <a:prstGeom prst="rect">
            <a:avLst/>
          </a:prstGeom>
          <a:noFill/>
          <a:ln/>
        </p:spPr>
        <p:txBody>
          <a:bodyPr wrap="square" lIns="0" tIns="0" rIns="0" bIns="0" rtlCol="0" anchor="t"/>
          <a:lstStyle/>
          <a:p>
            <a:pPr algn="l" indent="0" marL="0">
              <a:lnSpc>
                <a:spcPts val="1700"/>
              </a:lnSpc>
              <a:buNone/>
            </a:pPr>
            <a:r>
              <a:rPr lang="en-US" sz="1050" dirty="0">
                <a:solidFill>
                  <a:srgbClr val="39393C"/>
                </a:solidFill>
                <a:latin typeface="Open Sans" pitchFamily="34" charset="0"/>
                <a:ea typeface="Open Sans" pitchFamily="34" charset="-122"/>
                <a:cs typeface="Open Sans" pitchFamily="34" charset="-120"/>
              </a:rPr>
              <a:t>Η έρευνα αγοράς που πραγματοποιήσαμε αποκάλυψε ότι το 68% του κοινού-στόχου μας εξακολουθεί να αναζητά καλύτερες εναλλακτικές λύσεις.</a:t>
            </a:r>
            <a:endParaRPr lang="en-US" sz="1050" dirty="0"/>
          </a:p>
        </p:txBody>
      </p:sp>
      <p:pic>
        <p:nvPicPr>
          <p:cNvPr id="6" name="Image 0" descr="preencoded.png">    </p:cNvPr>
          <p:cNvPicPr>
            <a:picLocks noChangeAspect="1"/>
          </p:cNvPicPr>
          <p:nvPr/>
        </p:nvPicPr>
        <p:blipFill>
          <a:blip r:embed="rId1"/>
          <a:stretch>
            <a:fillRect/>
          </a:stretch>
        </p:blipFill>
        <p:spPr>
          <a:xfrm>
            <a:off x="7492127" y="1179433"/>
            <a:ext cx="6590824" cy="6590824"/>
          </a:xfrm>
          <a:prstGeom prst="rect">
            <a:avLst/>
          </a:prstGeom>
        </p:spPr>
      </p:pic>
      <p:sp>
        <p:nvSpPr>
          <p:cNvPr id="7" name="Shape 4"/>
          <p:cNvSpPr/>
          <p:nvPr/>
        </p:nvSpPr>
        <p:spPr>
          <a:xfrm>
            <a:off x="555069" y="8082439"/>
            <a:ext cx="4414242" cy="1021556"/>
          </a:xfrm>
          <a:prstGeom prst="roundRect">
            <a:avLst>
              <a:gd name="adj" fmla="val 2038"/>
            </a:avLst>
          </a:prstGeom>
          <a:solidFill>
            <a:srgbClr val="E0E0EC"/>
          </a:solidFill>
          <a:ln/>
        </p:spPr>
      </p:sp>
      <p:sp>
        <p:nvSpPr>
          <p:cNvPr id="8" name="Text 5"/>
          <p:cNvSpPr/>
          <p:nvPr/>
        </p:nvSpPr>
        <p:spPr>
          <a:xfrm>
            <a:off x="693777" y="8221147"/>
            <a:ext cx="1734860" cy="216813"/>
          </a:xfrm>
          <a:prstGeom prst="rect">
            <a:avLst/>
          </a:prstGeom>
          <a:noFill/>
          <a:ln/>
        </p:spPr>
        <p:txBody>
          <a:bodyPr wrap="none" lIns="0" tIns="0" rIns="0" bIns="0" rtlCol="0" anchor="t"/>
          <a:lstStyle/>
          <a:p>
            <a:pPr algn="l" indent="0" marL="0">
              <a:lnSpc>
                <a:spcPts val="1700"/>
              </a:lnSpc>
              <a:buNone/>
            </a:pPr>
            <a:r>
              <a:rPr lang="en-US" sz="1350" b="1" dirty="0">
                <a:solidFill>
                  <a:srgbClr val="39393C"/>
                </a:solidFill>
                <a:latin typeface="Playfair Display Bold" pitchFamily="34" charset="0"/>
                <a:ea typeface="Playfair Display Bold" pitchFamily="34" charset="-122"/>
                <a:cs typeface="Playfair Display Bold" pitchFamily="34" charset="-120"/>
              </a:rPr>
              <a:t>Η Ανάγκη</a:t>
            </a:r>
            <a:endParaRPr lang="en-US" sz="1350" dirty="0"/>
          </a:p>
        </p:txBody>
      </p:sp>
      <p:sp>
        <p:nvSpPr>
          <p:cNvPr id="9" name="Text 6"/>
          <p:cNvSpPr/>
          <p:nvPr/>
        </p:nvSpPr>
        <p:spPr>
          <a:xfrm>
            <a:off x="693777" y="8521184"/>
            <a:ext cx="4136827" cy="444103"/>
          </a:xfrm>
          <a:prstGeom prst="rect">
            <a:avLst/>
          </a:prstGeom>
          <a:noFill/>
          <a:ln/>
        </p:spPr>
        <p:txBody>
          <a:bodyPr wrap="square" lIns="0" tIns="0" rIns="0" bIns="0" rtlCol="0" anchor="t"/>
          <a:lstStyle/>
          <a:p>
            <a:pPr algn="l" indent="0" marL="0">
              <a:lnSpc>
                <a:spcPts val="1700"/>
              </a:lnSpc>
              <a:buNone/>
            </a:pPr>
            <a:r>
              <a:rPr lang="en-US" sz="1050" dirty="0">
                <a:solidFill>
                  <a:srgbClr val="39393C"/>
                </a:solidFill>
                <a:latin typeface="Open Sans" pitchFamily="34" charset="0"/>
                <a:ea typeface="Open Sans" pitchFamily="34" charset="-122"/>
                <a:cs typeface="Open Sans" pitchFamily="34" charset="-120"/>
              </a:rPr>
              <a:t>Αναγνώριση του κενού στην αγορά και των αναπάντητων αναγκών των καταναλωτών</a:t>
            </a:r>
            <a:endParaRPr lang="en-US" sz="1050" dirty="0"/>
          </a:p>
        </p:txBody>
      </p:sp>
      <p:sp>
        <p:nvSpPr>
          <p:cNvPr id="10" name="Shape 7"/>
          <p:cNvSpPr/>
          <p:nvPr/>
        </p:nvSpPr>
        <p:spPr>
          <a:xfrm>
            <a:off x="5108019" y="8082439"/>
            <a:ext cx="4414242" cy="1021556"/>
          </a:xfrm>
          <a:prstGeom prst="roundRect">
            <a:avLst>
              <a:gd name="adj" fmla="val 2038"/>
            </a:avLst>
          </a:prstGeom>
          <a:solidFill>
            <a:srgbClr val="E0E0EC"/>
          </a:solidFill>
          <a:ln/>
        </p:spPr>
      </p:sp>
      <p:sp>
        <p:nvSpPr>
          <p:cNvPr id="11" name="Text 8"/>
          <p:cNvSpPr/>
          <p:nvPr/>
        </p:nvSpPr>
        <p:spPr>
          <a:xfrm>
            <a:off x="5246727" y="8221147"/>
            <a:ext cx="1734860" cy="216813"/>
          </a:xfrm>
          <a:prstGeom prst="rect">
            <a:avLst/>
          </a:prstGeom>
          <a:noFill/>
          <a:ln/>
        </p:spPr>
        <p:txBody>
          <a:bodyPr wrap="none" lIns="0" tIns="0" rIns="0" bIns="0" rtlCol="0" anchor="t"/>
          <a:lstStyle/>
          <a:p>
            <a:pPr algn="l" indent="0" marL="0">
              <a:lnSpc>
                <a:spcPts val="1700"/>
              </a:lnSpc>
              <a:buNone/>
            </a:pPr>
            <a:r>
              <a:rPr lang="en-US" sz="1350" b="1" dirty="0">
                <a:solidFill>
                  <a:srgbClr val="39393C"/>
                </a:solidFill>
                <a:latin typeface="Playfair Display Bold" pitchFamily="34" charset="0"/>
                <a:ea typeface="Playfair Display Bold" pitchFamily="34" charset="-122"/>
                <a:cs typeface="Playfair Display Bold" pitchFamily="34" charset="-120"/>
              </a:rPr>
              <a:t>Η Δυσκολία</a:t>
            </a:r>
            <a:endParaRPr lang="en-US" sz="1350" dirty="0"/>
          </a:p>
        </p:txBody>
      </p:sp>
      <p:sp>
        <p:nvSpPr>
          <p:cNvPr id="12" name="Text 9"/>
          <p:cNvSpPr/>
          <p:nvPr/>
        </p:nvSpPr>
        <p:spPr>
          <a:xfrm>
            <a:off x="5246727" y="8521184"/>
            <a:ext cx="4136827" cy="444103"/>
          </a:xfrm>
          <a:prstGeom prst="rect">
            <a:avLst/>
          </a:prstGeom>
          <a:noFill/>
          <a:ln/>
        </p:spPr>
        <p:txBody>
          <a:bodyPr wrap="square" lIns="0" tIns="0" rIns="0" bIns="0" rtlCol="0" anchor="t"/>
          <a:lstStyle/>
          <a:p>
            <a:pPr algn="l" indent="0" marL="0">
              <a:lnSpc>
                <a:spcPts val="1700"/>
              </a:lnSpc>
              <a:buNone/>
            </a:pPr>
            <a:r>
              <a:rPr lang="en-US" sz="1050" dirty="0">
                <a:solidFill>
                  <a:srgbClr val="39393C"/>
                </a:solidFill>
                <a:latin typeface="Open Sans" pitchFamily="34" charset="0"/>
                <a:ea typeface="Open Sans" pitchFamily="34" charset="-122"/>
                <a:cs typeface="Open Sans" pitchFamily="34" charset="-120"/>
              </a:rPr>
              <a:t>Έλλειψη προσβάσιμων, αποτελεσματικών και οικονομικά προσιτών λύσεων</a:t>
            </a:r>
            <a:endParaRPr lang="en-US" sz="1050" dirty="0"/>
          </a:p>
        </p:txBody>
      </p:sp>
      <p:sp>
        <p:nvSpPr>
          <p:cNvPr id="13" name="Shape 10"/>
          <p:cNvSpPr/>
          <p:nvPr/>
        </p:nvSpPr>
        <p:spPr>
          <a:xfrm>
            <a:off x="9660969" y="8082439"/>
            <a:ext cx="4414242" cy="1021556"/>
          </a:xfrm>
          <a:prstGeom prst="roundRect">
            <a:avLst>
              <a:gd name="adj" fmla="val 2038"/>
            </a:avLst>
          </a:prstGeom>
          <a:solidFill>
            <a:srgbClr val="E0E0EC"/>
          </a:solidFill>
          <a:ln/>
        </p:spPr>
      </p:sp>
      <p:sp>
        <p:nvSpPr>
          <p:cNvPr id="14" name="Text 11"/>
          <p:cNvSpPr/>
          <p:nvPr/>
        </p:nvSpPr>
        <p:spPr>
          <a:xfrm>
            <a:off x="9799677" y="8221147"/>
            <a:ext cx="1734860" cy="216813"/>
          </a:xfrm>
          <a:prstGeom prst="rect">
            <a:avLst/>
          </a:prstGeom>
          <a:noFill/>
          <a:ln/>
        </p:spPr>
        <p:txBody>
          <a:bodyPr wrap="none" lIns="0" tIns="0" rIns="0" bIns="0" rtlCol="0" anchor="t"/>
          <a:lstStyle/>
          <a:p>
            <a:pPr algn="l" indent="0" marL="0">
              <a:lnSpc>
                <a:spcPts val="1700"/>
              </a:lnSpc>
              <a:buNone/>
            </a:pPr>
            <a:r>
              <a:rPr lang="en-US" sz="1350" b="1" dirty="0">
                <a:solidFill>
                  <a:srgbClr val="39393C"/>
                </a:solidFill>
                <a:latin typeface="Playfair Display Bold" pitchFamily="34" charset="0"/>
                <a:ea typeface="Playfair Display Bold" pitchFamily="34" charset="-122"/>
                <a:cs typeface="Playfair Display Bold" pitchFamily="34" charset="-120"/>
              </a:rPr>
              <a:t>Η Λύση μας</a:t>
            </a:r>
            <a:endParaRPr lang="en-US" sz="1350" dirty="0"/>
          </a:p>
        </p:txBody>
      </p:sp>
      <p:sp>
        <p:nvSpPr>
          <p:cNvPr id="15" name="Text 12"/>
          <p:cNvSpPr/>
          <p:nvPr/>
        </p:nvSpPr>
        <p:spPr>
          <a:xfrm>
            <a:off x="9799677" y="8521184"/>
            <a:ext cx="4136827" cy="444103"/>
          </a:xfrm>
          <a:prstGeom prst="rect">
            <a:avLst/>
          </a:prstGeom>
          <a:noFill/>
          <a:ln/>
        </p:spPr>
        <p:txBody>
          <a:bodyPr wrap="square" lIns="0" tIns="0" rIns="0" bIns="0" rtlCol="0" anchor="t"/>
          <a:lstStyle/>
          <a:p>
            <a:pPr algn="l" indent="0" marL="0">
              <a:lnSpc>
                <a:spcPts val="1700"/>
              </a:lnSpc>
              <a:buNone/>
            </a:pPr>
            <a:r>
              <a:rPr lang="en-US" sz="1050" dirty="0">
                <a:solidFill>
                  <a:srgbClr val="39393C"/>
                </a:solidFill>
                <a:latin typeface="Open Sans" pitchFamily="34" charset="0"/>
                <a:ea typeface="Open Sans" pitchFamily="34" charset="-122"/>
                <a:cs typeface="Open Sans" pitchFamily="34" charset="-120"/>
              </a:rPr>
              <a:t>Καινοτόμος προσέγγιση που συνδυάζει τεχνολογία, εμπειρία και εξατομίκευση</a:t>
            </a:r>
            <a:endParaRPr lang="en-US"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099310"/>
            <a:ext cx="5860018" cy="620078"/>
          </a:xfrm>
          <a:prstGeom prst="rect">
            <a:avLst/>
          </a:prstGeom>
          <a:noFill/>
          <a:ln/>
        </p:spPr>
        <p:txBody>
          <a:bodyPr wrap="none" lIns="0" tIns="0" rIns="0" bIns="0" rtlCol="0" anchor="t"/>
          <a:lstStyle/>
          <a:p>
            <a:pPr algn="l" indent="0" marL="0">
              <a:lnSpc>
                <a:spcPts val="4850"/>
              </a:lnSpc>
              <a:buNone/>
            </a:pPr>
            <a:r>
              <a:rPr lang="en-US" sz="3900" b="1" dirty="0">
                <a:solidFill>
                  <a:srgbClr val="101014"/>
                </a:solidFill>
                <a:latin typeface="Playfair Display Bold" pitchFamily="34" charset="0"/>
                <a:ea typeface="Playfair Display Bold" pitchFamily="34" charset="-122"/>
                <a:cs typeface="Playfair Display Bold" pitchFamily="34" charset="-120"/>
              </a:rPr>
              <a:t>Το Προϊόν ή η Υπηρεσία</a:t>
            </a:r>
            <a:endParaRPr lang="en-US" sz="3900" dirty="0"/>
          </a:p>
        </p:txBody>
      </p:sp>
      <p:sp>
        <p:nvSpPr>
          <p:cNvPr id="3" name="Text 1"/>
          <p:cNvSpPr/>
          <p:nvPr/>
        </p:nvSpPr>
        <p:spPr>
          <a:xfrm>
            <a:off x="793790" y="3116223"/>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39393C"/>
                </a:solidFill>
                <a:latin typeface="Open Sans" pitchFamily="34" charset="0"/>
                <a:ea typeface="Open Sans" pitchFamily="34" charset="-122"/>
                <a:cs typeface="Open Sans" pitchFamily="34" charset="-120"/>
              </a:rPr>
              <a:t>Η προσφορά μας έχει σχεδιαστεί με γνώμονα τις πραγματικές ανάγκες της αγοράς. Συνδυάζουμε καινοτομία, ποιότητα και προσιτή τιμή για να δημιουργήσουμε μια λύση που ξεχωρίζει.</a:t>
            </a:r>
            <a:endParaRPr lang="en-US" sz="1550" dirty="0"/>
          </a:p>
        </p:txBody>
      </p:sp>
      <p:sp>
        <p:nvSpPr>
          <p:cNvPr id="4" name="Text 2"/>
          <p:cNvSpPr/>
          <p:nvPr/>
        </p:nvSpPr>
        <p:spPr>
          <a:xfrm>
            <a:off x="793790" y="4222552"/>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Χαρακτηριστικά</a:t>
            </a:r>
            <a:endParaRPr lang="en-US" sz="1950" dirty="0"/>
          </a:p>
        </p:txBody>
      </p:sp>
      <p:sp>
        <p:nvSpPr>
          <p:cNvPr id="5" name="Text 3"/>
          <p:cNvSpPr/>
          <p:nvPr/>
        </p:nvSpPr>
        <p:spPr>
          <a:xfrm>
            <a:off x="793790" y="4651772"/>
            <a:ext cx="4182189"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Υψηλή ποιότητα κατασκευής</a:t>
            </a:r>
            <a:endParaRPr lang="en-US" sz="1550" dirty="0"/>
          </a:p>
        </p:txBody>
      </p:sp>
      <p:sp>
        <p:nvSpPr>
          <p:cNvPr id="6" name="Text 4"/>
          <p:cNvSpPr/>
          <p:nvPr/>
        </p:nvSpPr>
        <p:spPr>
          <a:xfrm>
            <a:off x="793790" y="5038725"/>
            <a:ext cx="4182189"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Εύκολη χρήση για όλους</a:t>
            </a:r>
            <a:endParaRPr lang="en-US" sz="1550" dirty="0"/>
          </a:p>
        </p:txBody>
      </p:sp>
      <p:sp>
        <p:nvSpPr>
          <p:cNvPr id="7" name="Text 5"/>
          <p:cNvSpPr/>
          <p:nvPr/>
        </p:nvSpPr>
        <p:spPr>
          <a:xfrm>
            <a:off x="793790" y="5425678"/>
            <a:ext cx="4182189"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Σύγχρονη τεχνολογία</a:t>
            </a:r>
            <a:endParaRPr lang="en-US" sz="1550" dirty="0"/>
          </a:p>
        </p:txBody>
      </p:sp>
      <p:sp>
        <p:nvSpPr>
          <p:cNvPr id="8" name="Text 6"/>
          <p:cNvSpPr/>
          <p:nvPr/>
        </p:nvSpPr>
        <p:spPr>
          <a:xfrm>
            <a:off x="793790" y="5812631"/>
            <a:ext cx="4182189"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Φιλική στο περιβάλλον</a:t>
            </a:r>
            <a:endParaRPr lang="en-US" sz="1550" dirty="0"/>
          </a:p>
        </p:txBody>
      </p:sp>
      <p:sp>
        <p:nvSpPr>
          <p:cNvPr id="9" name="Text 7"/>
          <p:cNvSpPr/>
          <p:nvPr/>
        </p:nvSpPr>
        <p:spPr>
          <a:xfrm>
            <a:off x="5223986" y="4222552"/>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Οφέλη</a:t>
            </a:r>
            <a:endParaRPr lang="en-US" sz="1950" dirty="0"/>
          </a:p>
        </p:txBody>
      </p:sp>
      <p:sp>
        <p:nvSpPr>
          <p:cNvPr id="10" name="Text 8"/>
          <p:cNvSpPr/>
          <p:nvPr/>
        </p:nvSpPr>
        <p:spPr>
          <a:xfrm>
            <a:off x="5223986" y="4651772"/>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Εξοικονόμηση χρόνου και χρήματος</a:t>
            </a:r>
            <a:endParaRPr lang="en-US" sz="1550" dirty="0"/>
          </a:p>
        </p:txBody>
      </p:sp>
      <p:sp>
        <p:nvSpPr>
          <p:cNvPr id="11" name="Text 9"/>
          <p:cNvSpPr/>
          <p:nvPr/>
        </p:nvSpPr>
        <p:spPr>
          <a:xfrm>
            <a:off x="5223986" y="5038725"/>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Αύξηση παραγωγικότητας</a:t>
            </a:r>
            <a:endParaRPr lang="en-US" sz="1550" dirty="0"/>
          </a:p>
        </p:txBody>
      </p:sp>
      <p:sp>
        <p:nvSpPr>
          <p:cNvPr id="12" name="Text 10"/>
          <p:cNvSpPr/>
          <p:nvPr/>
        </p:nvSpPr>
        <p:spPr>
          <a:xfrm>
            <a:off x="5223986" y="5425678"/>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Βελτιωμένη εμπειρία χρήστη</a:t>
            </a:r>
            <a:endParaRPr lang="en-US" sz="1550" dirty="0"/>
          </a:p>
        </p:txBody>
      </p:sp>
      <p:sp>
        <p:nvSpPr>
          <p:cNvPr id="13" name="Text 11"/>
          <p:cNvSpPr/>
          <p:nvPr/>
        </p:nvSpPr>
        <p:spPr>
          <a:xfrm>
            <a:off x="5223986" y="5812631"/>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Μακροχρόνια αξία</a:t>
            </a:r>
            <a:endParaRPr lang="en-US" sz="1550" dirty="0"/>
          </a:p>
        </p:txBody>
      </p:sp>
      <p:sp>
        <p:nvSpPr>
          <p:cNvPr id="14" name="Text 12"/>
          <p:cNvSpPr/>
          <p:nvPr/>
        </p:nvSpPr>
        <p:spPr>
          <a:xfrm>
            <a:off x="9654302" y="4222552"/>
            <a:ext cx="3675817" cy="310158"/>
          </a:xfrm>
          <a:prstGeom prst="rect">
            <a:avLst/>
          </a:prstGeom>
          <a:noFill/>
          <a:ln/>
        </p:spPr>
        <p:txBody>
          <a:bodyPr wrap="none" lIns="0" tIns="0" rIns="0" bIns="0" rtlCol="0" anchor="t"/>
          <a:lstStyle/>
          <a:p>
            <a:pPr algn="l" indent="0" marL="0">
              <a:lnSpc>
                <a:spcPts val="240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Ανταγωνιστικό Πλεονέκτημα</a:t>
            </a:r>
            <a:endParaRPr lang="en-US" sz="1950" dirty="0"/>
          </a:p>
        </p:txBody>
      </p:sp>
      <p:sp>
        <p:nvSpPr>
          <p:cNvPr id="15" name="Text 13"/>
          <p:cNvSpPr/>
          <p:nvPr/>
        </p:nvSpPr>
        <p:spPr>
          <a:xfrm>
            <a:off x="9654302" y="4651772"/>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Μοναδική πρόταση αξίας</a:t>
            </a:r>
            <a:endParaRPr lang="en-US" sz="1550" dirty="0"/>
          </a:p>
        </p:txBody>
      </p:sp>
      <p:sp>
        <p:nvSpPr>
          <p:cNvPr id="16" name="Text 14"/>
          <p:cNvSpPr/>
          <p:nvPr/>
        </p:nvSpPr>
        <p:spPr>
          <a:xfrm>
            <a:off x="9654302" y="5038725"/>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Καλύτερη σχέση ποιότητας-τιμής</a:t>
            </a:r>
            <a:endParaRPr lang="en-US" sz="1550" dirty="0"/>
          </a:p>
        </p:txBody>
      </p:sp>
      <p:sp>
        <p:nvSpPr>
          <p:cNvPr id="17" name="Text 15"/>
          <p:cNvSpPr/>
          <p:nvPr/>
        </p:nvSpPr>
        <p:spPr>
          <a:xfrm>
            <a:off x="9654302" y="5425678"/>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Εξατομικευμένη εξυπηρέτηση</a:t>
            </a:r>
            <a:endParaRPr lang="en-US" sz="1550" dirty="0"/>
          </a:p>
        </p:txBody>
      </p:sp>
      <p:sp>
        <p:nvSpPr>
          <p:cNvPr id="18" name="Text 16"/>
          <p:cNvSpPr/>
          <p:nvPr/>
        </p:nvSpPr>
        <p:spPr>
          <a:xfrm>
            <a:off x="9654302" y="5812631"/>
            <a:ext cx="4182308"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39393C"/>
                </a:solidFill>
                <a:latin typeface="Open Sans" pitchFamily="34" charset="0"/>
                <a:ea typeface="Open Sans" pitchFamily="34" charset="-122"/>
                <a:cs typeface="Open Sans" pitchFamily="34" charset="-120"/>
              </a:rPr>
              <a:t>Συνεχής υποστήριξη</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62583" y="583168"/>
            <a:ext cx="4141232" cy="517565"/>
          </a:xfrm>
          <a:prstGeom prst="rect">
            <a:avLst/>
          </a:prstGeom>
          <a:noFill/>
          <a:ln/>
        </p:spPr>
        <p:txBody>
          <a:bodyPr wrap="none" lIns="0" tIns="0" rIns="0" bIns="0" rtlCol="0" anchor="t"/>
          <a:lstStyle/>
          <a:p>
            <a:pPr algn="l" indent="0" marL="0">
              <a:lnSpc>
                <a:spcPts val="4050"/>
              </a:lnSpc>
              <a:buNone/>
            </a:pPr>
            <a:r>
              <a:rPr lang="en-US" sz="3250" b="1" dirty="0">
                <a:solidFill>
                  <a:srgbClr val="101014"/>
                </a:solidFill>
                <a:latin typeface="Playfair Display Bold" pitchFamily="34" charset="0"/>
                <a:ea typeface="Playfair Display Bold" pitchFamily="34" charset="-122"/>
                <a:cs typeface="Playfair Display Bold" pitchFamily="34" charset="-120"/>
              </a:rPr>
              <a:t>Η Ομάδα μας</a:t>
            </a:r>
            <a:endParaRPr lang="en-US" sz="3250" dirty="0"/>
          </a:p>
        </p:txBody>
      </p:sp>
      <p:sp>
        <p:nvSpPr>
          <p:cNvPr id="3" name="Text 1"/>
          <p:cNvSpPr/>
          <p:nvPr/>
        </p:nvSpPr>
        <p:spPr>
          <a:xfrm>
            <a:off x="662583" y="1431965"/>
            <a:ext cx="13305234" cy="529828"/>
          </a:xfrm>
          <a:prstGeom prst="rect">
            <a:avLst/>
          </a:prstGeom>
          <a:noFill/>
          <a:ln/>
        </p:spPr>
        <p:txBody>
          <a:bodyPr wrap="square" lIns="0" tIns="0" rIns="0" bIns="0" rtlCol="0" anchor="t"/>
          <a:lstStyle/>
          <a:p>
            <a:pPr algn="l" indent="0" marL="0">
              <a:lnSpc>
                <a:spcPts val="2050"/>
              </a:lnSpc>
              <a:buNone/>
            </a:pPr>
            <a:r>
              <a:rPr lang="en-US" sz="1300" dirty="0">
                <a:solidFill>
                  <a:srgbClr val="39393C"/>
                </a:solidFill>
                <a:latin typeface="Open Sans" pitchFamily="34" charset="0"/>
                <a:ea typeface="Open Sans" pitchFamily="34" charset="-122"/>
                <a:cs typeface="Open Sans" pitchFamily="34" charset="-120"/>
              </a:rPr>
              <a:t>Πίσω από κάθε επιτυχημένη επιχείρηση βρίσκεται μια αφοσιωμένη ομάδα ανθρώπων. Η ομάδα μας αποτελείται από επαγγελματίες με διαφορετικές ειδικότητες και κοινό όραμα: να δημιουργήσουμε κάτι που κάνει τη διαφορά.</a:t>
            </a:r>
            <a:endParaRPr lang="en-US" sz="1300" dirty="0"/>
          </a:p>
        </p:txBody>
      </p:sp>
      <p:sp>
        <p:nvSpPr>
          <p:cNvPr id="4" name="Shape 2"/>
          <p:cNvSpPr/>
          <p:nvPr/>
        </p:nvSpPr>
        <p:spPr>
          <a:xfrm>
            <a:off x="662583" y="2148126"/>
            <a:ext cx="13305234" cy="1316593"/>
          </a:xfrm>
          <a:prstGeom prst="roundRect">
            <a:avLst>
              <a:gd name="adj" fmla="val 1887"/>
            </a:avLst>
          </a:prstGeom>
          <a:solidFill>
            <a:srgbClr val="F3F3F7"/>
          </a:solidFill>
          <a:ln w="22860">
            <a:solidFill>
              <a:srgbClr val="C6C6D2"/>
            </a:solidFill>
            <a:prstDash val="solid"/>
          </a:ln>
        </p:spPr>
      </p:sp>
      <p:sp>
        <p:nvSpPr>
          <p:cNvPr id="5" name="Shape 3"/>
          <p:cNvSpPr/>
          <p:nvPr/>
        </p:nvSpPr>
        <p:spPr>
          <a:xfrm>
            <a:off x="685443" y="2170986"/>
            <a:ext cx="662583" cy="1270873"/>
          </a:xfrm>
          <a:prstGeom prst="rect">
            <a:avLst/>
          </a:prstGeom>
          <a:solidFill>
            <a:srgbClr val="E0E0EC"/>
          </a:solidFill>
          <a:ln/>
        </p:spPr>
      </p:sp>
      <p:sp>
        <p:nvSpPr>
          <p:cNvPr id="6" name="Text 4"/>
          <p:cNvSpPr/>
          <p:nvPr/>
        </p:nvSpPr>
        <p:spPr>
          <a:xfrm>
            <a:off x="892493" y="2651165"/>
            <a:ext cx="248364" cy="310515"/>
          </a:xfrm>
          <a:prstGeom prst="rect">
            <a:avLst/>
          </a:prstGeom>
          <a:noFill/>
          <a:ln/>
        </p:spPr>
        <p:txBody>
          <a:bodyPr wrap="none" lIns="0" tIns="0" rIns="0" bIns="0" rtlCol="0" anchor="t"/>
          <a:lstStyle/>
          <a:p>
            <a:pPr algn="l" indent="0" marL="0">
              <a:lnSpc>
                <a:spcPts val="195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1</a:t>
            </a:r>
            <a:endParaRPr lang="en-US" sz="1950" dirty="0"/>
          </a:p>
        </p:txBody>
      </p:sp>
      <p:sp>
        <p:nvSpPr>
          <p:cNvPr id="7" name="Text 5"/>
          <p:cNvSpPr/>
          <p:nvPr/>
        </p:nvSpPr>
        <p:spPr>
          <a:xfrm>
            <a:off x="1513642" y="2336602"/>
            <a:ext cx="3539847" cy="310515"/>
          </a:xfrm>
          <a:prstGeom prst="rect">
            <a:avLst/>
          </a:prstGeom>
          <a:noFill/>
          <a:ln/>
        </p:spPr>
        <p:txBody>
          <a:bodyPr wrap="none" lIns="0" tIns="0" rIns="0" bIns="0" rtlCol="0" anchor="t"/>
          <a:lstStyle/>
          <a:p>
            <a:pPr algn="l" indent="0" marL="0">
              <a:lnSpc>
                <a:spcPts val="240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Διευθύνων Σύμβουλος (CEO)</a:t>
            </a:r>
            <a:endParaRPr lang="en-US" sz="1950" dirty="0"/>
          </a:p>
        </p:txBody>
      </p:sp>
      <p:sp>
        <p:nvSpPr>
          <p:cNvPr id="8" name="Text 6"/>
          <p:cNvSpPr/>
          <p:nvPr/>
        </p:nvSpPr>
        <p:spPr>
          <a:xfrm>
            <a:off x="1513642" y="2746415"/>
            <a:ext cx="12265700" cy="529828"/>
          </a:xfrm>
          <a:prstGeom prst="rect">
            <a:avLst/>
          </a:prstGeom>
          <a:noFill/>
          <a:ln/>
        </p:spPr>
        <p:txBody>
          <a:bodyPr wrap="square" lIns="0" tIns="0" rIns="0" bIns="0" rtlCol="0" anchor="t"/>
          <a:lstStyle/>
          <a:p>
            <a:pPr algn="l" indent="0" marL="0">
              <a:lnSpc>
                <a:spcPts val="2050"/>
              </a:lnSpc>
              <a:buNone/>
            </a:pPr>
            <a:r>
              <a:rPr lang="en-US" sz="1300" dirty="0">
                <a:solidFill>
                  <a:srgbClr val="39393C"/>
                </a:solidFill>
                <a:latin typeface="Open Sans" pitchFamily="34" charset="0"/>
                <a:ea typeface="Open Sans" pitchFamily="34" charset="-122"/>
                <a:cs typeface="Open Sans" pitchFamily="34" charset="-120"/>
              </a:rPr>
              <a:t>Ηγείται της στρατηγικής κατεύθυνσης της επιχείρησης, λαμβάνει κρίσιμες αποφάσεις και διασφαλίζει την επίτευξη των επιχειρηματικών στόχων. Έχει εμπειρία στη διοίκηση και το επιχειρείν.</a:t>
            </a:r>
            <a:endParaRPr lang="en-US" sz="1300" dirty="0"/>
          </a:p>
        </p:txBody>
      </p:sp>
      <p:sp>
        <p:nvSpPr>
          <p:cNvPr id="9" name="Shape 7"/>
          <p:cNvSpPr/>
          <p:nvPr/>
        </p:nvSpPr>
        <p:spPr>
          <a:xfrm>
            <a:off x="662583" y="3630335"/>
            <a:ext cx="13305234" cy="1316593"/>
          </a:xfrm>
          <a:prstGeom prst="roundRect">
            <a:avLst>
              <a:gd name="adj" fmla="val 1887"/>
            </a:avLst>
          </a:prstGeom>
          <a:solidFill>
            <a:srgbClr val="F3F3F7"/>
          </a:solidFill>
          <a:ln w="22860">
            <a:solidFill>
              <a:srgbClr val="C6C6D2"/>
            </a:solidFill>
            <a:prstDash val="solid"/>
          </a:ln>
        </p:spPr>
      </p:sp>
      <p:sp>
        <p:nvSpPr>
          <p:cNvPr id="10" name="Shape 8"/>
          <p:cNvSpPr/>
          <p:nvPr/>
        </p:nvSpPr>
        <p:spPr>
          <a:xfrm>
            <a:off x="685443" y="3653195"/>
            <a:ext cx="662583" cy="1270873"/>
          </a:xfrm>
          <a:prstGeom prst="rect">
            <a:avLst/>
          </a:prstGeom>
          <a:solidFill>
            <a:srgbClr val="E0E0EC"/>
          </a:solidFill>
          <a:ln/>
        </p:spPr>
      </p:sp>
      <p:sp>
        <p:nvSpPr>
          <p:cNvPr id="11" name="Text 9"/>
          <p:cNvSpPr/>
          <p:nvPr/>
        </p:nvSpPr>
        <p:spPr>
          <a:xfrm>
            <a:off x="892493" y="4133374"/>
            <a:ext cx="248364" cy="310515"/>
          </a:xfrm>
          <a:prstGeom prst="rect">
            <a:avLst/>
          </a:prstGeom>
          <a:noFill/>
          <a:ln/>
        </p:spPr>
        <p:txBody>
          <a:bodyPr wrap="none" lIns="0" tIns="0" rIns="0" bIns="0" rtlCol="0" anchor="t"/>
          <a:lstStyle/>
          <a:p>
            <a:pPr algn="l" indent="0" marL="0">
              <a:lnSpc>
                <a:spcPts val="195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2</a:t>
            </a:r>
            <a:endParaRPr lang="en-US" sz="1950" dirty="0"/>
          </a:p>
        </p:txBody>
      </p:sp>
      <p:sp>
        <p:nvSpPr>
          <p:cNvPr id="12" name="Text 10"/>
          <p:cNvSpPr/>
          <p:nvPr/>
        </p:nvSpPr>
        <p:spPr>
          <a:xfrm>
            <a:off x="1513642" y="3818811"/>
            <a:ext cx="2705457" cy="310515"/>
          </a:xfrm>
          <a:prstGeom prst="rect">
            <a:avLst/>
          </a:prstGeom>
          <a:noFill/>
          <a:ln/>
        </p:spPr>
        <p:txBody>
          <a:bodyPr wrap="none" lIns="0" tIns="0" rIns="0" bIns="0" rtlCol="0" anchor="t"/>
          <a:lstStyle/>
          <a:p>
            <a:pPr algn="l" indent="0" marL="0">
              <a:lnSpc>
                <a:spcPts val="240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Υπεύθυνος Προϊόντος</a:t>
            </a:r>
            <a:endParaRPr lang="en-US" sz="1950" dirty="0"/>
          </a:p>
        </p:txBody>
      </p:sp>
      <p:sp>
        <p:nvSpPr>
          <p:cNvPr id="13" name="Text 11"/>
          <p:cNvSpPr/>
          <p:nvPr/>
        </p:nvSpPr>
        <p:spPr>
          <a:xfrm>
            <a:off x="1513642" y="4228624"/>
            <a:ext cx="12265700" cy="529828"/>
          </a:xfrm>
          <a:prstGeom prst="rect">
            <a:avLst/>
          </a:prstGeom>
          <a:noFill/>
          <a:ln/>
        </p:spPr>
        <p:txBody>
          <a:bodyPr wrap="square" lIns="0" tIns="0" rIns="0" bIns="0" rtlCol="0" anchor="t"/>
          <a:lstStyle/>
          <a:p>
            <a:pPr algn="l" indent="0" marL="0">
              <a:lnSpc>
                <a:spcPts val="2050"/>
              </a:lnSpc>
              <a:buNone/>
            </a:pPr>
            <a:r>
              <a:rPr lang="en-US" sz="1300" dirty="0">
                <a:solidFill>
                  <a:srgbClr val="39393C"/>
                </a:solidFill>
                <a:latin typeface="Open Sans" pitchFamily="34" charset="0"/>
                <a:ea typeface="Open Sans" pitchFamily="34" charset="-122"/>
                <a:cs typeface="Open Sans" pitchFamily="34" charset="-120"/>
              </a:rPr>
              <a:t>Σχεδιάζει και αναπτύσσει το προϊόν ή την υπηρεσία, διασφαλίζοντας ότι ανταποκρίνεται στις ανάγκες των πελατών. Συντονίζει την παραγωγή και τον ποιοτικό έλεγχο.</a:t>
            </a:r>
            <a:endParaRPr lang="en-US" sz="1300" dirty="0"/>
          </a:p>
        </p:txBody>
      </p:sp>
      <p:sp>
        <p:nvSpPr>
          <p:cNvPr id="14" name="Shape 12"/>
          <p:cNvSpPr/>
          <p:nvPr/>
        </p:nvSpPr>
        <p:spPr>
          <a:xfrm>
            <a:off x="662583" y="5112544"/>
            <a:ext cx="13305234" cy="1051679"/>
          </a:xfrm>
          <a:prstGeom prst="roundRect">
            <a:avLst>
              <a:gd name="adj" fmla="val 2363"/>
            </a:avLst>
          </a:prstGeom>
          <a:solidFill>
            <a:srgbClr val="F3F3F7"/>
          </a:solidFill>
          <a:ln w="22860">
            <a:solidFill>
              <a:srgbClr val="C6C6D2"/>
            </a:solidFill>
            <a:prstDash val="solid"/>
          </a:ln>
        </p:spPr>
      </p:sp>
      <p:sp>
        <p:nvSpPr>
          <p:cNvPr id="15" name="Shape 13"/>
          <p:cNvSpPr/>
          <p:nvPr/>
        </p:nvSpPr>
        <p:spPr>
          <a:xfrm>
            <a:off x="685443" y="5135404"/>
            <a:ext cx="662583" cy="1005959"/>
          </a:xfrm>
          <a:prstGeom prst="rect">
            <a:avLst/>
          </a:prstGeom>
          <a:solidFill>
            <a:srgbClr val="E0E0EC"/>
          </a:solidFill>
          <a:ln/>
        </p:spPr>
      </p:sp>
      <p:sp>
        <p:nvSpPr>
          <p:cNvPr id="16" name="Text 14"/>
          <p:cNvSpPr/>
          <p:nvPr/>
        </p:nvSpPr>
        <p:spPr>
          <a:xfrm>
            <a:off x="892493" y="5483066"/>
            <a:ext cx="248364" cy="310515"/>
          </a:xfrm>
          <a:prstGeom prst="rect">
            <a:avLst/>
          </a:prstGeom>
          <a:noFill/>
          <a:ln/>
        </p:spPr>
        <p:txBody>
          <a:bodyPr wrap="none" lIns="0" tIns="0" rIns="0" bIns="0" rtlCol="0" anchor="t"/>
          <a:lstStyle/>
          <a:p>
            <a:pPr algn="l" indent="0" marL="0">
              <a:lnSpc>
                <a:spcPts val="195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3</a:t>
            </a:r>
            <a:endParaRPr lang="en-US" sz="1950" dirty="0"/>
          </a:p>
        </p:txBody>
      </p:sp>
      <p:sp>
        <p:nvSpPr>
          <p:cNvPr id="17" name="Text 15"/>
          <p:cNvSpPr/>
          <p:nvPr/>
        </p:nvSpPr>
        <p:spPr>
          <a:xfrm>
            <a:off x="1513642" y="5301020"/>
            <a:ext cx="2917269" cy="310515"/>
          </a:xfrm>
          <a:prstGeom prst="rect">
            <a:avLst/>
          </a:prstGeom>
          <a:noFill/>
          <a:ln/>
        </p:spPr>
        <p:txBody>
          <a:bodyPr wrap="none" lIns="0" tIns="0" rIns="0" bIns="0" rtlCol="0" anchor="t"/>
          <a:lstStyle/>
          <a:p>
            <a:pPr algn="l" indent="0" marL="0">
              <a:lnSpc>
                <a:spcPts val="240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Υπεύθυνος Μάρκετινγκ</a:t>
            </a:r>
            <a:endParaRPr lang="en-US" sz="1950" dirty="0"/>
          </a:p>
        </p:txBody>
      </p:sp>
      <p:sp>
        <p:nvSpPr>
          <p:cNvPr id="18" name="Text 16"/>
          <p:cNvSpPr/>
          <p:nvPr/>
        </p:nvSpPr>
        <p:spPr>
          <a:xfrm>
            <a:off x="1513642" y="5710833"/>
            <a:ext cx="12265700" cy="264914"/>
          </a:xfrm>
          <a:prstGeom prst="rect">
            <a:avLst/>
          </a:prstGeom>
          <a:noFill/>
          <a:ln/>
        </p:spPr>
        <p:txBody>
          <a:bodyPr wrap="none" lIns="0" tIns="0" rIns="0" bIns="0" rtlCol="0" anchor="t"/>
          <a:lstStyle/>
          <a:p>
            <a:pPr algn="l" indent="0" marL="0">
              <a:lnSpc>
                <a:spcPts val="2050"/>
              </a:lnSpc>
              <a:buNone/>
            </a:pPr>
            <a:r>
              <a:rPr lang="en-US" sz="1300" dirty="0">
                <a:solidFill>
                  <a:srgbClr val="39393C"/>
                </a:solidFill>
                <a:latin typeface="Open Sans" pitchFamily="34" charset="0"/>
                <a:ea typeface="Open Sans" pitchFamily="34" charset="-122"/>
                <a:cs typeface="Open Sans" pitchFamily="34" charset="-120"/>
              </a:rPr>
              <a:t>Αναπτύσσει και υλοποιεί τη στρατηγική προώθησης, δημιουργεί το brand identity και διαχειρίζεται την επικοινωνία με το κοινό μέσω διαφόρων καναλιών.</a:t>
            </a:r>
            <a:endParaRPr lang="en-US" sz="1300" dirty="0"/>
          </a:p>
        </p:txBody>
      </p:sp>
      <p:sp>
        <p:nvSpPr>
          <p:cNvPr id="19" name="Shape 17"/>
          <p:cNvSpPr/>
          <p:nvPr/>
        </p:nvSpPr>
        <p:spPr>
          <a:xfrm>
            <a:off x="662583" y="6329839"/>
            <a:ext cx="13305234" cy="1316593"/>
          </a:xfrm>
          <a:prstGeom prst="roundRect">
            <a:avLst>
              <a:gd name="adj" fmla="val 1887"/>
            </a:avLst>
          </a:prstGeom>
          <a:solidFill>
            <a:srgbClr val="F3F3F7"/>
          </a:solidFill>
          <a:ln w="22860">
            <a:solidFill>
              <a:srgbClr val="C6C6D2"/>
            </a:solidFill>
            <a:prstDash val="solid"/>
          </a:ln>
        </p:spPr>
      </p:sp>
      <p:sp>
        <p:nvSpPr>
          <p:cNvPr id="20" name="Shape 18"/>
          <p:cNvSpPr/>
          <p:nvPr/>
        </p:nvSpPr>
        <p:spPr>
          <a:xfrm>
            <a:off x="685443" y="6352699"/>
            <a:ext cx="662583" cy="1270873"/>
          </a:xfrm>
          <a:prstGeom prst="rect">
            <a:avLst/>
          </a:prstGeom>
          <a:solidFill>
            <a:srgbClr val="E0E0EC"/>
          </a:solidFill>
          <a:ln/>
        </p:spPr>
      </p:sp>
      <p:sp>
        <p:nvSpPr>
          <p:cNvPr id="21" name="Text 19"/>
          <p:cNvSpPr/>
          <p:nvPr/>
        </p:nvSpPr>
        <p:spPr>
          <a:xfrm>
            <a:off x="892493" y="6832878"/>
            <a:ext cx="248364" cy="310515"/>
          </a:xfrm>
          <a:prstGeom prst="rect">
            <a:avLst/>
          </a:prstGeom>
          <a:noFill/>
          <a:ln/>
        </p:spPr>
        <p:txBody>
          <a:bodyPr wrap="none" lIns="0" tIns="0" rIns="0" bIns="0" rtlCol="0" anchor="t"/>
          <a:lstStyle/>
          <a:p>
            <a:pPr algn="l" indent="0" marL="0">
              <a:lnSpc>
                <a:spcPts val="195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4</a:t>
            </a:r>
            <a:endParaRPr lang="en-US" sz="1950" dirty="0"/>
          </a:p>
        </p:txBody>
      </p:sp>
      <p:sp>
        <p:nvSpPr>
          <p:cNvPr id="22" name="Text 20"/>
          <p:cNvSpPr/>
          <p:nvPr/>
        </p:nvSpPr>
        <p:spPr>
          <a:xfrm>
            <a:off x="1513642" y="6518315"/>
            <a:ext cx="3013948" cy="310515"/>
          </a:xfrm>
          <a:prstGeom prst="rect">
            <a:avLst/>
          </a:prstGeom>
          <a:noFill/>
          <a:ln/>
        </p:spPr>
        <p:txBody>
          <a:bodyPr wrap="none" lIns="0" tIns="0" rIns="0" bIns="0" rtlCol="0" anchor="t"/>
          <a:lstStyle/>
          <a:p>
            <a:pPr algn="l" indent="0" marL="0">
              <a:lnSpc>
                <a:spcPts val="2400"/>
              </a:lnSpc>
              <a:buNone/>
            </a:pPr>
            <a:r>
              <a:rPr lang="en-US" sz="1950" b="1" dirty="0">
                <a:solidFill>
                  <a:srgbClr val="39393C"/>
                </a:solidFill>
                <a:latin typeface="Playfair Display Bold" pitchFamily="34" charset="0"/>
                <a:ea typeface="Playfair Display Bold" pitchFamily="34" charset="-122"/>
                <a:cs typeface="Playfair Display Bold" pitchFamily="34" charset="-120"/>
              </a:rPr>
              <a:t>Οικονομικός Υπεύθυνος</a:t>
            </a:r>
            <a:endParaRPr lang="en-US" sz="1950" dirty="0"/>
          </a:p>
        </p:txBody>
      </p:sp>
      <p:sp>
        <p:nvSpPr>
          <p:cNvPr id="23" name="Text 21"/>
          <p:cNvSpPr/>
          <p:nvPr/>
        </p:nvSpPr>
        <p:spPr>
          <a:xfrm>
            <a:off x="1513642" y="6928128"/>
            <a:ext cx="12265700" cy="529828"/>
          </a:xfrm>
          <a:prstGeom prst="rect">
            <a:avLst/>
          </a:prstGeom>
          <a:noFill/>
          <a:ln/>
        </p:spPr>
        <p:txBody>
          <a:bodyPr wrap="square" lIns="0" tIns="0" rIns="0" bIns="0" rtlCol="0" anchor="t"/>
          <a:lstStyle/>
          <a:p>
            <a:pPr algn="l" indent="0" marL="0">
              <a:lnSpc>
                <a:spcPts val="2050"/>
              </a:lnSpc>
              <a:buNone/>
            </a:pPr>
            <a:r>
              <a:rPr lang="en-US" sz="1300" dirty="0">
                <a:solidFill>
                  <a:srgbClr val="39393C"/>
                </a:solidFill>
                <a:latin typeface="Open Sans" pitchFamily="34" charset="0"/>
                <a:ea typeface="Open Sans" pitchFamily="34" charset="-122"/>
                <a:cs typeface="Open Sans" pitchFamily="34" charset="-120"/>
              </a:rPr>
              <a:t>Διαχειρίζεται τον προϋπολογισμό, τα έσοδα και τα έξοδα. Παρακολουθεί την οικονομική υγεία της επιχείρησης και προτείνει στρατηγικές βελτιστοποίησης των πόρων.</a:t>
            </a:r>
            <a:endParaRPr lang="en-US"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33770" y="435650"/>
            <a:ext cx="4996577" cy="495062"/>
          </a:xfrm>
          <a:prstGeom prst="rect">
            <a:avLst/>
          </a:prstGeom>
          <a:noFill/>
          <a:ln/>
        </p:spPr>
        <p:txBody>
          <a:bodyPr wrap="none" lIns="0" tIns="0" rIns="0" bIns="0" rtlCol="0" anchor="t"/>
          <a:lstStyle/>
          <a:p>
            <a:pPr algn="l" indent="0" marL="0">
              <a:lnSpc>
                <a:spcPts val="3850"/>
              </a:lnSpc>
              <a:buNone/>
            </a:pPr>
            <a:r>
              <a:rPr lang="en-US" sz="3100" b="1" dirty="0">
                <a:solidFill>
                  <a:srgbClr val="101014"/>
                </a:solidFill>
                <a:latin typeface="Playfair Display Bold" pitchFamily="34" charset="0"/>
                <a:ea typeface="Playfair Display Bold" pitchFamily="34" charset="-122"/>
                <a:cs typeface="Playfair Display Bold" pitchFamily="34" charset="-120"/>
              </a:rPr>
              <a:t>Οικονομικός Σχεδιασμός</a:t>
            </a:r>
            <a:endParaRPr lang="en-US" sz="3100" dirty="0"/>
          </a:p>
        </p:txBody>
      </p:sp>
      <p:sp>
        <p:nvSpPr>
          <p:cNvPr id="3" name="Text 1"/>
          <p:cNvSpPr/>
          <p:nvPr/>
        </p:nvSpPr>
        <p:spPr>
          <a:xfrm>
            <a:off x="633770" y="1247537"/>
            <a:ext cx="13362861" cy="506968"/>
          </a:xfrm>
          <a:prstGeom prst="rect">
            <a:avLst/>
          </a:prstGeom>
          <a:noFill/>
          <a:ln/>
        </p:spPr>
        <p:txBody>
          <a:bodyPr wrap="square" lIns="0" tIns="0" rIns="0" bIns="0" rtlCol="0" anchor="t"/>
          <a:lstStyle/>
          <a:p>
            <a:pPr algn="l" indent="0" marL="0">
              <a:lnSpc>
                <a:spcPts val="1950"/>
              </a:lnSpc>
              <a:buNone/>
            </a:pPr>
            <a:r>
              <a:rPr lang="en-US" sz="1200" dirty="0">
                <a:solidFill>
                  <a:srgbClr val="39393C"/>
                </a:solidFill>
                <a:latin typeface="Open Sans" pitchFamily="34" charset="0"/>
                <a:ea typeface="Open Sans" pitchFamily="34" charset="-122"/>
                <a:cs typeface="Open Sans" pitchFamily="34" charset="-120"/>
              </a:rPr>
              <a:t>Ένας ρεαλιστικός οικονομικός σχεδιασμός είναι το θεμέλιο κάθε επιτυχημένης επιχείρησης. Έχουμε αναπτύξει ένα λεπτομερές χρηματοοικονομικό μοντέλο που λαμβάνει υπόψη όλες τις παραμέτρους της λειτουργίας μας.</a:t>
            </a:r>
            <a:endParaRPr lang="en-US" sz="1200" dirty="0"/>
          </a:p>
        </p:txBody>
      </p:sp>
      <p:pic>
        <p:nvPicPr>
          <p:cNvPr id="4" name="Image 0" descr="preencoded.png">    </p:cNvPr>
          <p:cNvPicPr>
            <a:picLocks noChangeAspect="1"/>
          </p:cNvPicPr>
          <p:nvPr/>
        </p:nvPicPr>
        <p:blipFill>
          <a:blip r:embed="rId1"/>
          <a:stretch>
            <a:fillRect/>
          </a:stretch>
        </p:blipFill>
        <p:spPr>
          <a:xfrm>
            <a:off x="633770" y="2110978"/>
            <a:ext cx="7863126" cy="4403288"/>
          </a:xfrm>
          <a:prstGeom prst="rect">
            <a:avLst/>
          </a:prstGeom>
        </p:spPr>
      </p:pic>
      <p:sp>
        <p:nvSpPr>
          <p:cNvPr id="5" name="Text 2"/>
          <p:cNvSpPr/>
          <p:nvPr/>
        </p:nvSpPr>
        <p:spPr>
          <a:xfrm>
            <a:off x="8890992" y="2091095"/>
            <a:ext cx="2376726" cy="297061"/>
          </a:xfrm>
          <a:prstGeom prst="rect">
            <a:avLst/>
          </a:prstGeom>
          <a:noFill/>
          <a:ln/>
        </p:spPr>
        <p:txBody>
          <a:bodyPr wrap="none" lIns="0" tIns="0" rIns="0" bIns="0" rtlCol="0" anchor="t"/>
          <a:lstStyle/>
          <a:p>
            <a:pPr algn="l" indent="0" marL="0">
              <a:lnSpc>
                <a:spcPts val="2300"/>
              </a:lnSpc>
              <a:buNone/>
            </a:pPr>
            <a:r>
              <a:rPr lang="en-US" sz="1850" b="1" dirty="0">
                <a:solidFill>
                  <a:srgbClr val="101014"/>
                </a:solidFill>
                <a:latin typeface="Playfair Display Bold" pitchFamily="34" charset="0"/>
                <a:ea typeface="Playfair Display Bold" pitchFamily="34" charset="-122"/>
                <a:cs typeface="Playfair Display Bold" pitchFamily="34" charset="-120"/>
              </a:rPr>
              <a:t>Βασικοί Δείκτες</a:t>
            </a:r>
            <a:endParaRPr lang="en-US" sz="1850" dirty="0"/>
          </a:p>
        </p:txBody>
      </p:sp>
      <p:sp>
        <p:nvSpPr>
          <p:cNvPr id="6" name="Text 3"/>
          <p:cNvSpPr/>
          <p:nvPr/>
        </p:nvSpPr>
        <p:spPr>
          <a:xfrm>
            <a:off x="8890992" y="2546509"/>
            <a:ext cx="5113258" cy="760452"/>
          </a:xfrm>
          <a:prstGeom prst="rect">
            <a:avLst/>
          </a:prstGeom>
          <a:noFill/>
          <a:ln/>
        </p:spPr>
        <p:txBody>
          <a:bodyPr wrap="square" lIns="0" tIns="0" rIns="0" bIns="0" rtlCol="0" anchor="t"/>
          <a:lstStyle/>
          <a:p>
            <a:pPr algn="l" indent="0" marL="0">
              <a:lnSpc>
                <a:spcPts val="1950"/>
              </a:lnSpc>
              <a:buNone/>
            </a:pPr>
            <a:r>
              <a:rPr lang="en-US" sz="1200" dirty="0">
                <a:solidFill>
                  <a:srgbClr val="39393C"/>
                </a:solidFill>
                <a:latin typeface="Open Sans" pitchFamily="34" charset="0"/>
                <a:ea typeface="Open Sans" pitchFamily="34" charset="-122"/>
                <a:cs typeface="Open Sans" pitchFamily="34" charset="-120"/>
              </a:rPr>
              <a:t>Ο προϋπολογισμός μας βασίζεται σε ρεαλιστικές προβλέψεις και έρευνα αγοράς. Το μοντέλο τιμολόγησής μας εξισορροπεί την ανταγωνιστικότητα με την κερδοφορία.</a:t>
            </a:r>
            <a:endParaRPr lang="en-US" sz="1200" dirty="0"/>
          </a:p>
        </p:txBody>
      </p:sp>
      <p:sp>
        <p:nvSpPr>
          <p:cNvPr id="7" name="Text 4"/>
          <p:cNvSpPr/>
          <p:nvPr/>
        </p:nvSpPr>
        <p:spPr>
          <a:xfrm>
            <a:off x="633770" y="6949916"/>
            <a:ext cx="4322207" cy="522803"/>
          </a:xfrm>
          <a:prstGeom prst="rect">
            <a:avLst/>
          </a:prstGeom>
          <a:noFill/>
          <a:ln/>
        </p:spPr>
        <p:txBody>
          <a:bodyPr wrap="none" lIns="0" tIns="0" rIns="0" bIns="0" rtlCol="0" anchor="t"/>
          <a:lstStyle/>
          <a:p>
            <a:pPr algn="ctr" indent="0" marL="0">
              <a:lnSpc>
                <a:spcPts val="4100"/>
              </a:lnSpc>
              <a:buNone/>
            </a:pPr>
            <a:r>
              <a:rPr lang="en-US" sz="4100" b="1" dirty="0">
                <a:solidFill>
                  <a:srgbClr val="39393C"/>
                </a:solidFill>
                <a:latin typeface="Playfair Display Bold" pitchFamily="34" charset="0"/>
                <a:ea typeface="Playfair Display Bold" pitchFamily="34" charset="-122"/>
                <a:cs typeface="Playfair Display Bold" pitchFamily="34" charset="-120"/>
              </a:rPr>
              <a:t>€25</a:t>
            </a:r>
            <a:endParaRPr lang="en-US" sz="4100" dirty="0"/>
          </a:p>
        </p:txBody>
      </p:sp>
      <p:sp>
        <p:nvSpPr>
          <p:cNvPr id="8" name="Text 5"/>
          <p:cNvSpPr/>
          <p:nvPr/>
        </p:nvSpPr>
        <p:spPr>
          <a:xfrm>
            <a:off x="1717953" y="7670721"/>
            <a:ext cx="2153722" cy="247650"/>
          </a:xfrm>
          <a:prstGeom prst="rect">
            <a:avLst/>
          </a:prstGeom>
          <a:noFill/>
          <a:ln/>
        </p:spPr>
        <p:txBody>
          <a:bodyPr wrap="none" lIns="0" tIns="0" rIns="0" bIns="0" rtlCol="0" anchor="t"/>
          <a:lstStyle/>
          <a:p>
            <a:pPr algn="ctr" indent="0" marL="0">
              <a:lnSpc>
                <a:spcPts val="1900"/>
              </a:lnSpc>
              <a:buNone/>
            </a:pPr>
            <a:r>
              <a:rPr lang="en-US" sz="1550" b="1" dirty="0">
                <a:solidFill>
                  <a:srgbClr val="39393C"/>
                </a:solidFill>
                <a:latin typeface="Playfair Display Bold" pitchFamily="34" charset="0"/>
                <a:ea typeface="Playfair Display Bold" pitchFamily="34" charset="-122"/>
                <a:cs typeface="Playfair Display Bold" pitchFamily="34" charset="-120"/>
              </a:rPr>
              <a:t>Μέση Τιμή Προϊόντος</a:t>
            </a:r>
            <a:endParaRPr lang="en-US" sz="1550" dirty="0"/>
          </a:p>
        </p:txBody>
      </p:sp>
      <p:sp>
        <p:nvSpPr>
          <p:cNvPr id="9" name="Text 6"/>
          <p:cNvSpPr/>
          <p:nvPr/>
        </p:nvSpPr>
        <p:spPr>
          <a:xfrm>
            <a:off x="633770" y="8013383"/>
            <a:ext cx="4322207" cy="253484"/>
          </a:xfrm>
          <a:prstGeom prst="rect">
            <a:avLst/>
          </a:prstGeom>
          <a:noFill/>
          <a:ln/>
        </p:spPr>
        <p:txBody>
          <a:bodyPr wrap="none" lIns="0" tIns="0" rIns="0" bIns="0" rtlCol="0" anchor="t"/>
          <a:lstStyle/>
          <a:p>
            <a:pPr algn="ctr" indent="0" marL="0">
              <a:lnSpc>
                <a:spcPts val="1950"/>
              </a:lnSpc>
              <a:buNone/>
            </a:pPr>
            <a:r>
              <a:rPr lang="en-US" sz="1200" dirty="0">
                <a:solidFill>
                  <a:srgbClr val="39393C"/>
                </a:solidFill>
                <a:latin typeface="Open Sans" pitchFamily="34" charset="0"/>
                <a:ea typeface="Open Sans" pitchFamily="34" charset="-122"/>
                <a:cs typeface="Open Sans" pitchFamily="34" charset="-120"/>
              </a:rPr>
              <a:t>Ανταγωνιστική τιμή που προσφέρει εξαιρετική αξία</a:t>
            </a:r>
            <a:endParaRPr lang="en-US" sz="1200" dirty="0"/>
          </a:p>
        </p:txBody>
      </p:sp>
      <p:sp>
        <p:nvSpPr>
          <p:cNvPr id="10" name="Text 7"/>
          <p:cNvSpPr/>
          <p:nvPr/>
        </p:nvSpPr>
        <p:spPr>
          <a:xfrm>
            <a:off x="5153978" y="6949916"/>
            <a:ext cx="4322326" cy="522803"/>
          </a:xfrm>
          <a:prstGeom prst="rect">
            <a:avLst/>
          </a:prstGeom>
          <a:noFill/>
          <a:ln/>
        </p:spPr>
        <p:txBody>
          <a:bodyPr wrap="none" lIns="0" tIns="0" rIns="0" bIns="0" rtlCol="0" anchor="t"/>
          <a:lstStyle/>
          <a:p>
            <a:pPr algn="ctr" indent="0" marL="0">
              <a:lnSpc>
                <a:spcPts val="4100"/>
              </a:lnSpc>
              <a:buNone/>
            </a:pPr>
            <a:r>
              <a:rPr lang="en-US" sz="4100" b="1" dirty="0">
                <a:solidFill>
                  <a:srgbClr val="39393C"/>
                </a:solidFill>
                <a:latin typeface="Playfair Display Bold" pitchFamily="34" charset="0"/>
                <a:ea typeface="Playfair Display Bold" pitchFamily="34" charset="-122"/>
                <a:cs typeface="Playfair Display Bold" pitchFamily="34" charset="-120"/>
              </a:rPr>
              <a:t>35%</a:t>
            </a:r>
            <a:endParaRPr lang="en-US" sz="4100" dirty="0"/>
          </a:p>
        </p:txBody>
      </p:sp>
      <p:sp>
        <p:nvSpPr>
          <p:cNvPr id="11" name="Text 8"/>
          <p:cNvSpPr/>
          <p:nvPr/>
        </p:nvSpPr>
        <p:spPr>
          <a:xfrm>
            <a:off x="6324838" y="7670721"/>
            <a:ext cx="1980605" cy="247650"/>
          </a:xfrm>
          <a:prstGeom prst="rect">
            <a:avLst/>
          </a:prstGeom>
          <a:noFill/>
          <a:ln/>
        </p:spPr>
        <p:txBody>
          <a:bodyPr wrap="none" lIns="0" tIns="0" rIns="0" bIns="0" rtlCol="0" anchor="t"/>
          <a:lstStyle/>
          <a:p>
            <a:pPr algn="ctr" indent="0" marL="0">
              <a:lnSpc>
                <a:spcPts val="1900"/>
              </a:lnSpc>
              <a:buNone/>
            </a:pPr>
            <a:r>
              <a:rPr lang="en-US" sz="1550" b="1" dirty="0">
                <a:solidFill>
                  <a:srgbClr val="39393C"/>
                </a:solidFill>
                <a:latin typeface="Playfair Display Bold" pitchFamily="34" charset="0"/>
                <a:ea typeface="Playfair Display Bold" pitchFamily="34" charset="-122"/>
                <a:cs typeface="Playfair Display Bold" pitchFamily="34" charset="-120"/>
              </a:rPr>
              <a:t>Περιθώριο Κέρδους</a:t>
            </a:r>
            <a:endParaRPr lang="en-US" sz="1550" dirty="0"/>
          </a:p>
        </p:txBody>
      </p:sp>
      <p:sp>
        <p:nvSpPr>
          <p:cNvPr id="12" name="Text 9"/>
          <p:cNvSpPr/>
          <p:nvPr/>
        </p:nvSpPr>
        <p:spPr>
          <a:xfrm>
            <a:off x="5153978" y="8013383"/>
            <a:ext cx="4322326" cy="253484"/>
          </a:xfrm>
          <a:prstGeom prst="rect">
            <a:avLst/>
          </a:prstGeom>
          <a:noFill/>
          <a:ln/>
        </p:spPr>
        <p:txBody>
          <a:bodyPr wrap="none" lIns="0" tIns="0" rIns="0" bIns="0" rtlCol="0" anchor="t"/>
          <a:lstStyle/>
          <a:p>
            <a:pPr algn="ctr" indent="0" marL="0">
              <a:lnSpc>
                <a:spcPts val="1950"/>
              </a:lnSpc>
              <a:buNone/>
            </a:pPr>
            <a:r>
              <a:rPr lang="en-US" sz="1200" dirty="0">
                <a:solidFill>
                  <a:srgbClr val="39393C"/>
                </a:solidFill>
                <a:latin typeface="Open Sans" pitchFamily="34" charset="0"/>
                <a:ea typeface="Open Sans" pitchFamily="34" charset="-122"/>
                <a:cs typeface="Open Sans" pitchFamily="34" charset="-120"/>
              </a:rPr>
              <a:t>Υγιές περιθώριο που εξασφαλίζει βιωσιμότητα</a:t>
            </a:r>
            <a:endParaRPr lang="en-US" sz="1200" dirty="0"/>
          </a:p>
        </p:txBody>
      </p:sp>
      <p:sp>
        <p:nvSpPr>
          <p:cNvPr id="13" name="Text 10"/>
          <p:cNvSpPr/>
          <p:nvPr/>
        </p:nvSpPr>
        <p:spPr>
          <a:xfrm>
            <a:off x="9674304" y="6949916"/>
            <a:ext cx="4322326" cy="522803"/>
          </a:xfrm>
          <a:prstGeom prst="rect">
            <a:avLst/>
          </a:prstGeom>
          <a:noFill/>
          <a:ln/>
        </p:spPr>
        <p:txBody>
          <a:bodyPr wrap="none" lIns="0" tIns="0" rIns="0" bIns="0" rtlCol="0" anchor="t"/>
          <a:lstStyle/>
          <a:p>
            <a:pPr algn="ctr" indent="0" marL="0">
              <a:lnSpc>
                <a:spcPts val="4100"/>
              </a:lnSpc>
              <a:buNone/>
            </a:pPr>
            <a:r>
              <a:rPr lang="en-US" sz="4100" b="1" dirty="0">
                <a:solidFill>
                  <a:srgbClr val="39393C"/>
                </a:solidFill>
                <a:latin typeface="Playfair Display Bold" pitchFamily="34" charset="0"/>
                <a:ea typeface="Playfair Display Bold" pitchFamily="34" charset="-122"/>
                <a:cs typeface="Playfair Display Bold" pitchFamily="34" charset="-120"/>
              </a:rPr>
              <a:t>12μ</a:t>
            </a:r>
            <a:endParaRPr lang="en-US" sz="4100" dirty="0"/>
          </a:p>
        </p:txBody>
      </p:sp>
      <p:sp>
        <p:nvSpPr>
          <p:cNvPr id="14" name="Text 11"/>
          <p:cNvSpPr/>
          <p:nvPr/>
        </p:nvSpPr>
        <p:spPr>
          <a:xfrm>
            <a:off x="10845165" y="7670721"/>
            <a:ext cx="1980605" cy="247650"/>
          </a:xfrm>
          <a:prstGeom prst="rect">
            <a:avLst/>
          </a:prstGeom>
          <a:noFill/>
          <a:ln/>
        </p:spPr>
        <p:txBody>
          <a:bodyPr wrap="none" lIns="0" tIns="0" rIns="0" bIns="0" rtlCol="0" anchor="t"/>
          <a:lstStyle/>
          <a:p>
            <a:pPr algn="ctr" indent="0" marL="0">
              <a:lnSpc>
                <a:spcPts val="1900"/>
              </a:lnSpc>
              <a:buNone/>
            </a:pPr>
            <a:r>
              <a:rPr lang="en-US" sz="1550" b="1" dirty="0">
                <a:solidFill>
                  <a:srgbClr val="39393C"/>
                </a:solidFill>
                <a:latin typeface="Playfair Display Bold" pitchFamily="34" charset="0"/>
                <a:ea typeface="Playfair Display Bold" pitchFamily="34" charset="-122"/>
                <a:cs typeface="Playfair Display Bold" pitchFamily="34" charset="-120"/>
              </a:rPr>
              <a:t>Break-even Point</a:t>
            </a:r>
            <a:endParaRPr lang="en-US" sz="1550" dirty="0"/>
          </a:p>
        </p:txBody>
      </p:sp>
      <p:sp>
        <p:nvSpPr>
          <p:cNvPr id="15" name="Text 12"/>
          <p:cNvSpPr/>
          <p:nvPr/>
        </p:nvSpPr>
        <p:spPr>
          <a:xfrm>
            <a:off x="9674304" y="8013383"/>
            <a:ext cx="4322326" cy="253484"/>
          </a:xfrm>
          <a:prstGeom prst="rect">
            <a:avLst/>
          </a:prstGeom>
          <a:noFill/>
          <a:ln/>
        </p:spPr>
        <p:txBody>
          <a:bodyPr wrap="none" lIns="0" tIns="0" rIns="0" bIns="0" rtlCol="0" anchor="t"/>
          <a:lstStyle/>
          <a:p>
            <a:pPr algn="ctr" indent="0" marL="0">
              <a:lnSpc>
                <a:spcPts val="1950"/>
              </a:lnSpc>
              <a:buNone/>
            </a:pPr>
            <a:r>
              <a:rPr lang="en-US" sz="1200" dirty="0">
                <a:solidFill>
                  <a:srgbClr val="39393C"/>
                </a:solidFill>
                <a:latin typeface="Open Sans" pitchFamily="34" charset="0"/>
                <a:ea typeface="Open Sans" pitchFamily="34" charset="-122"/>
                <a:cs typeface="Open Sans" pitchFamily="34" charset="-120"/>
              </a:rPr>
              <a:t>Αναμένουμε κερδοφορία εντός του πρώτου έτους</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0791"/>
          </a:xfrm>
          <a:prstGeom prst="rect">
            <a:avLst/>
          </a:prstGeom>
        </p:spPr>
      </p:pic>
      <p:sp>
        <p:nvSpPr>
          <p:cNvPr id="3" name="Shape 0"/>
          <p:cNvSpPr/>
          <p:nvPr/>
        </p:nvSpPr>
        <p:spPr>
          <a:xfrm>
            <a:off x="0" y="0"/>
            <a:ext cx="14630400" cy="8230791"/>
          </a:xfrm>
          <a:prstGeom prst="rect">
            <a:avLst/>
          </a:prstGeom>
          <a:solidFill>
            <a:srgbClr val="F3F3F7">
              <a:alpha val="85000"/>
            </a:srgbClr>
          </a:solidFill>
          <a:ln/>
        </p:spPr>
      </p:sp>
      <p:sp>
        <p:nvSpPr>
          <p:cNvPr id="4" name="Text 1"/>
          <p:cNvSpPr/>
          <p:nvPr/>
        </p:nvSpPr>
        <p:spPr>
          <a:xfrm>
            <a:off x="618887" y="425410"/>
            <a:ext cx="5024080" cy="483513"/>
          </a:xfrm>
          <a:prstGeom prst="rect">
            <a:avLst/>
          </a:prstGeom>
          <a:noFill/>
          <a:ln/>
        </p:spPr>
        <p:txBody>
          <a:bodyPr wrap="none" lIns="0" tIns="0" rIns="0" bIns="0" rtlCol="0" anchor="t"/>
          <a:lstStyle/>
          <a:p>
            <a:pPr algn="l" indent="0" marL="0">
              <a:lnSpc>
                <a:spcPts val="3800"/>
              </a:lnSpc>
              <a:buNone/>
            </a:pPr>
            <a:r>
              <a:rPr lang="en-US" sz="3000" b="1" dirty="0">
                <a:solidFill>
                  <a:srgbClr val="101014"/>
                </a:solidFill>
                <a:latin typeface="Playfair Display Bold" pitchFamily="34" charset="0"/>
                <a:ea typeface="Playfair Display Bold" pitchFamily="34" charset="-122"/>
                <a:cs typeface="Playfair Display Bold" pitchFamily="34" charset="-120"/>
              </a:rPr>
              <a:t>Διαφήμιση και Προώθηση</a:t>
            </a:r>
            <a:endParaRPr lang="en-US" sz="3000" dirty="0"/>
          </a:p>
        </p:txBody>
      </p:sp>
      <p:sp>
        <p:nvSpPr>
          <p:cNvPr id="5" name="Text 2"/>
          <p:cNvSpPr/>
          <p:nvPr/>
        </p:nvSpPr>
        <p:spPr>
          <a:xfrm>
            <a:off x="618887" y="1140976"/>
            <a:ext cx="13392626" cy="495300"/>
          </a:xfrm>
          <a:prstGeom prst="rect">
            <a:avLst/>
          </a:prstGeom>
          <a:noFill/>
          <a:ln/>
        </p:spPr>
        <p:txBody>
          <a:bodyPr wrap="square" lIns="0" tIns="0" rIns="0" bIns="0" rtlCol="0" anchor="t"/>
          <a:lstStyle/>
          <a:p>
            <a:pPr algn="l" indent="0" marL="0">
              <a:lnSpc>
                <a:spcPts val="1900"/>
              </a:lnSpc>
              <a:buNone/>
            </a:pPr>
            <a:r>
              <a:rPr lang="en-US" sz="1200" dirty="0">
                <a:solidFill>
                  <a:srgbClr val="39393C"/>
                </a:solidFill>
                <a:latin typeface="Open Sans" pitchFamily="34" charset="0"/>
                <a:ea typeface="Open Sans" pitchFamily="34" charset="-122"/>
                <a:cs typeface="Open Sans" pitchFamily="34" charset="-120"/>
              </a:rPr>
              <a:t>Μια ολοκληρωμένη στρατηγική μάρκετινγκ είναι απαραίτητη για την επιτυχία μας. Έχουμε σχεδιάσει μια πολυκαναλική προσέγγιση που συνδυάζει ψηφιακά και παραδοσιακά μέσα για να φτάσουμε στο κοινό-στόχο μας αποτελεσματικά.</a:t>
            </a:r>
            <a:endParaRPr lang="en-US" sz="1200" dirty="0"/>
          </a:p>
        </p:txBody>
      </p:sp>
      <p:pic>
        <p:nvPicPr>
          <p:cNvPr id="6" name="Image 1" descr="preencoded.png">    </p:cNvPr>
          <p:cNvPicPr>
            <a:picLocks noChangeAspect="1"/>
          </p:cNvPicPr>
          <p:nvPr/>
        </p:nvPicPr>
        <p:blipFill>
          <a:blip r:embed="rId2"/>
          <a:stretch>
            <a:fillRect/>
          </a:stretch>
        </p:blipFill>
        <p:spPr>
          <a:xfrm>
            <a:off x="618887" y="1810226"/>
            <a:ext cx="773549" cy="928330"/>
          </a:xfrm>
          <a:prstGeom prst="rect">
            <a:avLst/>
          </a:prstGeom>
        </p:spPr>
      </p:pic>
      <p:sp>
        <p:nvSpPr>
          <p:cNvPr id="7" name="Text 3"/>
          <p:cNvSpPr/>
          <p:nvPr/>
        </p:nvSpPr>
        <p:spPr>
          <a:xfrm>
            <a:off x="1547098" y="1964888"/>
            <a:ext cx="1933932" cy="241697"/>
          </a:xfrm>
          <a:prstGeom prst="rect">
            <a:avLst/>
          </a:prstGeom>
          <a:noFill/>
          <a:ln/>
        </p:spPr>
        <p:txBody>
          <a:bodyPr wrap="none" lIns="0" tIns="0" rIns="0" bIns="0" rtlCol="0" anchor="t"/>
          <a:lstStyle/>
          <a:p>
            <a:pPr algn="l" indent="0" marL="0">
              <a:lnSpc>
                <a:spcPts val="1900"/>
              </a:lnSpc>
              <a:buNone/>
            </a:pPr>
            <a:r>
              <a:rPr lang="en-US" sz="1500" b="1" dirty="0">
                <a:solidFill>
                  <a:srgbClr val="39393C"/>
                </a:solidFill>
                <a:latin typeface="Playfair Display Bold" pitchFamily="34" charset="0"/>
                <a:ea typeface="Playfair Display Bold" pitchFamily="34" charset="-122"/>
                <a:cs typeface="Playfair Display Bold" pitchFamily="34" charset="-120"/>
              </a:rPr>
              <a:t>Social Media</a:t>
            </a:r>
            <a:endParaRPr lang="en-US" sz="1500" dirty="0"/>
          </a:p>
        </p:txBody>
      </p:sp>
      <p:sp>
        <p:nvSpPr>
          <p:cNvPr id="8" name="Text 4"/>
          <p:cNvSpPr/>
          <p:nvPr/>
        </p:nvSpPr>
        <p:spPr>
          <a:xfrm>
            <a:off x="1547098" y="2299335"/>
            <a:ext cx="12464415" cy="247650"/>
          </a:xfrm>
          <a:prstGeom prst="rect">
            <a:avLst/>
          </a:prstGeom>
          <a:noFill/>
          <a:ln/>
        </p:spPr>
        <p:txBody>
          <a:bodyPr wrap="none" lIns="0" tIns="0" rIns="0" bIns="0" rtlCol="0" anchor="t"/>
          <a:lstStyle/>
          <a:p>
            <a:pPr algn="l" indent="0" marL="0">
              <a:lnSpc>
                <a:spcPts val="1900"/>
              </a:lnSpc>
              <a:buNone/>
            </a:pPr>
            <a:r>
              <a:rPr lang="en-US" sz="1200" dirty="0">
                <a:solidFill>
                  <a:srgbClr val="39393C"/>
                </a:solidFill>
                <a:latin typeface="Open Sans" pitchFamily="34" charset="0"/>
                <a:ea typeface="Open Sans" pitchFamily="34" charset="-122"/>
                <a:cs typeface="Open Sans" pitchFamily="34" charset="-120"/>
              </a:rPr>
              <a:t>Δημιουργία περιεχομένου στο Instagram, Facebook και LinkedIn για να χτίσουμε κοινότητα και αφοσίωση</a:t>
            </a:r>
            <a:endParaRPr lang="en-US" sz="1200" dirty="0"/>
          </a:p>
        </p:txBody>
      </p:sp>
      <p:pic>
        <p:nvPicPr>
          <p:cNvPr id="9" name="Image 2" descr="preencoded.png">    </p:cNvPr>
          <p:cNvPicPr>
            <a:picLocks noChangeAspect="1"/>
          </p:cNvPicPr>
          <p:nvPr/>
        </p:nvPicPr>
        <p:blipFill>
          <a:blip r:embed="rId3"/>
          <a:stretch>
            <a:fillRect/>
          </a:stretch>
        </p:blipFill>
        <p:spPr>
          <a:xfrm>
            <a:off x="618887" y="2738557"/>
            <a:ext cx="773549" cy="928330"/>
          </a:xfrm>
          <a:prstGeom prst="rect">
            <a:avLst/>
          </a:prstGeom>
        </p:spPr>
      </p:pic>
      <p:sp>
        <p:nvSpPr>
          <p:cNvPr id="10" name="Text 5"/>
          <p:cNvSpPr/>
          <p:nvPr/>
        </p:nvSpPr>
        <p:spPr>
          <a:xfrm>
            <a:off x="1547098" y="2893219"/>
            <a:ext cx="1933932" cy="241697"/>
          </a:xfrm>
          <a:prstGeom prst="rect">
            <a:avLst/>
          </a:prstGeom>
          <a:noFill/>
          <a:ln/>
        </p:spPr>
        <p:txBody>
          <a:bodyPr wrap="none" lIns="0" tIns="0" rIns="0" bIns="0" rtlCol="0" anchor="t"/>
          <a:lstStyle/>
          <a:p>
            <a:pPr algn="l" indent="0" marL="0">
              <a:lnSpc>
                <a:spcPts val="1900"/>
              </a:lnSpc>
              <a:buNone/>
            </a:pPr>
            <a:r>
              <a:rPr lang="en-US" sz="1500" b="1" dirty="0">
                <a:solidFill>
                  <a:srgbClr val="39393C"/>
                </a:solidFill>
                <a:latin typeface="Playfair Display Bold" pitchFamily="34" charset="0"/>
                <a:ea typeface="Playfair Display Bold" pitchFamily="34" charset="-122"/>
                <a:cs typeface="Playfair Display Bold" pitchFamily="34" charset="-120"/>
              </a:rPr>
              <a:t>Ψηφιακή Παρουσία</a:t>
            </a:r>
            <a:endParaRPr lang="en-US" sz="1500" dirty="0"/>
          </a:p>
        </p:txBody>
      </p:sp>
      <p:sp>
        <p:nvSpPr>
          <p:cNvPr id="11" name="Text 6"/>
          <p:cNvSpPr/>
          <p:nvPr/>
        </p:nvSpPr>
        <p:spPr>
          <a:xfrm>
            <a:off x="1547098" y="3227665"/>
            <a:ext cx="12464415" cy="247650"/>
          </a:xfrm>
          <a:prstGeom prst="rect">
            <a:avLst/>
          </a:prstGeom>
          <a:noFill/>
          <a:ln/>
        </p:spPr>
        <p:txBody>
          <a:bodyPr wrap="none" lIns="0" tIns="0" rIns="0" bIns="0" rtlCol="0" anchor="t"/>
          <a:lstStyle/>
          <a:p>
            <a:pPr algn="l" indent="0" marL="0">
              <a:lnSpc>
                <a:spcPts val="1900"/>
              </a:lnSpc>
              <a:buNone/>
            </a:pPr>
            <a:r>
              <a:rPr lang="en-US" sz="1200" dirty="0">
                <a:solidFill>
                  <a:srgbClr val="39393C"/>
                </a:solidFill>
                <a:latin typeface="Open Sans" pitchFamily="34" charset="0"/>
                <a:ea typeface="Open Sans" pitchFamily="34" charset="-122"/>
                <a:cs typeface="Open Sans" pitchFamily="34" charset="-120"/>
              </a:rPr>
              <a:t>Επαγγελματικό website με SEO βελτιστοποίηση και e-commerce δυνατότητες για online πωλήσεις</a:t>
            </a:r>
            <a:endParaRPr lang="en-US" sz="1200" dirty="0"/>
          </a:p>
        </p:txBody>
      </p:sp>
      <p:pic>
        <p:nvPicPr>
          <p:cNvPr id="12" name="Image 3" descr="preencoded.png">    </p:cNvPr>
          <p:cNvPicPr>
            <a:picLocks noChangeAspect="1"/>
          </p:cNvPicPr>
          <p:nvPr/>
        </p:nvPicPr>
        <p:blipFill>
          <a:blip r:embed="rId4"/>
          <a:stretch>
            <a:fillRect/>
          </a:stretch>
        </p:blipFill>
        <p:spPr>
          <a:xfrm>
            <a:off x="618887" y="3666887"/>
            <a:ext cx="773549" cy="928330"/>
          </a:xfrm>
          <a:prstGeom prst="rect">
            <a:avLst/>
          </a:prstGeom>
        </p:spPr>
      </p:pic>
      <p:sp>
        <p:nvSpPr>
          <p:cNvPr id="13" name="Text 7"/>
          <p:cNvSpPr/>
          <p:nvPr/>
        </p:nvSpPr>
        <p:spPr>
          <a:xfrm>
            <a:off x="1547098" y="3821549"/>
            <a:ext cx="1933932" cy="241697"/>
          </a:xfrm>
          <a:prstGeom prst="rect">
            <a:avLst/>
          </a:prstGeom>
          <a:noFill/>
          <a:ln/>
        </p:spPr>
        <p:txBody>
          <a:bodyPr wrap="none" lIns="0" tIns="0" rIns="0" bIns="0" rtlCol="0" anchor="t"/>
          <a:lstStyle/>
          <a:p>
            <a:pPr algn="l" indent="0" marL="0">
              <a:lnSpc>
                <a:spcPts val="1900"/>
              </a:lnSpc>
              <a:buNone/>
            </a:pPr>
            <a:r>
              <a:rPr lang="en-US" sz="1500" b="1" dirty="0">
                <a:solidFill>
                  <a:srgbClr val="39393C"/>
                </a:solidFill>
                <a:latin typeface="Playfair Display Bold" pitchFamily="34" charset="0"/>
                <a:ea typeface="Playfair Display Bold" pitchFamily="34" charset="-122"/>
                <a:cs typeface="Playfair Display Bold" pitchFamily="34" charset="-120"/>
              </a:rPr>
              <a:t>Email Marketing</a:t>
            </a:r>
            <a:endParaRPr lang="en-US" sz="1500" dirty="0"/>
          </a:p>
        </p:txBody>
      </p:sp>
      <p:sp>
        <p:nvSpPr>
          <p:cNvPr id="14" name="Text 8"/>
          <p:cNvSpPr/>
          <p:nvPr/>
        </p:nvSpPr>
        <p:spPr>
          <a:xfrm>
            <a:off x="1547098" y="4155996"/>
            <a:ext cx="12464415" cy="247650"/>
          </a:xfrm>
          <a:prstGeom prst="rect">
            <a:avLst/>
          </a:prstGeom>
          <a:noFill/>
          <a:ln/>
        </p:spPr>
        <p:txBody>
          <a:bodyPr wrap="none" lIns="0" tIns="0" rIns="0" bIns="0" rtlCol="0" anchor="t"/>
          <a:lstStyle/>
          <a:p>
            <a:pPr algn="l" indent="0" marL="0">
              <a:lnSpc>
                <a:spcPts val="1900"/>
              </a:lnSpc>
              <a:buNone/>
            </a:pPr>
            <a:r>
              <a:rPr lang="en-US" sz="1200" dirty="0">
                <a:solidFill>
                  <a:srgbClr val="39393C"/>
                </a:solidFill>
                <a:latin typeface="Open Sans" pitchFamily="34" charset="0"/>
                <a:ea typeface="Open Sans" pitchFamily="34" charset="-122"/>
                <a:cs typeface="Open Sans" pitchFamily="34" charset="-120"/>
              </a:rPr>
              <a:t>Στοχευμένες καμπάνιες για να ενημερώνουμε τους πελάτες και να προωθούμε νέα προϊόντα</a:t>
            </a:r>
            <a:endParaRPr lang="en-US" sz="1200" dirty="0"/>
          </a:p>
        </p:txBody>
      </p:sp>
      <p:pic>
        <p:nvPicPr>
          <p:cNvPr id="15" name="Image 4" descr="preencoded.png">    </p:cNvPr>
          <p:cNvPicPr>
            <a:picLocks noChangeAspect="1"/>
          </p:cNvPicPr>
          <p:nvPr/>
        </p:nvPicPr>
        <p:blipFill>
          <a:blip r:embed="rId5"/>
          <a:stretch>
            <a:fillRect/>
          </a:stretch>
        </p:blipFill>
        <p:spPr>
          <a:xfrm>
            <a:off x="618887" y="4595217"/>
            <a:ext cx="773549" cy="928330"/>
          </a:xfrm>
          <a:prstGeom prst="rect">
            <a:avLst/>
          </a:prstGeom>
        </p:spPr>
      </p:pic>
      <p:sp>
        <p:nvSpPr>
          <p:cNvPr id="16" name="Text 9"/>
          <p:cNvSpPr/>
          <p:nvPr/>
        </p:nvSpPr>
        <p:spPr>
          <a:xfrm>
            <a:off x="1547098" y="4749879"/>
            <a:ext cx="1933932" cy="241697"/>
          </a:xfrm>
          <a:prstGeom prst="rect">
            <a:avLst/>
          </a:prstGeom>
          <a:noFill/>
          <a:ln/>
        </p:spPr>
        <p:txBody>
          <a:bodyPr wrap="none" lIns="0" tIns="0" rIns="0" bIns="0" rtlCol="0" anchor="t"/>
          <a:lstStyle/>
          <a:p>
            <a:pPr algn="l" indent="0" marL="0">
              <a:lnSpc>
                <a:spcPts val="1900"/>
              </a:lnSpc>
              <a:buNone/>
            </a:pPr>
            <a:r>
              <a:rPr lang="en-US" sz="1500" b="1" dirty="0">
                <a:solidFill>
                  <a:srgbClr val="39393C"/>
                </a:solidFill>
                <a:latin typeface="Playfair Display Bold" pitchFamily="34" charset="0"/>
                <a:ea typeface="Playfair Display Bold" pitchFamily="34" charset="-122"/>
                <a:cs typeface="Playfair Display Bold" pitchFamily="34" charset="-120"/>
              </a:rPr>
              <a:t>Διαφημίσεις</a:t>
            </a:r>
            <a:endParaRPr lang="en-US" sz="1500" dirty="0"/>
          </a:p>
        </p:txBody>
      </p:sp>
      <p:sp>
        <p:nvSpPr>
          <p:cNvPr id="17" name="Text 10"/>
          <p:cNvSpPr/>
          <p:nvPr/>
        </p:nvSpPr>
        <p:spPr>
          <a:xfrm>
            <a:off x="1547098" y="5084326"/>
            <a:ext cx="12464415" cy="247650"/>
          </a:xfrm>
          <a:prstGeom prst="rect">
            <a:avLst/>
          </a:prstGeom>
          <a:noFill/>
          <a:ln/>
        </p:spPr>
        <p:txBody>
          <a:bodyPr wrap="none" lIns="0" tIns="0" rIns="0" bIns="0" rtlCol="0" anchor="t"/>
          <a:lstStyle/>
          <a:p>
            <a:pPr algn="l" indent="0" marL="0">
              <a:lnSpc>
                <a:spcPts val="1900"/>
              </a:lnSpc>
              <a:buNone/>
            </a:pPr>
            <a:r>
              <a:rPr lang="en-US" sz="1200" dirty="0">
                <a:solidFill>
                  <a:srgbClr val="39393C"/>
                </a:solidFill>
                <a:latin typeface="Open Sans" pitchFamily="34" charset="0"/>
                <a:ea typeface="Open Sans" pitchFamily="34" charset="-122"/>
                <a:cs typeface="Open Sans" pitchFamily="34" charset="-120"/>
              </a:rPr>
              <a:t>Στρατηγικές καμπάνιες Google Ads και Facebook Ads για να προσελκύσουμε νέους πελάτες</a:t>
            </a:r>
            <a:endParaRPr lang="en-US" sz="1200" dirty="0"/>
          </a:p>
        </p:txBody>
      </p:sp>
      <p:sp>
        <p:nvSpPr>
          <p:cNvPr id="18" name="Text 11"/>
          <p:cNvSpPr/>
          <p:nvPr/>
        </p:nvSpPr>
        <p:spPr>
          <a:xfrm>
            <a:off x="618887" y="5852160"/>
            <a:ext cx="2591276" cy="290036"/>
          </a:xfrm>
          <a:prstGeom prst="rect">
            <a:avLst/>
          </a:prstGeom>
          <a:noFill/>
          <a:ln/>
        </p:spPr>
        <p:txBody>
          <a:bodyPr wrap="none" lIns="0" tIns="0" rIns="0" bIns="0" rtlCol="0" anchor="t"/>
          <a:lstStyle/>
          <a:p>
            <a:pPr algn="l" indent="0" marL="0">
              <a:lnSpc>
                <a:spcPts val="2250"/>
              </a:lnSpc>
              <a:buNone/>
            </a:pPr>
            <a:r>
              <a:rPr lang="en-US" sz="1800" b="1" dirty="0">
                <a:solidFill>
                  <a:srgbClr val="101014"/>
                </a:solidFill>
                <a:latin typeface="Playfair Display Bold" pitchFamily="34" charset="0"/>
                <a:ea typeface="Playfair Display Bold" pitchFamily="34" charset="-122"/>
                <a:cs typeface="Playfair Display Bold" pitchFamily="34" charset="-120"/>
              </a:rPr>
              <a:t>Προσέλκυση Πελατών</a:t>
            </a:r>
            <a:endParaRPr lang="en-US" sz="1800" dirty="0"/>
          </a:p>
        </p:txBody>
      </p:sp>
      <p:sp>
        <p:nvSpPr>
          <p:cNvPr id="19" name="Text 12"/>
          <p:cNvSpPr/>
          <p:nvPr/>
        </p:nvSpPr>
        <p:spPr>
          <a:xfrm>
            <a:off x="618887" y="6296858"/>
            <a:ext cx="6507599" cy="247650"/>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39393C"/>
                </a:solidFill>
                <a:latin typeface="Open Sans" pitchFamily="34" charset="0"/>
                <a:ea typeface="Open Sans" pitchFamily="34" charset="-122"/>
                <a:cs typeface="Open Sans" pitchFamily="34" charset="-120"/>
              </a:rPr>
              <a:t>Προσφορές εισαγωγής για νέους πελάτες</a:t>
            </a:r>
            <a:endParaRPr lang="en-US" sz="1200" dirty="0"/>
          </a:p>
        </p:txBody>
      </p:sp>
      <p:sp>
        <p:nvSpPr>
          <p:cNvPr id="20" name="Text 13"/>
          <p:cNvSpPr/>
          <p:nvPr/>
        </p:nvSpPr>
        <p:spPr>
          <a:xfrm>
            <a:off x="618887" y="6598563"/>
            <a:ext cx="6507599" cy="247650"/>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39393C"/>
                </a:solidFill>
                <a:latin typeface="Open Sans" pitchFamily="34" charset="0"/>
                <a:ea typeface="Open Sans" pitchFamily="34" charset="-122"/>
                <a:cs typeface="Open Sans" pitchFamily="34" charset="-120"/>
              </a:rPr>
              <a:t>Πρόγραμμα αφοσίωσης και επιβράβευσης</a:t>
            </a:r>
            <a:endParaRPr lang="en-US" sz="1200" dirty="0"/>
          </a:p>
        </p:txBody>
      </p:sp>
      <p:sp>
        <p:nvSpPr>
          <p:cNvPr id="21" name="Text 14"/>
          <p:cNvSpPr/>
          <p:nvPr/>
        </p:nvSpPr>
        <p:spPr>
          <a:xfrm>
            <a:off x="618887" y="6900267"/>
            <a:ext cx="6507599" cy="247650"/>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39393C"/>
                </a:solidFill>
                <a:latin typeface="Open Sans" pitchFamily="34" charset="0"/>
                <a:ea typeface="Open Sans" pitchFamily="34" charset="-122"/>
                <a:cs typeface="Open Sans" pitchFamily="34" charset="-120"/>
              </a:rPr>
              <a:t>Συνεργασίες με influencers και brand ambassadors</a:t>
            </a:r>
            <a:endParaRPr lang="en-US" sz="1200" dirty="0"/>
          </a:p>
        </p:txBody>
      </p:sp>
      <p:sp>
        <p:nvSpPr>
          <p:cNvPr id="22" name="Text 15"/>
          <p:cNvSpPr/>
          <p:nvPr/>
        </p:nvSpPr>
        <p:spPr>
          <a:xfrm>
            <a:off x="618887" y="7201972"/>
            <a:ext cx="6507599" cy="247650"/>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39393C"/>
                </a:solidFill>
                <a:latin typeface="Open Sans" pitchFamily="34" charset="0"/>
                <a:ea typeface="Open Sans" pitchFamily="34" charset="-122"/>
                <a:cs typeface="Open Sans" pitchFamily="34" charset="-120"/>
              </a:rPr>
              <a:t>Συμμετοχή σε εκθέσεις και events</a:t>
            </a:r>
            <a:endParaRPr lang="en-US" sz="1200" dirty="0"/>
          </a:p>
        </p:txBody>
      </p:sp>
      <p:sp>
        <p:nvSpPr>
          <p:cNvPr id="23" name="Text 16"/>
          <p:cNvSpPr/>
          <p:nvPr/>
        </p:nvSpPr>
        <p:spPr>
          <a:xfrm>
            <a:off x="618887" y="7503676"/>
            <a:ext cx="6507599" cy="247650"/>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39393C"/>
                </a:solidFill>
                <a:latin typeface="Open Sans" pitchFamily="34" charset="0"/>
                <a:ea typeface="Open Sans" pitchFamily="34" charset="-122"/>
                <a:cs typeface="Open Sans" pitchFamily="34" charset="-120"/>
              </a:rPr>
              <a:t>Word-of-mouth μέσω εξαιρετικής εξυπηρέτησης</a:t>
            </a:r>
            <a:endParaRPr lang="en-US" sz="1200" dirty="0"/>
          </a:p>
        </p:txBody>
      </p:sp>
      <p:sp>
        <p:nvSpPr>
          <p:cNvPr id="24" name="Text 17"/>
          <p:cNvSpPr/>
          <p:nvPr/>
        </p:nvSpPr>
        <p:spPr>
          <a:xfrm>
            <a:off x="7511534" y="5836682"/>
            <a:ext cx="6507599" cy="247650"/>
          </a:xfrm>
          <a:prstGeom prst="rect">
            <a:avLst/>
          </a:prstGeom>
          <a:noFill/>
          <a:ln/>
        </p:spPr>
        <p:txBody>
          <a:bodyPr wrap="none" lIns="0" tIns="0" rIns="0" bIns="0" rtlCol="0" anchor="t"/>
          <a:lstStyle/>
          <a:p>
            <a:pPr algn="l" indent="0" marL="0">
              <a:lnSpc>
                <a:spcPts val="1900"/>
              </a:lnSpc>
              <a:buNone/>
            </a:pP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Slide 1</vt:lpstr>
      <vt:lpstr>Slide 2</vt:lpstr>
      <vt:lpstr>Slide 3</vt:lpstr>
      <vt:lpstr>Slide 4</vt:lpstr>
      <vt:lpstr>Slide 5</vt:lpstr>
      <vt:lpstr>Slide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2025-11-17T19:34:28Z</dcterms:created>
  <dcterms:modified xsi:type="dcterms:W3CDTF">2025-11-17T19:34:28Z</dcterms:modified>
</cp:coreProperties>
</file>