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9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6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65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19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36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36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31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0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0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6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0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0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54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11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10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7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BA63-C975-4B80-B01C-6D81FACE103D}" type="datetimeFigureOut">
              <a:rPr lang="el-GR" smtClean="0"/>
              <a:t>24/9/2021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0E9C07-8655-4FD4-877C-FC037488C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7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1.2.Κύτταρο</a:t>
            </a:r>
            <a:r>
              <a:rPr lang="en-US" dirty="0" smtClean="0"/>
              <a:t>:</a:t>
            </a:r>
            <a:r>
              <a:rPr lang="el-GR" dirty="0" smtClean="0"/>
              <a:t> Η μονάδα της ζωής (1</a:t>
            </a:r>
            <a:r>
              <a:rPr lang="el-GR" baseline="30000" dirty="0" smtClean="0"/>
              <a:t>ο</a:t>
            </a:r>
            <a:r>
              <a:rPr lang="el-GR" dirty="0" smtClean="0"/>
              <a:t> μάθημα)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37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 τις διαφορές τους, όλα τα κύτταρα εμφανίζουν </a:t>
            </a:r>
            <a:r>
              <a:rPr lang="el-GR" b="1" dirty="0" smtClean="0"/>
              <a:t>πολλές ομοιότητες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3" y="1737361"/>
            <a:ext cx="11288243" cy="276932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Όλα τα κύτταρα περιβάλλονται από μια μεμβράνη που λέγεται </a:t>
            </a:r>
            <a:r>
              <a:rPr lang="el-GR" sz="2400" dirty="0" smtClean="0">
                <a:solidFill>
                  <a:srgbClr val="FF0000"/>
                </a:solidFill>
              </a:rPr>
              <a:t>πλασματική μεμβράνη</a:t>
            </a:r>
            <a:r>
              <a:rPr lang="el-GR" sz="2400" dirty="0" smtClean="0"/>
              <a:t>!</a:t>
            </a:r>
          </a:p>
          <a:p>
            <a:r>
              <a:rPr lang="el-GR" sz="2400" dirty="0" smtClean="0"/>
              <a:t>Μέσα από την πλασματική μεμβράνη, υπάρχει το </a:t>
            </a:r>
            <a:r>
              <a:rPr lang="el-GR" sz="2400" dirty="0" smtClean="0">
                <a:solidFill>
                  <a:srgbClr val="FF0000"/>
                </a:solidFill>
              </a:rPr>
              <a:t>κυτταρόπλασμα</a:t>
            </a:r>
            <a:r>
              <a:rPr lang="el-GR" sz="2400" dirty="0" smtClean="0"/>
              <a:t> του κυττάρου.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Στο κυτταρόπλασμα, υπάρχουν πολλά οργανίδια </a:t>
            </a:r>
            <a:r>
              <a:rPr lang="el-GR" sz="2400" dirty="0" smtClean="0"/>
              <a:t>τα οποία επιτελούν συγκεκριμένες λειτουργίες.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4245429"/>
            <a:ext cx="9483633" cy="26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Προκαρυωτικά</a:t>
            </a:r>
            <a:r>
              <a:rPr lang="el-GR" dirty="0" smtClean="0"/>
              <a:t> και </a:t>
            </a:r>
            <a:r>
              <a:rPr lang="el-GR" dirty="0" err="1" smtClean="0"/>
              <a:t>Ευκαρυωτικά</a:t>
            </a:r>
            <a:r>
              <a:rPr lang="el-GR" dirty="0" smtClean="0"/>
              <a:t> κύτταρα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dirty="0" err="1" smtClean="0">
                <a:solidFill>
                  <a:srgbClr val="FF0000"/>
                </a:solidFill>
              </a:rPr>
              <a:t>προκαρυωτικά</a:t>
            </a:r>
            <a:r>
              <a:rPr lang="el-GR" sz="2800" dirty="0" smtClean="0">
                <a:solidFill>
                  <a:srgbClr val="FF0000"/>
                </a:solidFill>
              </a:rPr>
              <a:t> κύτταρα </a:t>
            </a:r>
            <a:r>
              <a:rPr lang="el-GR" sz="2800" dirty="0" smtClean="0"/>
              <a:t>ΔΕΝ έχουν πυρήνα!</a:t>
            </a:r>
          </a:p>
          <a:p>
            <a:pPr marL="0" indent="0">
              <a:buNone/>
            </a:pPr>
            <a:r>
              <a:rPr lang="el-GR" sz="2800" dirty="0" err="1" smtClean="0"/>
              <a:t>Προκαρυωτικά</a:t>
            </a:r>
            <a:r>
              <a:rPr lang="el-GR" sz="2800" dirty="0" smtClean="0"/>
              <a:t> είναι τα </a:t>
            </a:r>
            <a:r>
              <a:rPr lang="el-GR" sz="2800" dirty="0" smtClean="0">
                <a:solidFill>
                  <a:srgbClr val="FF0000"/>
                </a:solidFill>
              </a:rPr>
              <a:t>κύτταρα των μικροβίων</a:t>
            </a:r>
            <a:r>
              <a:rPr lang="el-GR" sz="2800" dirty="0" smtClean="0"/>
              <a:t>!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ΕΝΩ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dirty="0" err="1" smtClean="0">
                <a:solidFill>
                  <a:srgbClr val="FF0000"/>
                </a:solidFill>
              </a:rPr>
              <a:t>ευκαρυωτικά</a:t>
            </a:r>
            <a:r>
              <a:rPr lang="el-GR" sz="2800" dirty="0" smtClean="0">
                <a:solidFill>
                  <a:srgbClr val="FF0000"/>
                </a:solidFill>
              </a:rPr>
              <a:t> κύτταρα </a:t>
            </a:r>
            <a:r>
              <a:rPr lang="el-GR" sz="2800" dirty="0" smtClean="0"/>
              <a:t>έχουν πυρήνα(=κάρυο)!</a:t>
            </a:r>
          </a:p>
          <a:p>
            <a:pPr marL="0" indent="0">
              <a:buNone/>
            </a:pPr>
            <a:r>
              <a:rPr lang="el-GR" sz="2800" dirty="0" err="1" smtClean="0"/>
              <a:t>Ευκαρυωτικά</a:t>
            </a:r>
            <a:r>
              <a:rPr lang="el-GR" sz="2800" dirty="0" smtClean="0"/>
              <a:t> είναι </a:t>
            </a:r>
            <a:r>
              <a:rPr lang="el-GR" sz="2800" dirty="0" smtClean="0">
                <a:solidFill>
                  <a:srgbClr val="FF0000"/>
                </a:solidFill>
              </a:rPr>
              <a:t>όλα τα κύτταρα των φυτών και των ζώων</a:t>
            </a:r>
            <a:r>
              <a:rPr lang="el-GR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488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ΕΥΚΑΡΥΩΤΙΚΑ ΚΥΤΤΑΡΑ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19795"/>
            <a:ext cx="10099044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dirty="0" smtClean="0"/>
              <a:t>ΕΥΧΑΡΙΣΤΩ ΠΟΛΥ ΓΙΑ ΤΗΝ ΠΡΟΣΟΧΗ ΣΑΣ!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29453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μονάδα της ζωής</a:t>
            </a:r>
            <a:r>
              <a:rPr lang="en-US" dirty="0" smtClean="0"/>
              <a:t>:</a:t>
            </a:r>
            <a:r>
              <a:rPr lang="el-GR" dirty="0" smtClean="0"/>
              <a:t> το κύτταρο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Το κύτταρο </a:t>
            </a:r>
            <a:r>
              <a:rPr lang="el-GR" sz="2800" dirty="0" smtClean="0"/>
              <a:t>είναι η </a:t>
            </a:r>
            <a:r>
              <a:rPr lang="el-GR" sz="2800" dirty="0" smtClean="0">
                <a:solidFill>
                  <a:srgbClr val="FF0000"/>
                </a:solidFill>
              </a:rPr>
              <a:t>μικρότερη μονάδα </a:t>
            </a:r>
            <a:r>
              <a:rPr lang="el-GR" sz="2800" dirty="0" smtClean="0"/>
              <a:t>που μπορεί να τρέφεται, να αναπνέει, να απεκκρίνει, να αναπαράγεται… ΔΗΛΑΔΗ </a:t>
            </a:r>
            <a:r>
              <a:rPr lang="el-GR" sz="2800" dirty="0" smtClean="0">
                <a:solidFill>
                  <a:srgbClr val="FF0000"/>
                </a:solidFill>
              </a:rPr>
              <a:t>εμφανίζει όλα τα χαρακτηριστικά των ζωντανών οργανισμών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el-GR" sz="2800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Για αυτό, </a:t>
            </a:r>
            <a:r>
              <a:rPr lang="el-GR" sz="2800" dirty="0" smtClean="0">
                <a:solidFill>
                  <a:srgbClr val="FF0000"/>
                </a:solidFill>
              </a:rPr>
              <a:t>το κύτταρο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είναι η </a:t>
            </a:r>
            <a:r>
              <a:rPr lang="el-GR" sz="2800" dirty="0" smtClean="0">
                <a:solidFill>
                  <a:srgbClr val="FF0000"/>
                </a:solidFill>
              </a:rPr>
              <a:t>βασική μονάδα 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της ζωής!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μονάδα της ζωής</a:t>
            </a:r>
            <a:r>
              <a:rPr lang="en-US" dirty="0" smtClean="0"/>
              <a:t>:</a:t>
            </a:r>
            <a:r>
              <a:rPr lang="el-GR" dirty="0" smtClean="0"/>
              <a:t> το κύτταρο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3570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Σκεφτείτε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Τον </a:t>
            </a:r>
            <a:r>
              <a:rPr lang="el-GR" sz="2400" dirty="0" err="1" smtClean="0"/>
              <a:t>αμμοάνθρωπο</a:t>
            </a:r>
            <a:r>
              <a:rPr lang="el-GR" sz="2400" dirty="0" smtClean="0"/>
              <a:t> που φτιάχνεται από κόκκους άμμο </a:t>
            </a:r>
          </a:p>
          <a:p>
            <a:pPr marL="0" indent="0">
              <a:buNone/>
            </a:pPr>
            <a:r>
              <a:rPr lang="el-GR" sz="2400" dirty="0" smtClean="0"/>
              <a:t>και</a:t>
            </a:r>
          </a:p>
          <a:p>
            <a:pPr marL="0" indent="0">
              <a:buNone/>
            </a:pPr>
            <a:r>
              <a:rPr lang="el-GR" sz="2400" dirty="0" smtClean="0"/>
              <a:t>Τα σπίτια που κτίζονται από</a:t>
            </a:r>
          </a:p>
          <a:p>
            <a:pPr marL="0" indent="0">
              <a:buNone/>
            </a:pPr>
            <a:r>
              <a:rPr lang="el-GR" sz="2400" dirty="0" smtClean="0"/>
              <a:t> τούβλα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2" y="3167900"/>
            <a:ext cx="4754253" cy="30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6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Βασική μονάδα της ζωής</a:t>
            </a:r>
            <a:r>
              <a:rPr lang="en-US" dirty="0"/>
              <a:t>:</a:t>
            </a:r>
            <a:r>
              <a:rPr lang="el-GR" dirty="0"/>
              <a:t> το </a:t>
            </a:r>
            <a:r>
              <a:rPr lang="el-GR" dirty="0" smtClean="0"/>
              <a:t>κύτταρο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Όπως ο </a:t>
            </a:r>
            <a:r>
              <a:rPr lang="el-GR" sz="4000" dirty="0" err="1" smtClean="0"/>
              <a:t>αμμοάνθρωπος</a:t>
            </a:r>
            <a:r>
              <a:rPr lang="el-GR" sz="4000" dirty="0" smtClean="0"/>
              <a:t> φτιάχνεται από κόκκους άμμου και τα σπίτια μας από τούβλα, </a:t>
            </a:r>
            <a:r>
              <a:rPr lang="el-GR" sz="4000" dirty="0" smtClean="0">
                <a:solidFill>
                  <a:srgbClr val="FF0000"/>
                </a:solidFill>
              </a:rPr>
              <a:t>έτσι και </a:t>
            </a:r>
            <a:r>
              <a:rPr lang="el-GR" sz="4000" b="1" dirty="0" smtClean="0">
                <a:solidFill>
                  <a:srgbClr val="FF0000"/>
                </a:solidFill>
              </a:rPr>
              <a:t>οι ζωντανοί οργανισμοί αποτελούνται από κύτταρα</a:t>
            </a:r>
            <a:r>
              <a:rPr lang="el-GR" sz="4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849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Μονοκύτταροι και Πολυκύτταροι οργανισμοί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dirty="0"/>
              <a:t>Οι ζωντανοί οργανισμοί διακρίνονται σε</a:t>
            </a:r>
            <a:r>
              <a:rPr lang="en-US" sz="4000" dirty="0"/>
              <a:t>:</a:t>
            </a:r>
            <a:endParaRPr lang="el-GR" sz="4000" dirty="0"/>
          </a:p>
          <a:p>
            <a:pPr>
              <a:buFont typeface="+mj-lt"/>
              <a:buAutoNum type="arabicPeriod"/>
            </a:pPr>
            <a:r>
              <a:rPr lang="el-GR" sz="4000" dirty="0"/>
              <a:t>Μονοκύτταρους(ένα μόνο κύτταρο) και</a:t>
            </a:r>
          </a:p>
          <a:p>
            <a:pPr>
              <a:buFont typeface="+mj-lt"/>
              <a:buAutoNum type="arabicPeriod"/>
            </a:pPr>
            <a:r>
              <a:rPr lang="el-GR" sz="4000" dirty="0"/>
              <a:t>Πολυκύτταρους(πολλά κύτταρα)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5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Μονοκύτταροι οργανισμοί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5540586" cy="388077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Αποτελούνται από ΕΝΑ μόνο κύτταρο.</a:t>
            </a:r>
          </a:p>
          <a:p>
            <a:r>
              <a:rPr lang="el-GR" sz="2800" dirty="0" err="1" smtClean="0"/>
              <a:t>Παράδειγματα</a:t>
            </a:r>
            <a:r>
              <a:rPr lang="el-GR" sz="2800" dirty="0" smtClean="0"/>
              <a:t> μονοκύτταρων οργανισμών</a:t>
            </a:r>
            <a:r>
              <a:rPr lang="en-US" sz="2800" dirty="0" smtClean="0"/>
              <a:t>:</a:t>
            </a:r>
            <a:r>
              <a:rPr lang="el-GR" sz="2800" dirty="0" smtClean="0"/>
              <a:t>τα μικρόβια και η </a:t>
            </a:r>
            <a:r>
              <a:rPr lang="el-GR" sz="2800" dirty="0" smtClean="0">
                <a:solidFill>
                  <a:srgbClr val="FF0000"/>
                </a:solidFill>
              </a:rPr>
              <a:t>αμοιβάδα</a:t>
            </a:r>
            <a:r>
              <a:rPr lang="el-GR" sz="2800" dirty="0" smtClean="0"/>
              <a:t> η οποία δε φαίνεται με γυμνό μάτι γιατί είναι πολύ μικρή…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57" y="2267276"/>
            <a:ext cx="4889864" cy="36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Πολυκύτταροι οργανισμοί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6128415" cy="388077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Αποτελούνται από ΠΟΛΛΑ κύτταρα.</a:t>
            </a:r>
          </a:p>
          <a:p>
            <a:r>
              <a:rPr lang="el-GR" sz="2800" dirty="0" smtClean="0"/>
              <a:t>Παραδείγματα πολυκύτταρων οργανισμών</a:t>
            </a:r>
            <a:r>
              <a:rPr lang="en-US" sz="2800" dirty="0" smtClean="0"/>
              <a:t>:</a:t>
            </a:r>
            <a:r>
              <a:rPr lang="el-GR" sz="2800" dirty="0" smtClean="0"/>
              <a:t>τα φυτά, τα ζώα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8" y="1733365"/>
            <a:ext cx="4937760" cy="41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Αυτονομία και Συνεργασία </a:t>
            </a:r>
            <a:r>
              <a:rPr lang="el-GR" dirty="0" smtClean="0"/>
              <a:t>των κυττάρων των πολυκύτταρων οργανισμών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357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Σκεφτείτε τα σπίτια μιας πόλης…</a:t>
            </a:r>
          </a:p>
          <a:p>
            <a:pPr marL="0" indent="0">
              <a:buNone/>
            </a:pPr>
            <a:r>
              <a:rPr lang="el-GR" sz="2800" dirty="0" smtClean="0"/>
              <a:t>Το καθένα είναι ξεχωριστό αλλά επικοινωνούν μεταξύ τους!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Τα κύτταρα των πολυκύτταρων οργανισμών είναι </a:t>
            </a:r>
            <a:r>
              <a:rPr lang="el-GR" sz="2800" u="sng" dirty="0" smtClean="0">
                <a:solidFill>
                  <a:srgbClr val="FF0000"/>
                </a:solidFill>
              </a:rPr>
              <a:t>αυτόνομα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δηλαδή εξασφαλίζουν </a:t>
            </a:r>
            <a:r>
              <a:rPr lang="el-GR" sz="2800" dirty="0" smtClean="0">
                <a:solidFill>
                  <a:srgbClr val="FF0000"/>
                </a:solidFill>
              </a:rPr>
              <a:t>μόνα τους </a:t>
            </a:r>
            <a:r>
              <a:rPr lang="el-GR" sz="2800" dirty="0" smtClean="0"/>
              <a:t>την απαραίτητη ενέργεια, διατηρούν </a:t>
            </a:r>
            <a:r>
              <a:rPr lang="el-GR" sz="2800" dirty="0" smtClean="0">
                <a:solidFill>
                  <a:srgbClr val="FF0000"/>
                </a:solidFill>
              </a:rPr>
              <a:t>μόνα τους </a:t>
            </a:r>
            <a:r>
              <a:rPr lang="el-GR" sz="2800" dirty="0" smtClean="0"/>
              <a:t>την οργάνωσή τους κλπ. </a:t>
            </a:r>
            <a:r>
              <a:rPr lang="el-GR" sz="2800" dirty="0" smtClean="0">
                <a:solidFill>
                  <a:srgbClr val="FF0000"/>
                </a:solidFill>
              </a:rPr>
              <a:t>χωρίς να εξαρτώνται από άλλα κύτταρα!</a:t>
            </a:r>
          </a:p>
          <a:p>
            <a:pPr marL="0" indent="0">
              <a:buNone/>
            </a:pPr>
            <a:r>
              <a:rPr lang="el-GR" sz="2800" dirty="0" smtClean="0"/>
              <a:t>                                   ΌΜΩΣ</a:t>
            </a:r>
          </a:p>
          <a:p>
            <a:r>
              <a:rPr lang="el-GR" sz="2800" dirty="0" smtClean="0"/>
              <a:t>Όλα τα κύτταρα ενός πολυκύτταρου οργανισμού </a:t>
            </a:r>
            <a:r>
              <a:rPr lang="el-GR" sz="2800" u="sng" dirty="0" smtClean="0">
                <a:solidFill>
                  <a:srgbClr val="FF0000"/>
                </a:solidFill>
              </a:rPr>
              <a:t>συνεργάζονται μεταξύ τους </a:t>
            </a:r>
            <a:r>
              <a:rPr lang="el-GR" sz="2800" dirty="0" smtClean="0"/>
              <a:t>ώστε </a:t>
            </a:r>
            <a:r>
              <a:rPr lang="el-GR" sz="2800" dirty="0" smtClean="0">
                <a:solidFill>
                  <a:srgbClr val="FF0000"/>
                </a:solidFill>
              </a:rPr>
              <a:t>να καλύπτονται οι ανάγκες του οργανισμού</a:t>
            </a:r>
            <a:r>
              <a:rPr lang="el-GR" sz="2800" dirty="0" smtClean="0"/>
              <a:t>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47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ανθρώπινα κύτταρα </a:t>
            </a:r>
            <a:r>
              <a:rPr lang="el-GR" b="1" u="sng" dirty="0" smtClean="0"/>
              <a:t>διαφέρουν</a:t>
            </a:r>
            <a:r>
              <a:rPr lang="el-GR" dirty="0" smtClean="0"/>
              <a:t> σε </a:t>
            </a:r>
            <a:r>
              <a:rPr lang="el-GR" b="1" dirty="0" smtClean="0"/>
              <a:t>μέγεθος</a:t>
            </a:r>
            <a:r>
              <a:rPr lang="el-GR" dirty="0" smtClean="0"/>
              <a:t>, σε </a:t>
            </a:r>
            <a:r>
              <a:rPr lang="el-GR" b="1" dirty="0" smtClean="0"/>
              <a:t>σχήμα</a:t>
            </a:r>
            <a:r>
              <a:rPr lang="el-GR" dirty="0" smtClean="0"/>
              <a:t> και σε </a:t>
            </a:r>
            <a:r>
              <a:rPr lang="el-GR" b="1" dirty="0" smtClean="0"/>
              <a:t>ορισμένες</a:t>
            </a:r>
            <a:r>
              <a:rPr lang="el-GR" dirty="0" smtClean="0"/>
              <a:t> </a:t>
            </a:r>
            <a:r>
              <a:rPr lang="el-GR" b="1" dirty="0" smtClean="0"/>
              <a:t>λειτουργίες</a:t>
            </a:r>
            <a:r>
              <a:rPr lang="el-GR" dirty="0" smtClean="0"/>
              <a:t>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149" y="1930400"/>
            <a:ext cx="6858000" cy="43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309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365</Words>
  <Application>Microsoft Office PowerPoint</Application>
  <PresentationFormat>Ευρεία οθόνη</PresentationFormat>
  <Paragraphs>45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Όψη</vt:lpstr>
      <vt:lpstr>1.2.Κύτταρο: Η μονάδα της ζωής (1ο μάθημα)</vt:lpstr>
      <vt:lpstr>Βασική μονάδα της ζωής: το κύτταρο (1)</vt:lpstr>
      <vt:lpstr>Βασική μονάδα της ζωής: το κύτταρο (2)</vt:lpstr>
      <vt:lpstr>Βασική μονάδα της ζωής: το κύτταρο (3)</vt:lpstr>
      <vt:lpstr>Μονοκύτταροι και Πολυκύτταροι οργανισμοί</vt:lpstr>
      <vt:lpstr>Μονοκύτταροι οργανισμοί</vt:lpstr>
      <vt:lpstr>Πολυκύτταροι οργανισμοί</vt:lpstr>
      <vt:lpstr>Αυτονομία και Συνεργασία των κυττάρων των πολυκύτταρων οργανισμών</vt:lpstr>
      <vt:lpstr>Τα ανθρώπινα κύτταρα διαφέρουν σε μέγεθος, σε σχήμα και σε ορισμένες λειτουργίες!</vt:lpstr>
      <vt:lpstr>Παρά τις διαφορές τους, όλα τα κύτταρα εμφανίζουν πολλές ομοιότητες!</vt:lpstr>
      <vt:lpstr>Προκαρυωτικά και Ευκαρυωτικά κύτταρα</vt:lpstr>
      <vt:lpstr>ΕΥΚΑΡΥΩΤΙΚΑ ΚΥΤΤΑΡΑ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1.2.Κύτταρο: Η μονάδα της ζωής (1ο μάθημα)</dc:title>
  <dc:creator>user</dc:creator>
  <cp:lastModifiedBy>user</cp:lastModifiedBy>
  <cp:revision>8</cp:revision>
  <dcterms:created xsi:type="dcterms:W3CDTF">2021-09-24T13:50:00Z</dcterms:created>
  <dcterms:modified xsi:type="dcterms:W3CDTF">2021-09-24T14:52:06Z</dcterms:modified>
</cp:coreProperties>
</file>