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4" r:id="rId13"/>
    <p:sldId id="270" r:id="rId14"/>
    <p:sldId id="272" r:id="rId15"/>
    <p:sldId id="271" r:id="rId16"/>
    <p:sldId id="273" r:id="rId17"/>
    <p:sldId id="274" r:id="rId18"/>
    <p:sldId id="27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8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15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2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6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6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2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0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3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3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2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7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59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9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06211-F842-4952-97FA-19743F9E0429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C08FF-BB86-4F8D-B0DF-C572FF1978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9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880869-4778-40F4-9292-2E3AFB862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1.2. Κύτταρο</a:t>
            </a:r>
            <a:r>
              <a:rPr lang="en-US" dirty="0"/>
              <a:t>:</a:t>
            </a:r>
            <a:r>
              <a:rPr lang="el-GR" dirty="0"/>
              <a:t> η μονάδα της ζωής (μάθημα 2</a:t>
            </a:r>
            <a:r>
              <a:rPr lang="el-GR" baseline="30000" dirty="0"/>
              <a:t>ο</a:t>
            </a:r>
            <a:r>
              <a:rPr lang="el-GR" dirty="0"/>
              <a:t>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4522E1-CE7D-43C9-8CF7-FED237426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12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AFA9A9-17D6-4C91-AC07-27C1972D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1" y="975147"/>
            <a:ext cx="10717697" cy="490770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23570A-5D60-4854-BE1E-9FFC9C20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25" y="2362564"/>
            <a:ext cx="518205" cy="48162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CCEB3A-318D-472A-A3B6-85EF40C2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58" y="2362564"/>
            <a:ext cx="51820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9FADCC-C197-4F3C-BEF0-41D927C5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Κυτταρικά οργανίδια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124023-B79D-482E-AF8E-82C85507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κυτταρόπλασμα υπάρχουν πολλά κυτταρικά οργανίδια.</a:t>
            </a:r>
          </a:p>
          <a:p>
            <a:r>
              <a:rPr lang="el-GR" dirty="0">
                <a:solidFill>
                  <a:srgbClr val="FF0000"/>
                </a:solidFill>
              </a:rPr>
              <a:t>Στο κυτταρόπλασμα και στα κυτταρικά οργανίδια </a:t>
            </a:r>
            <a:r>
              <a:rPr lang="el-GR" dirty="0"/>
              <a:t>επιτελούνται </a:t>
            </a:r>
            <a:r>
              <a:rPr lang="el-GR" dirty="0">
                <a:solidFill>
                  <a:srgbClr val="FF0000"/>
                </a:solidFill>
              </a:rPr>
              <a:t>συγκεκριμένες λειτουργίες του κυττάρου</a:t>
            </a:r>
            <a:r>
              <a:rPr lang="el-GR" dirty="0"/>
              <a:t>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75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8F01F-6D85-44EB-9D3C-88AAAFEB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Μιτοχόνδρια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CA495E-8CAF-4120-8BDC-0B969DB2E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αυτά τα κυτταρικά οργανίδια γίνεται η </a:t>
            </a:r>
            <a:r>
              <a:rPr lang="el-GR" dirty="0">
                <a:solidFill>
                  <a:srgbClr val="FF0000"/>
                </a:solidFill>
              </a:rPr>
              <a:t>αναπνοή </a:t>
            </a:r>
            <a:r>
              <a:rPr lang="el-GR" dirty="0"/>
              <a:t>και εξασφαλίζεται η απαραίτητη </a:t>
            </a:r>
            <a:r>
              <a:rPr lang="el-GR" dirty="0">
                <a:solidFill>
                  <a:srgbClr val="FF0000"/>
                </a:solidFill>
              </a:rPr>
              <a:t>ενέργεια</a:t>
            </a:r>
            <a:r>
              <a:rPr lang="el-GR" dirty="0"/>
              <a:t> για το κύτταρο!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834D67-09BE-4CD8-8D4E-69CE3F84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18" y="3022800"/>
            <a:ext cx="3768938" cy="3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6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DB59B8-6FC5-48E5-98C6-74F31D2E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Επιπλέον οργανίδια των φυτικών κυττάρων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CEF854-D16B-46AF-9C37-888502102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/>
              <a:t>Τα φυτικά κύτταρα διαθέτουν επιπλέον</a:t>
            </a:r>
            <a:r>
              <a:rPr lang="en-GB" sz="3600" dirty="0"/>
              <a:t>:</a:t>
            </a:r>
          </a:p>
          <a:p>
            <a:r>
              <a:rPr lang="el-GR" sz="3600" dirty="0"/>
              <a:t>Κυτταρικό τοίχωμα</a:t>
            </a:r>
          </a:p>
          <a:p>
            <a:r>
              <a:rPr lang="el-GR" sz="3600" dirty="0" err="1"/>
              <a:t>Χλωροπλάστες</a:t>
            </a:r>
            <a:r>
              <a:rPr lang="el-GR" sz="3600" dirty="0"/>
              <a:t> και</a:t>
            </a:r>
          </a:p>
          <a:p>
            <a:r>
              <a:rPr lang="el-GR" sz="3600" dirty="0"/>
              <a:t>Χυμοτόπια</a:t>
            </a:r>
            <a:endParaRPr lang="en-US" sz="3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57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22D336-27FF-40DB-9D70-5AB8129A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Κυτταρικό τοίχωμα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3D52C0-2304-422A-B286-5523E0CE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Περιβάλλει </a:t>
            </a:r>
            <a:r>
              <a:rPr lang="el-GR" sz="2800" dirty="0">
                <a:solidFill>
                  <a:srgbClr val="FF0000"/>
                </a:solidFill>
              </a:rPr>
              <a:t>εξωτερικά</a:t>
            </a:r>
            <a:r>
              <a:rPr lang="el-GR" sz="2800" dirty="0"/>
              <a:t> την πλασματική μεμβράνη των φυτικών κυττάρων</a:t>
            </a:r>
          </a:p>
          <a:p>
            <a:endParaRPr lang="el-GR" sz="2800" dirty="0"/>
          </a:p>
          <a:p>
            <a:r>
              <a:rPr lang="el-GR" sz="2800" dirty="0"/>
              <a:t>Χάρη σε αυτό, το φυτικό κύτταρο και ολόκληρο το φυτό </a:t>
            </a:r>
            <a:r>
              <a:rPr lang="el-GR" sz="2800" dirty="0">
                <a:solidFill>
                  <a:srgbClr val="FF0000"/>
                </a:solidFill>
              </a:rPr>
              <a:t>στηρίζεται</a:t>
            </a:r>
          </a:p>
          <a:p>
            <a:endParaRPr lang="el-GR" sz="2800" dirty="0"/>
          </a:p>
          <a:p>
            <a:r>
              <a:rPr lang="el-GR" sz="2800" dirty="0"/>
              <a:t>Αποτελείται από </a:t>
            </a:r>
            <a:r>
              <a:rPr lang="el-GR" sz="2800" dirty="0">
                <a:solidFill>
                  <a:srgbClr val="FF0000"/>
                </a:solidFill>
              </a:rPr>
              <a:t>κυτταρίνη</a:t>
            </a:r>
          </a:p>
        </p:txBody>
      </p:sp>
    </p:spTree>
    <p:extLst>
      <p:ext uri="{BB962C8B-B14F-4D97-AF65-F5344CB8AC3E}">
        <p14:creationId xmlns:p14="http://schemas.microsoft.com/office/powerpoint/2010/main" val="199612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924724-030E-4B00-AC3F-4F2FA68C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Κυτταρικό τοίχωμα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B0D8DB2-EE85-4D9C-9A57-12B1F0F70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128" y="2557463"/>
            <a:ext cx="7245744" cy="33178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94A13F-EF8E-4F9C-96BD-E68C04C60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897" y="4493205"/>
            <a:ext cx="51820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9BBF2-9722-4B8A-A6E5-B9AD2A87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Χλωροπλάστες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C0CEBE-F6C0-41A0-B770-6507B78D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el-GR" sz="3600" dirty="0"/>
              <a:t>Σε αυτά τα οργανίδια, γίνεται η 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</a:rPr>
              <a:t>φωτοσύνθεση</a:t>
            </a:r>
            <a:r>
              <a:rPr lang="el-GR" sz="3600" dirty="0"/>
              <a:t> χάρη στην οποία τα φυτά παράγουν την τροφή τους</a:t>
            </a:r>
          </a:p>
          <a:p>
            <a:endParaRPr lang="el-GR" sz="3600" dirty="0"/>
          </a:p>
          <a:p>
            <a:r>
              <a:rPr lang="el-GR" sz="3600" dirty="0"/>
              <a:t>Μέσα στους </a:t>
            </a:r>
            <a:r>
              <a:rPr lang="el-GR" sz="3600" dirty="0" err="1"/>
              <a:t>χλωροπλάστες</a:t>
            </a:r>
            <a:r>
              <a:rPr lang="el-GR" sz="3600" dirty="0"/>
              <a:t>, υπάρχει η 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</a:rPr>
              <a:t>χλωροφύλλη</a:t>
            </a:r>
            <a:r>
              <a:rPr lang="el-GR" sz="3600" dirty="0"/>
              <a:t>, μια ουσία με πράσινο χρώμα που δεσμεύει την ηλιακή ενέργεια κατά τη φωτοσύνθεση!</a:t>
            </a:r>
          </a:p>
        </p:txBody>
      </p:sp>
    </p:spTree>
    <p:extLst>
      <p:ext uri="{BB962C8B-B14F-4D97-AF65-F5344CB8AC3E}">
        <p14:creationId xmlns:p14="http://schemas.microsoft.com/office/powerpoint/2010/main" val="79012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0146D-1772-4801-946E-1571A519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Χλωροπλάστες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83E1A38-3069-4A91-9DCB-9674D760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05" y="2559357"/>
            <a:ext cx="7242676" cy="3316511"/>
          </a:xfrm>
          <a:prstGeom prst="rect">
            <a:avLst/>
          </a:prstGeo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86C3393-5F70-4596-AD4E-9B8FD9FD1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2738" y="3123330"/>
            <a:ext cx="52430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C95FC-9E11-425E-9376-36539BCF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Χυμοτόπιο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852D50-2755-4C59-9B4E-0F55D5BD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η </a:t>
            </a:r>
            <a:r>
              <a:rPr lang="el-GR" dirty="0">
                <a:solidFill>
                  <a:srgbClr val="FF0000"/>
                </a:solidFill>
              </a:rPr>
              <a:t>αποθήκη νερού, αλάτων και άλλων ουσιών </a:t>
            </a:r>
            <a:r>
              <a:rPr lang="el-GR" dirty="0"/>
              <a:t>του φυτικού κυττάρου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6C6D86-3F21-4071-AAFC-00233A48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61" y="2913746"/>
            <a:ext cx="7242676" cy="331651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D161AC-6468-4078-A20B-B57F563D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21" y="4572001"/>
            <a:ext cx="52430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96EBD-A38E-42FC-806B-2CA3EF84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1C8B06-5C84-4324-B2D1-F17A203F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7200" dirty="0"/>
              <a:t>ΕΥΧΑΡΙΣΤΩ ΓΙΑ ΤΗΝ ΠΡΟΣΟΧΗ ΣΑΣ!</a:t>
            </a:r>
          </a:p>
        </p:txBody>
      </p:sp>
    </p:spTree>
    <p:extLst>
      <p:ext uri="{BB962C8B-B14F-4D97-AF65-F5344CB8AC3E}">
        <p14:creationId xmlns:p14="http://schemas.microsoft.com/office/powerpoint/2010/main" val="352194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E2EF5E-D64C-4843-86DC-BC40E5FF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Προκαρυωτικά</a:t>
            </a:r>
            <a:r>
              <a:rPr lang="el-GR" dirty="0"/>
              <a:t> κύτταρα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B3533-2B34-4922-BD22-7485755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ΔΕΝ</a:t>
            </a:r>
            <a:r>
              <a:rPr lang="el-GR" dirty="0"/>
              <a:t> έχουν πυρήνα!</a:t>
            </a:r>
          </a:p>
          <a:p>
            <a:r>
              <a:rPr lang="el-GR" dirty="0"/>
              <a:t>Παραδείγματα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τα </a:t>
            </a:r>
            <a:r>
              <a:rPr lang="el-GR" dirty="0" err="1"/>
              <a:t>βακτηριακά</a:t>
            </a:r>
            <a:r>
              <a:rPr lang="el-GR" dirty="0"/>
              <a:t> κύτταρα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8BAB67C-EE75-4D28-874C-142B6C54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1" y="2556933"/>
            <a:ext cx="4460286" cy="35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41C08D-0C93-43FF-BF60-EE62A1DA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Ευκαρυωτικά</a:t>
            </a:r>
            <a:r>
              <a:rPr lang="el-GR" dirty="0"/>
              <a:t> κύτταρα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4BC9BF-D840-4519-8258-61392166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Έχουν </a:t>
            </a:r>
            <a:r>
              <a:rPr lang="el-GR" dirty="0">
                <a:solidFill>
                  <a:srgbClr val="FF0000"/>
                </a:solidFill>
              </a:rPr>
              <a:t>πυρήνα</a:t>
            </a:r>
            <a:r>
              <a:rPr lang="el-GR" dirty="0"/>
              <a:t>! Στον πυρήνα βρίσκεται </a:t>
            </a:r>
            <a:r>
              <a:rPr lang="el-GR" dirty="0">
                <a:solidFill>
                  <a:srgbClr val="FF0000"/>
                </a:solidFill>
              </a:rPr>
              <a:t>το γενετικό τους υλικό</a:t>
            </a:r>
            <a:r>
              <a:rPr lang="el-GR" dirty="0"/>
              <a:t>!</a:t>
            </a:r>
          </a:p>
          <a:p>
            <a:r>
              <a:rPr lang="el-GR" dirty="0"/>
              <a:t>Παραδείγματα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φυτικά κύτταρα, ζωικά κύτταρα, ανθρώπινα κύτταρα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A36C70-32BD-4117-AA11-F7C6C4DD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23" y="3496415"/>
            <a:ext cx="6127488" cy="28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ADD8BA-30CA-41FB-9298-FE50BAA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Κοινά χαρακτηριστικά των </a:t>
            </a:r>
            <a:r>
              <a:rPr lang="el-GR" dirty="0" err="1"/>
              <a:t>ευκαρυωτικών</a:t>
            </a:r>
            <a:r>
              <a:rPr lang="el-GR" dirty="0"/>
              <a:t> κυττάρων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283426-5BC4-4A68-A1E8-A0B959F6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Παρά τις διαφορές τους, εμφανίζουν </a:t>
            </a:r>
            <a:r>
              <a:rPr lang="el-GR" u="sng" dirty="0"/>
              <a:t>κοινά χαρακτηριστικά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Περιβάλλονται από την </a:t>
            </a:r>
            <a:r>
              <a:rPr lang="el-GR" dirty="0">
                <a:solidFill>
                  <a:srgbClr val="FF0000"/>
                </a:solidFill>
              </a:rPr>
              <a:t>πλασματική μεμβράνη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Έχουν </a:t>
            </a:r>
            <a:r>
              <a:rPr lang="el-GR" dirty="0">
                <a:solidFill>
                  <a:srgbClr val="FF0000"/>
                </a:solidFill>
              </a:rPr>
              <a:t>πυρήνα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Μια ζελατινώδης μάζα, το </a:t>
            </a:r>
            <a:r>
              <a:rPr lang="el-GR" dirty="0">
                <a:solidFill>
                  <a:srgbClr val="FF0000"/>
                </a:solidFill>
              </a:rPr>
              <a:t>κυτταρόπλασμα</a:t>
            </a:r>
            <a:r>
              <a:rPr lang="el-GR" dirty="0"/>
              <a:t>, γεμίζει το χώρο ανάμεσα στην πλασματική μεμβράνη και στον πυρήνα.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338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CB07A6-81F8-4C1E-B22D-B11661BE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Πλασματική μεμβράνη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9855B8-D9EC-47E7-AB5F-CADD546BA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/>
              <a:t>ΡΟΛΟΣ</a:t>
            </a:r>
            <a:r>
              <a:rPr lang="en-US" sz="3600" dirty="0"/>
              <a:t>:</a:t>
            </a:r>
            <a:endParaRPr lang="el-GR" sz="3600" dirty="0"/>
          </a:p>
          <a:p>
            <a:r>
              <a:rPr lang="el-GR" sz="3600" dirty="0">
                <a:solidFill>
                  <a:srgbClr val="FF0000"/>
                </a:solidFill>
              </a:rPr>
              <a:t>Περιβάλλει το κύτταρο </a:t>
            </a:r>
            <a:r>
              <a:rPr lang="el-GR" sz="3600" dirty="0"/>
              <a:t>και </a:t>
            </a:r>
            <a:r>
              <a:rPr lang="el-GR" sz="3600" dirty="0">
                <a:solidFill>
                  <a:srgbClr val="FF0000"/>
                </a:solidFill>
              </a:rPr>
              <a:t>το ξεχωρίζει </a:t>
            </a:r>
            <a:r>
              <a:rPr lang="el-GR" sz="3600" dirty="0"/>
              <a:t>από το περιβάλλον του.</a:t>
            </a:r>
          </a:p>
          <a:p>
            <a:r>
              <a:rPr lang="el-GR" sz="3600" dirty="0">
                <a:solidFill>
                  <a:srgbClr val="FF0000"/>
                </a:solidFill>
              </a:rPr>
              <a:t>Επιτρέπει μόνο σε συγκεκριμένες ουσίες </a:t>
            </a:r>
            <a:r>
              <a:rPr lang="el-GR" sz="3600" dirty="0"/>
              <a:t>να μπαίνουν και να βγαίνουν από το κύτταρο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87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3F3433-75DB-4734-8F7A-45CCF5BA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6" y="982131"/>
            <a:ext cx="10715804" cy="4908437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81C8AEB5-A618-4CE7-A499-1E49F08B1398}"/>
              </a:ext>
            </a:extLst>
          </p:cNvPr>
          <p:cNvSpPr/>
          <p:nvPr/>
        </p:nvSpPr>
        <p:spPr>
          <a:xfrm>
            <a:off x="656948" y="3568823"/>
            <a:ext cx="497149" cy="42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BA906C-5762-4F2D-B43E-5574D54E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76" y="3195536"/>
            <a:ext cx="51820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7B434-63C3-4359-ABEB-CCBCE13F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Πυρήνας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5007B9-C4E8-4655-9045-73F2FFD5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ΡΟΛΟΣ</a:t>
            </a:r>
            <a:r>
              <a:rPr lang="en-GB" sz="2800" dirty="0"/>
              <a:t>:</a:t>
            </a:r>
            <a:endParaRPr lang="el-GR" sz="2800" dirty="0"/>
          </a:p>
          <a:p>
            <a:r>
              <a:rPr lang="el-GR" sz="2800" dirty="0">
                <a:solidFill>
                  <a:srgbClr val="FF0000"/>
                </a:solidFill>
              </a:rPr>
              <a:t>Περιέχει το </a:t>
            </a:r>
            <a:r>
              <a:rPr lang="en-GB" sz="2800" dirty="0">
                <a:solidFill>
                  <a:srgbClr val="FF0000"/>
                </a:solidFill>
              </a:rPr>
              <a:t>DNA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δηλαδή το γενετικό υλικό </a:t>
            </a:r>
            <a:r>
              <a:rPr lang="el-GR" sz="2800" dirty="0"/>
              <a:t>όπου βρίσκονται αποθηκευμένες όλες οι </a:t>
            </a:r>
            <a:r>
              <a:rPr lang="el-GR" sz="2800" dirty="0">
                <a:solidFill>
                  <a:srgbClr val="FF0000"/>
                </a:solidFill>
              </a:rPr>
              <a:t>πληροφορίες που ρυθμίζουν τη δομή και τη λειτουργία</a:t>
            </a:r>
            <a:r>
              <a:rPr lang="el-GR" sz="2800" dirty="0"/>
              <a:t> του κυττάρου</a:t>
            </a:r>
          </a:p>
          <a:p>
            <a:endParaRPr lang="el-GR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(</a:t>
            </a:r>
            <a:r>
              <a:rPr lang="el-GR" sz="2800" dirty="0">
                <a:solidFill>
                  <a:srgbClr val="FF0000"/>
                </a:solidFill>
              </a:rPr>
              <a:t>Σε όλα τα κύτταρα ενός πολυκύτταρου οργανισμού υπάρχει το ίδιο</a:t>
            </a:r>
            <a:r>
              <a:rPr lang="en-GB" sz="2800" dirty="0">
                <a:solidFill>
                  <a:srgbClr val="FF0000"/>
                </a:solidFill>
              </a:rPr>
              <a:t> DNA</a:t>
            </a:r>
            <a:r>
              <a:rPr lang="en-US" sz="2800" dirty="0">
                <a:solidFill>
                  <a:srgbClr val="FF0000"/>
                </a:solidFill>
              </a:rPr>
              <a:t>!)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5EF2FB-E991-4007-870D-11DC78DD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1" y="975147"/>
            <a:ext cx="10717697" cy="490770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9822A6-08BF-4E81-BA33-F27EF360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89" y="3090533"/>
            <a:ext cx="518205" cy="48162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3E8BF6-A7F1-470F-AC5E-D85CFA9F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51" y="2762059"/>
            <a:ext cx="51820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F9E122-027F-46B9-A844-92F60813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Κυτταρόπλασμα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2284FF-A8BC-4BEF-91ED-5DA02ABB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Τί είναι</a:t>
            </a:r>
            <a:r>
              <a:rPr lang="en-GB" sz="3200" dirty="0"/>
              <a:t>;</a:t>
            </a:r>
          </a:p>
          <a:p>
            <a:pPr marL="0" indent="0">
              <a:buNone/>
            </a:pPr>
            <a:r>
              <a:rPr lang="el-GR" sz="3200" dirty="0"/>
              <a:t>Είναι </a:t>
            </a:r>
            <a:r>
              <a:rPr lang="el-GR" sz="3200" dirty="0">
                <a:solidFill>
                  <a:srgbClr val="FF0000"/>
                </a:solidFill>
              </a:rPr>
              <a:t>ο χώρος ανάμεσα στην πλασματική μεμβράνη και στον πυρήνα</a:t>
            </a:r>
            <a:r>
              <a:rPr lang="el-GR" sz="3200" dirty="0"/>
              <a:t>!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Στο κυτταρόπλασμα </a:t>
            </a:r>
            <a:r>
              <a:rPr lang="el-GR" sz="3200" dirty="0">
                <a:solidFill>
                  <a:srgbClr val="FF0000"/>
                </a:solidFill>
              </a:rPr>
              <a:t>υπάρχουν τα κυτταρικά οργανίδια</a:t>
            </a:r>
            <a:r>
              <a:rPr lang="el-G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828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317</Words>
  <Application>Microsoft Office PowerPoint</Application>
  <PresentationFormat>Ευρεία οθόνη</PresentationFormat>
  <Paragraphs>51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Garamond</vt:lpstr>
      <vt:lpstr>Οργανικό</vt:lpstr>
      <vt:lpstr>1.2. Κύτταρο: η μονάδα της ζωής (μάθημα 2ο)</vt:lpstr>
      <vt:lpstr>Προκαρυωτικά κύτταρα</vt:lpstr>
      <vt:lpstr>Ευκαρυωτικά κύτταρα</vt:lpstr>
      <vt:lpstr>Κοινά χαρακτηριστικά των ευκαρυωτικών κυττάρων</vt:lpstr>
      <vt:lpstr>Πλασματική μεμβράνη</vt:lpstr>
      <vt:lpstr>Παρουσίαση του PowerPoint</vt:lpstr>
      <vt:lpstr>Πυρήνας</vt:lpstr>
      <vt:lpstr>Παρουσίαση του PowerPoint</vt:lpstr>
      <vt:lpstr>Κυτταρόπλασμα</vt:lpstr>
      <vt:lpstr>Παρουσίαση του PowerPoint</vt:lpstr>
      <vt:lpstr>Κυτταρικά οργανίδια</vt:lpstr>
      <vt:lpstr>Μιτοχόνδρια</vt:lpstr>
      <vt:lpstr>Επιπλέον οργανίδια των φυτικών κυττάρων</vt:lpstr>
      <vt:lpstr>Κυτταρικό τοίχωμα</vt:lpstr>
      <vt:lpstr>Κυτταρικό τοίχωμα</vt:lpstr>
      <vt:lpstr>Χλωροπλάστες</vt:lpstr>
      <vt:lpstr>Χλωροπλάστες</vt:lpstr>
      <vt:lpstr>Χυμοτόπιο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 Κύτταρο: η μονάδα της ζωής (μάθημα 2ο)</dc:title>
  <dc:creator>30694</dc:creator>
  <cp:lastModifiedBy>30694</cp:lastModifiedBy>
  <cp:revision>3</cp:revision>
  <dcterms:created xsi:type="dcterms:W3CDTF">2021-10-01T19:31:36Z</dcterms:created>
  <dcterms:modified xsi:type="dcterms:W3CDTF">2021-10-10T05:50:00Z</dcterms:modified>
</cp:coreProperties>
</file>