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4CAEF8-7D29-4BAF-8DB4-1110D3CB86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1.4. </a:t>
            </a:r>
            <a:r>
              <a:rPr lang="el-GR" dirty="0" err="1"/>
              <a:t>ΑΛΛΗΛΕΠΙΔΡΑΣΕΙς</a:t>
            </a:r>
            <a:r>
              <a:rPr lang="el-GR" dirty="0"/>
              <a:t> ΚΑΙ </a:t>
            </a:r>
            <a:r>
              <a:rPr lang="el-GR" dirty="0" err="1"/>
              <a:t>ΠΡΟΣΑΡΜΟΓΕς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A758D50-57D4-4A88-BB4E-35F51941E4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8805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F6E80B-51BC-4337-AC71-7B309B1CC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52DC311F-EBFE-4A17-A6AD-48BA1AF9D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4817" y="1580226"/>
            <a:ext cx="9889724" cy="440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11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04595F-47B9-42E1-8731-367667033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err="1"/>
              <a:t>Ποικιλομορφια</a:t>
            </a:r>
            <a:r>
              <a:rPr lang="el-GR" dirty="0"/>
              <a:t> </a:t>
            </a:r>
            <a:r>
              <a:rPr lang="el-GR" dirty="0" err="1"/>
              <a:t>οργανισμων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93E8F5-4392-4871-810D-9D680743D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Τα είδη εξελίσσονται δηλαδή κάποια είδη εξαφανίζονται και νέα είδη εμφανίζονται!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Στη Γη υπάρχουν εκατομμύρια διαφορετικά είδη οργανισμών που μοιάζουν αλλά και διαφέρουν μεταξύ τους!</a:t>
            </a:r>
          </a:p>
          <a:p>
            <a:endParaRPr lang="el-GR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Πως εξηγείται η </a:t>
            </a:r>
            <a:r>
              <a:rPr lang="el-GR" dirty="0" err="1">
                <a:solidFill>
                  <a:srgbClr val="FF0000"/>
                </a:solidFill>
              </a:rPr>
              <a:t>ποικιλομορφια</a:t>
            </a:r>
            <a:r>
              <a:rPr lang="en-GB" dirty="0">
                <a:solidFill>
                  <a:srgbClr val="FF0000"/>
                </a:solidFill>
              </a:rPr>
              <a:t>;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dirty="0"/>
              <a:t>Η ποικιλομορφία εξηγείται από</a:t>
            </a:r>
            <a:r>
              <a:rPr lang="en-GB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Τις </a:t>
            </a:r>
            <a:r>
              <a:rPr lang="el-GR" dirty="0">
                <a:solidFill>
                  <a:srgbClr val="FF0000"/>
                </a:solidFill>
              </a:rPr>
              <a:t>ατομικές δυνατότητες κάθε οργανισμού </a:t>
            </a:r>
            <a:r>
              <a:rPr lang="el-GR" dirty="0"/>
              <a:t>και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Το</a:t>
            </a:r>
            <a:r>
              <a:rPr lang="el-GR" dirty="0">
                <a:solidFill>
                  <a:srgbClr val="FF0000"/>
                </a:solidFill>
              </a:rPr>
              <a:t> περιβάλλον </a:t>
            </a:r>
            <a:r>
              <a:rPr lang="el-GR" dirty="0"/>
              <a:t>στο οποίο ζει</a:t>
            </a:r>
            <a:br>
              <a:rPr lang="en-US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830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2AA7D2-672F-4920-AD15-D97F4DF2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Παραδειγμα</a:t>
            </a:r>
            <a:r>
              <a:rPr lang="en-GB" dirty="0"/>
              <a:t>:</a:t>
            </a:r>
            <a:r>
              <a:rPr lang="en-US" dirty="0"/>
              <a:t> </a:t>
            </a:r>
            <a:r>
              <a:rPr lang="el-GR" dirty="0" err="1"/>
              <a:t>πευκο</a:t>
            </a:r>
            <a:r>
              <a:rPr lang="el-GR" dirty="0"/>
              <a:t> -</a:t>
            </a:r>
            <a:r>
              <a:rPr lang="el-GR" dirty="0" err="1"/>
              <a:t>πλατανι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61D195-4FDD-420A-BC34-708E7500B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09137"/>
            <a:ext cx="10820400" cy="5002381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Πεύκο </a:t>
            </a:r>
            <a:r>
              <a:rPr lang="el-GR" dirty="0">
                <a:sym typeface="Wingdings" panose="05000000000000000000" pitchFamily="2" charset="2"/>
              </a:rPr>
              <a:t> σκληρά και λεπτά φύλλα</a:t>
            </a: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Γιατί</a:t>
            </a:r>
            <a:r>
              <a:rPr lang="en-GB" dirty="0">
                <a:sym typeface="Wingdings" panose="05000000000000000000" pitchFamily="2" charset="2"/>
              </a:rPr>
              <a:t>;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l-GR" dirty="0">
                <a:sym typeface="Wingdings" panose="05000000000000000000" pitchFamily="2" charset="2"/>
              </a:rPr>
              <a:t>Επειδή ζει σε ξηρές περιοχές  με λίγο νερό και πολύ ήλιο</a:t>
            </a:r>
          </a:p>
          <a:p>
            <a:pPr marL="0" indent="0">
              <a:buNone/>
            </a:pPr>
            <a:endParaRPr lang="el-G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l-G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Πλατάνι μεγάλα και τρυφερά φύλλα</a:t>
            </a: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Γιατί</a:t>
            </a:r>
            <a:r>
              <a:rPr lang="en-US" dirty="0">
                <a:sym typeface="Wingdings" panose="05000000000000000000" pitchFamily="2" charset="2"/>
              </a:rPr>
              <a:t>;</a:t>
            </a:r>
            <a:r>
              <a:rPr lang="el-GR" dirty="0">
                <a:sym typeface="Wingdings" panose="05000000000000000000" pitchFamily="2" charset="2"/>
              </a:rPr>
              <a:t> Επειδή σε περιοχές με μεγάλη υγρασία</a:t>
            </a:r>
          </a:p>
          <a:p>
            <a:pPr marL="0" indent="0">
              <a:buNone/>
            </a:pPr>
            <a:endParaRPr lang="el-G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l-G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Ακόμα και αν ποτίζουμε πολύ ένα πεύκο τα φύλλα του δεν αλλάζουν σχήμα!</a:t>
            </a: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Και το αντίθετο!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DACF31C-8C29-4CB5-9888-D7F4220D5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315" y="1709136"/>
            <a:ext cx="2378968" cy="154009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C2274AC-183C-4D16-B030-6552A11C9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315" y="3608771"/>
            <a:ext cx="2378968" cy="154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45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D4789D-1BB8-42E5-9BB3-F3DE24937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/>
              <a:t>ΑΛΛΗΛΕΠΙΔΡΑΣΗ με το </a:t>
            </a:r>
            <a:r>
              <a:rPr lang="el-GR" dirty="0" err="1"/>
              <a:t>περιβαλλουν</a:t>
            </a:r>
            <a:r>
              <a:rPr lang="el-GR" dirty="0"/>
              <a:t> ΚΑΙ ΠΡΟΣΑΡΜΟΓΗ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F86724-5FFE-4E84-8183-285DB9613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90682" cy="4024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b="1" dirty="0"/>
              <a:t>Η ποικιλομορφία των οργανισμών</a:t>
            </a:r>
            <a:r>
              <a:rPr lang="el-GR" sz="2800" dirty="0"/>
              <a:t>, με άλλα λόγια, οφείλεται στην </a:t>
            </a:r>
            <a:r>
              <a:rPr lang="el-GR" sz="2800" dirty="0">
                <a:solidFill>
                  <a:srgbClr val="FF0000"/>
                </a:solidFill>
              </a:rPr>
              <a:t>αλληλεπίδραση του οργανισμού με το περιβάλλον του </a:t>
            </a:r>
            <a:r>
              <a:rPr lang="el-GR" sz="2800" dirty="0"/>
              <a:t>και στην </a:t>
            </a:r>
            <a:r>
              <a:rPr lang="el-GR" sz="2800" dirty="0">
                <a:solidFill>
                  <a:srgbClr val="FF0000"/>
                </a:solidFill>
              </a:rPr>
              <a:t>ικανότητα του οργανισμού να προσαρμόζεται</a:t>
            </a:r>
            <a:r>
              <a:rPr lang="el-GR" sz="2800" dirty="0"/>
              <a:t> στο περιβάλλον του!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/>
              <a:t>Παράγοντες του περιβάλλοντος</a:t>
            </a:r>
            <a:r>
              <a:rPr lang="en-GB" sz="2800" dirty="0"/>
              <a:t>:</a:t>
            </a:r>
          </a:p>
          <a:p>
            <a:r>
              <a:rPr lang="el-GR" sz="2800" dirty="0"/>
              <a:t>Υγρασία</a:t>
            </a:r>
          </a:p>
          <a:p>
            <a:r>
              <a:rPr lang="el-GR" sz="2800" dirty="0"/>
              <a:t>Θερμοκρασία</a:t>
            </a:r>
          </a:p>
          <a:p>
            <a:r>
              <a:rPr lang="el-GR" sz="2800" dirty="0"/>
              <a:t>Φως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9796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7F674E-A6D3-4813-A273-66EFF60E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err="1"/>
              <a:t>προσαρμογες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52FF07-E60F-454B-ABF2-1C3A7E2A6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46556"/>
            <a:ext cx="10820400" cy="5193436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Οι οργανισμοί προσαρμόζονται στο περιβάλλον τους </a:t>
            </a:r>
            <a:r>
              <a:rPr lang="el-GR" dirty="0">
                <a:solidFill>
                  <a:srgbClr val="FF0000"/>
                </a:solidFill>
              </a:rPr>
              <a:t>με σκοπό την επιβίωση και την αναπαραγωγή τους</a:t>
            </a:r>
            <a:r>
              <a:rPr lang="el-GR" dirty="0"/>
              <a:t>!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Έχουν </a:t>
            </a:r>
            <a:r>
              <a:rPr lang="el-GR" dirty="0">
                <a:solidFill>
                  <a:srgbClr val="FF0000"/>
                </a:solidFill>
              </a:rPr>
              <a:t>προσαρμοστικούς μηχανισμούς (ή προσαρμογές</a:t>
            </a:r>
            <a:r>
              <a:rPr lang="el-GR" dirty="0"/>
              <a:t>) για να μπορούν να ανταπεξέρχονται στο περιβάλλον τους</a:t>
            </a:r>
          </a:p>
          <a:p>
            <a:pPr marL="0" indent="0">
              <a:buNone/>
            </a:pPr>
            <a:r>
              <a:rPr lang="el-GR" dirty="0"/>
              <a:t>Π.χ. οι πευκοβελόνες του πεύκου έχουν αυτό το σχήμα για να καταφέρει να ζει σε ξηρά περιβάλλοντα είναι μια προσαρμογή</a:t>
            </a:r>
          </a:p>
          <a:p>
            <a:pPr marL="0" indent="0">
              <a:buNone/>
            </a:pPr>
            <a:r>
              <a:rPr lang="el-GR" dirty="0"/>
              <a:t>Π.χ. τα χελιδόνια μεταναστεύουν το χειμώνα σε νοτιότερες και ζεστότερες περιοχές και αυτό αποτελεί προσαρμογή</a:t>
            </a:r>
          </a:p>
          <a:p>
            <a:pPr marL="0" indent="0">
              <a:buNone/>
            </a:pPr>
            <a:r>
              <a:rPr lang="el-GR" dirty="0"/>
              <a:t>Π.χ. οι καμηλοπαρδάλεις έχουν μακρύ λαιμό για να τρώνε τα φύλλα στα ψηλά κλαδιά των δέντρων και αυτό αποτελεί μια προσαρμογή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Κάθε είδος έχει δικές του προσαρμογές!</a:t>
            </a:r>
          </a:p>
        </p:txBody>
      </p:sp>
    </p:spTree>
    <p:extLst>
      <p:ext uri="{BB962C8B-B14F-4D97-AF65-F5344CB8AC3E}">
        <p14:creationId xmlns:p14="http://schemas.microsoft.com/office/powerpoint/2010/main" val="1988233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4F4369-C90E-487F-BC25-77DE14FFE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err="1"/>
              <a:t>Παραδειγματα</a:t>
            </a:r>
            <a:r>
              <a:rPr lang="el-GR" dirty="0"/>
              <a:t> </a:t>
            </a:r>
            <a:r>
              <a:rPr lang="el-GR" dirty="0" err="1"/>
              <a:t>προσαρμογων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91CE8BEE-7ACF-4052-A116-2BFECF367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036" y="1748902"/>
            <a:ext cx="3106657" cy="305169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6F5FD14-09D8-4E68-99CF-06C9E9FC9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063" y="1748901"/>
            <a:ext cx="4572110" cy="3545619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F13A950-3C1C-408F-9746-199D728AA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543" y="1911150"/>
            <a:ext cx="3467340" cy="28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0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DBE429-1045-42B7-8922-F88BE79AA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/>
              <a:t>ΣΗΜΑΣΙΑ ΤΗΣ ΠΡΟΣΑΡΜΟΓΗΣ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64E893-1B44-4467-92EA-0380350D3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>
                <a:solidFill>
                  <a:srgbClr val="FF0000"/>
                </a:solidFill>
              </a:rPr>
              <a:t>Όσο καλύτερα προσαρμόζεται ένας οργανισμός στο περιβάλλον του </a:t>
            </a:r>
            <a:r>
              <a:rPr lang="el-GR" sz="2800" dirty="0"/>
              <a:t>τόσο μεγαλύτερη πιθανότητα να </a:t>
            </a:r>
            <a:r>
              <a:rPr lang="el-GR" sz="2800" dirty="0">
                <a:solidFill>
                  <a:srgbClr val="FF0000"/>
                </a:solidFill>
              </a:rPr>
              <a:t>επιβιώσει</a:t>
            </a:r>
            <a:r>
              <a:rPr lang="el-GR" sz="2800" dirty="0"/>
              <a:t>, να </a:t>
            </a:r>
            <a:r>
              <a:rPr lang="el-GR" sz="2800" dirty="0">
                <a:solidFill>
                  <a:srgbClr val="FF0000"/>
                </a:solidFill>
              </a:rPr>
              <a:t>αναπαραχθεί</a:t>
            </a:r>
            <a:r>
              <a:rPr lang="el-GR" sz="2800" dirty="0"/>
              <a:t> και </a:t>
            </a:r>
            <a:r>
              <a:rPr lang="el-GR" sz="2800" dirty="0">
                <a:solidFill>
                  <a:srgbClr val="FF0000"/>
                </a:solidFill>
              </a:rPr>
              <a:t>οι απόγονοί του να επιβιώσουν και αναπαραχθούν</a:t>
            </a:r>
            <a:r>
              <a:rPr lang="el-GR" sz="2800" dirty="0"/>
              <a:t> και αυτοί με τη σειρά τους!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>
                <a:solidFill>
                  <a:srgbClr val="FF0000"/>
                </a:solidFill>
              </a:rPr>
              <a:t>Αν ένας οργανισμός δεν έχει προσαρμοστεί</a:t>
            </a:r>
            <a:r>
              <a:rPr lang="el-GR" sz="2800" dirty="0"/>
              <a:t> τότε </a:t>
            </a:r>
            <a:r>
              <a:rPr lang="el-GR" sz="2800" dirty="0">
                <a:solidFill>
                  <a:srgbClr val="FF0000"/>
                </a:solidFill>
              </a:rPr>
              <a:t>πεθαίνει</a:t>
            </a:r>
            <a:r>
              <a:rPr lang="el-GR" sz="2800" dirty="0"/>
              <a:t> και </a:t>
            </a:r>
            <a:r>
              <a:rPr lang="el-GR" sz="2800" dirty="0">
                <a:solidFill>
                  <a:srgbClr val="FF0000"/>
                </a:solidFill>
              </a:rPr>
              <a:t>δε δίνει απογόνους ή δίνει λιγότερους απογόνους</a:t>
            </a:r>
            <a:r>
              <a:rPr lang="el-GR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90425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1144B4-E69B-400D-964F-55C0B0A4D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err="1"/>
              <a:t>Αλληλεπιδραση</a:t>
            </a:r>
            <a:r>
              <a:rPr lang="el-GR" dirty="0"/>
              <a:t> με </a:t>
            </a:r>
            <a:r>
              <a:rPr lang="el-GR" dirty="0" err="1"/>
              <a:t>αλλους</a:t>
            </a:r>
            <a:r>
              <a:rPr lang="el-GR" dirty="0"/>
              <a:t> </a:t>
            </a:r>
            <a:r>
              <a:rPr lang="el-GR" dirty="0" err="1"/>
              <a:t>οργανισμους</a:t>
            </a:r>
            <a:r>
              <a:rPr lang="el-GR" dirty="0"/>
              <a:t> και </a:t>
            </a:r>
            <a:r>
              <a:rPr lang="el-GR" dirty="0" err="1"/>
              <a:t>προσαρμογη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C06886-5190-4FA1-B4AA-1A0294F98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287000" cy="40241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Εκτός από την αλληλεπίδραση του οργανισμού με το περιβάλλουν, 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οι οργανισμοί </a:t>
            </a:r>
            <a:r>
              <a:rPr lang="el-GR" dirty="0" err="1">
                <a:solidFill>
                  <a:srgbClr val="FF0000"/>
                </a:solidFill>
              </a:rPr>
              <a:t>αλληλεπιδρούν</a:t>
            </a:r>
            <a:r>
              <a:rPr lang="el-GR" dirty="0">
                <a:solidFill>
                  <a:srgbClr val="FF0000"/>
                </a:solidFill>
              </a:rPr>
              <a:t> και μεταξύ τους!</a:t>
            </a:r>
          </a:p>
          <a:p>
            <a:pPr marL="0" indent="0">
              <a:buNone/>
            </a:pPr>
            <a:endParaRPr lang="el-G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Συνήθως οι οργανισμοί ανταγωνίζονται μεταξύ τους για τη τροφή, το χώρο όπου ζουν αλλά και την αναπαραγωγή!</a:t>
            </a:r>
          </a:p>
          <a:p>
            <a:pPr marL="0" indent="0">
              <a:buNone/>
            </a:pPr>
            <a:endParaRPr lang="el-G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dirty="0"/>
              <a:t>Τα </a:t>
            </a:r>
            <a:r>
              <a:rPr lang="el-GR" dirty="0">
                <a:solidFill>
                  <a:srgbClr val="FF0000"/>
                </a:solidFill>
              </a:rPr>
              <a:t>άτομα του ίδιου είδους </a:t>
            </a:r>
            <a:r>
              <a:rPr lang="el-GR" dirty="0"/>
              <a:t>ανταγωνίζονται μεταξύ τους π.χ. δύο αρσενικά ζώα ανταγωνίζονται για το θηλυκό!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Τα </a:t>
            </a:r>
            <a:r>
              <a:rPr lang="el-GR" dirty="0">
                <a:solidFill>
                  <a:srgbClr val="FF0000"/>
                </a:solidFill>
              </a:rPr>
              <a:t>άτομα διαφορετικών ειδών </a:t>
            </a:r>
            <a:r>
              <a:rPr lang="el-GR" dirty="0"/>
              <a:t>ανταγωνίζονται μεταξύ τους π.χ. ορισμένα φυτά τα ζιζάνια φυτρώνουν γρηγορότερα από τα υπόλοιπα και τους ‘’κλέβουν’’ θρεπτικά συστατικά!</a:t>
            </a:r>
          </a:p>
        </p:txBody>
      </p:sp>
    </p:spTree>
    <p:extLst>
      <p:ext uri="{BB962C8B-B14F-4D97-AF65-F5344CB8AC3E}">
        <p14:creationId xmlns:p14="http://schemas.microsoft.com/office/powerpoint/2010/main" val="4190249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4E550D-F03C-4994-8145-F0C9F1D7F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err="1"/>
              <a:t>Συνοψιζοντασ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47D4B2-B2DD-470B-9522-397D7E0E4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Οι προσαρμογές των οργανισμών βασίζονται στην αλληλεπίδρασή τους με το περιβάλλον και τους άλλους οργανισμούς!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/>
              <a:t>Οι προσαρμογές βοηθούν στην επιβίωση και στην αναπαραγωγή των οργανισμών!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/>
              <a:t>Όλοι οι οργανισμοί διαθέτουν προσαρμογές!</a:t>
            </a:r>
          </a:p>
        </p:txBody>
      </p:sp>
    </p:spTree>
    <p:extLst>
      <p:ext uri="{BB962C8B-B14F-4D97-AF65-F5344CB8AC3E}">
        <p14:creationId xmlns:p14="http://schemas.microsoft.com/office/powerpoint/2010/main" val="2952517067"/>
      </p:ext>
    </p:extLst>
  </p:cSld>
  <p:clrMapOvr>
    <a:masterClrMapping/>
  </p:clrMapOvr>
</p:sld>
</file>

<file path=ppt/theme/theme1.xml><?xml version="1.0" encoding="utf-8"?>
<a:theme xmlns:a="http://schemas.openxmlformats.org/drawingml/2006/main" name="ΙΧΝΟΣ ΑΤΜΟΥ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ΙΧΝΟΣ ΑΤΜΟΥ</Template>
  <TotalTime>34</TotalTime>
  <Words>434</Words>
  <Application>Microsoft Office PowerPoint</Application>
  <PresentationFormat>Ευρεία οθόνη</PresentationFormat>
  <Paragraphs>57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ΙΧΝΟΣ ΑΤΜΟΥ</vt:lpstr>
      <vt:lpstr>1.4. ΑΛΛΗΛΕΠΙΔΡΑΣΕΙς ΚΑΙ ΠΡΟΣΑΡΜΟΓΕς</vt:lpstr>
      <vt:lpstr>Ποικιλομορφια οργανισμων</vt:lpstr>
      <vt:lpstr>Παραδειγμα: πευκο -πλατανι</vt:lpstr>
      <vt:lpstr>ΑΛΛΗΛΕΠΙΔΡΑΣΗ με το περιβαλλουν ΚΑΙ ΠΡΟΣΑΡΜΟΓΗ</vt:lpstr>
      <vt:lpstr>προσαρμογες</vt:lpstr>
      <vt:lpstr>Παραδειγματα προσαρμογων</vt:lpstr>
      <vt:lpstr>ΣΗΜΑΣΙΑ ΤΗΣ ΠΡΟΣΑΡΜΟΓΗΣ</vt:lpstr>
      <vt:lpstr>Αλληλεπιδραση με αλλους οργανισμους και προσαρμογη</vt:lpstr>
      <vt:lpstr>Συνοψιζοντασ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1.4. ΑΛΛΗΛΕΠΙΔΡΑΣΕΙς ΚΑΙ ΠΡΟΣΑΡΜΟΓΕς</dc:title>
  <dc:creator>30694</dc:creator>
  <cp:lastModifiedBy>30694</cp:lastModifiedBy>
  <cp:revision>1</cp:revision>
  <dcterms:created xsi:type="dcterms:W3CDTF">2021-10-23T14:13:03Z</dcterms:created>
  <dcterms:modified xsi:type="dcterms:W3CDTF">2021-10-23T14:47:24Z</dcterms:modified>
</cp:coreProperties>
</file>