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8E071F-C24B-472B-A6A0-CDB732B5B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39697"/>
            <a:ext cx="7766936" cy="4908035"/>
          </a:xfrm>
        </p:spPr>
        <p:txBody>
          <a:bodyPr/>
          <a:lstStyle/>
          <a:p>
            <a:r>
              <a:rPr lang="en-GB" dirty="0"/>
              <a:t>2.2. </a:t>
            </a:r>
            <a:r>
              <a:rPr lang="el-GR" dirty="0"/>
              <a:t>και 2.3.Πρόσληψη ουσιών και πέψη στους μονοκύτταρους οργανισμούς και στα ζώα</a:t>
            </a:r>
          </a:p>
        </p:txBody>
      </p:sp>
    </p:spTree>
    <p:extLst>
      <p:ext uri="{BB962C8B-B14F-4D97-AF65-F5344CB8AC3E}">
        <p14:creationId xmlns:p14="http://schemas.microsoft.com/office/powerpoint/2010/main" val="358467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76B61A-260E-4D00-BB46-09E91AF1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Σπονδυλωτά Ζώα</a:t>
            </a:r>
            <a:r>
              <a:rPr lang="en-GB" dirty="0"/>
              <a:t>:</a:t>
            </a:r>
            <a:br>
              <a:rPr lang="en-US" dirty="0"/>
            </a:br>
            <a:r>
              <a:rPr lang="el-GR" dirty="0"/>
              <a:t>Ερπετά(φίδι)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881CA2-5228-4CDA-A20A-FA7225F8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7" y="2160589"/>
            <a:ext cx="10626570" cy="3880773"/>
          </a:xfrm>
        </p:spPr>
        <p:txBody>
          <a:bodyPr/>
          <a:lstStyle/>
          <a:p>
            <a:r>
              <a:rPr lang="el-GR" b="0" i="1" dirty="0">
                <a:solidFill>
                  <a:srgbClr val="FF0000"/>
                </a:solidFill>
                <a:effectLst/>
              </a:rPr>
              <a:t>Σε μερικά φίδια, τα σαγόνια συνδέονται χαλαρά</a:t>
            </a:r>
            <a:r>
              <a:rPr lang="el-GR" b="0" i="1" dirty="0">
                <a:solidFill>
                  <a:srgbClr val="000000"/>
                </a:solidFill>
                <a:effectLst/>
              </a:rPr>
              <a:t>, με αποτέλεσμα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το στόμα τους να ανοίγει αρκετά</a:t>
            </a:r>
            <a:r>
              <a:rPr lang="el-GR" b="0" i="1" dirty="0">
                <a:solidFill>
                  <a:srgbClr val="000000"/>
                </a:solidFill>
                <a:effectLst/>
              </a:rPr>
              <a:t> ώστε να καταπίνουν ολόκληρο ζώο, π.χ. ποντίκι. </a:t>
            </a:r>
          </a:p>
          <a:p>
            <a:r>
              <a:rPr lang="el-GR" b="0" i="1" dirty="0">
                <a:solidFill>
                  <a:srgbClr val="000000"/>
                </a:solidFill>
                <a:effectLst/>
              </a:rPr>
              <a:t>Στην επάνω σιαγόνα φέρουν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δύο κοίλα δόντια</a:t>
            </a:r>
            <a:r>
              <a:rPr lang="el-GR" b="0" i="1" dirty="0">
                <a:solidFill>
                  <a:srgbClr val="000000"/>
                </a:solidFill>
                <a:effectLst/>
              </a:rPr>
              <a:t>, οι κοιλότητες των οποίων συνδέονται με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αδένες που εκκρίνουν δηλητήριο</a:t>
            </a:r>
            <a:r>
              <a:rPr lang="el-GR" b="0" i="1" dirty="0">
                <a:solidFill>
                  <a:srgbClr val="000000"/>
                </a:solidFill>
                <a:effectLst/>
              </a:rPr>
              <a:t>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318967-4429-4E89-9C9C-38E86D2C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4" y="3723244"/>
            <a:ext cx="4616389" cy="28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1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B23D6A-874F-4374-8C25-A563BF07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094"/>
            <a:ext cx="8596668" cy="1318334"/>
          </a:xfrm>
        </p:spPr>
        <p:txBody>
          <a:bodyPr>
            <a:normAutofit/>
          </a:bodyPr>
          <a:lstStyle/>
          <a:p>
            <a:r>
              <a:rPr lang="el-GR" dirty="0"/>
              <a:t>Σπονδυλωτά Ζώα</a:t>
            </a:r>
            <a:r>
              <a:rPr lang="en-US" dirty="0"/>
              <a:t>:</a:t>
            </a:r>
            <a:br>
              <a:rPr lang="el-GR" dirty="0"/>
            </a:br>
            <a:r>
              <a:rPr lang="el-GR" dirty="0"/>
              <a:t>Πτηνά και Θηλαστικά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936256-8376-4865-915A-646CF1C0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" y="1358283"/>
            <a:ext cx="10662080" cy="53976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b="0" i="1" dirty="0">
                <a:solidFill>
                  <a:srgbClr val="000000"/>
                </a:solidFill>
                <a:effectLst/>
              </a:rPr>
              <a:t>ΠΤΗΝΑ</a:t>
            </a:r>
            <a:r>
              <a:rPr lang="en-GB" b="0" i="1" dirty="0">
                <a:solidFill>
                  <a:srgbClr val="000000"/>
                </a:solidFill>
                <a:effectLst/>
              </a:rPr>
              <a:t>:</a:t>
            </a:r>
            <a:endParaRPr lang="el-GR" b="0" i="1" dirty="0">
              <a:solidFill>
                <a:srgbClr val="000000"/>
              </a:solidFill>
              <a:effectLst/>
            </a:endParaRPr>
          </a:p>
          <a:p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Στόμα</a:t>
            </a:r>
            <a:r>
              <a:rPr lang="en-GB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φάρυγγας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οισοφάγος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στομάχι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έντερο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αμάρα</a:t>
            </a:r>
            <a:endParaRPr lang="el-GR" b="1" i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</a:rPr>
              <a:t>Τα πτηνά συλλαμβάνουν την τροφή τους με το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ράμφος</a:t>
            </a:r>
            <a:r>
              <a:rPr lang="el-GR" b="0" i="1" dirty="0">
                <a:solidFill>
                  <a:srgbClr val="000000"/>
                </a:solidFill>
                <a:effectLst/>
              </a:rPr>
              <a:t> τους. </a:t>
            </a:r>
          </a:p>
          <a:p>
            <a:pPr algn="l"/>
            <a:r>
              <a:rPr lang="el-GR" b="0" i="1" dirty="0">
                <a:solidFill>
                  <a:srgbClr val="FF0000"/>
                </a:solidFill>
                <a:effectLst/>
              </a:rPr>
              <a:t>Δεν έχουν δόντια </a:t>
            </a:r>
            <a:r>
              <a:rPr lang="el-GR" b="0" i="1" dirty="0">
                <a:solidFill>
                  <a:srgbClr val="000000"/>
                </a:solidFill>
                <a:effectLst/>
              </a:rPr>
              <a:t>και η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τροφή αμάσητη </a:t>
            </a:r>
            <a:r>
              <a:rPr lang="el-GR" b="0" i="1" dirty="0">
                <a:solidFill>
                  <a:srgbClr val="000000"/>
                </a:solidFill>
                <a:effectLst/>
              </a:rPr>
              <a:t>προωθείται</a:t>
            </a:r>
            <a:r>
              <a:rPr lang="en-US" b="0" i="1" dirty="0">
                <a:solidFill>
                  <a:srgbClr val="000000"/>
                </a:solidFill>
                <a:effectLst/>
              </a:rPr>
              <a:t> </a:t>
            </a:r>
            <a:r>
              <a:rPr lang="el-GR" b="0" i="1" dirty="0">
                <a:solidFill>
                  <a:srgbClr val="000000"/>
                </a:solidFill>
                <a:effectLst/>
              </a:rPr>
              <a:t>στον φάρυγγα και στον οισοφάγο. </a:t>
            </a:r>
            <a:endParaRPr lang="en-US" b="0" i="1" dirty="0">
              <a:solidFill>
                <a:srgbClr val="000000"/>
              </a:solidFill>
              <a:effectLst/>
            </a:endParaRPr>
          </a:p>
          <a:p>
            <a:pPr algn="l"/>
            <a:r>
              <a:rPr lang="el-GR" b="0" i="1" dirty="0">
                <a:solidFill>
                  <a:srgbClr val="FF0000"/>
                </a:solidFill>
                <a:effectLst/>
              </a:rPr>
              <a:t>Μαζί με την τροφή</a:t>
            </a:r>
            <a:r>
              <a:rPr lang="en-US" b="0" i="1" dirty="0">
                <a:solidFill>
                  <a:srgbClr val="FF0000"/>
                </a:solidFill>
                <a:effectLst/>
              </a:rPr>
              <a:t>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καταπίνουν και πετραδάκια</a:t>
            </a:r>
            <a:r>
              <a:rPr lang="el-GR" b="0" i="1" dirty="0">
                <a:solidFill>
                  <a:srgbClr val="000000"/>
                </a:solidFill>
                <a:effectLst/>
              </a:rPr>
              <a:t>, που αλέθουν την τροφή.</a:t>
            </a:r>
          </a:p>
          <a:p>
            <a:pPr algn="l"/>
            <a:endParaRPr lang="en-US" b="0" i="1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l-GR" b="0" i="1" dirty="0">
                <a:solidFill>
                  <a:srgbClr val="000000"/>
                </a:solidFill>
                <a:effectLst/>
              </a:rPr>
              <a:t>ΘΗΛΑΣΤΙΚΑ</a:t>
            </a:r>
            <a:r>
              <a:rPr lang="en-GB" b="0" i="1" dirty="0">
                <a:solidFill>
                  <a:srgbClr val="000000"/>
                </a:solidFill>
                <a:effectLst/>
              </a:rPr>
              <a:t>:</a:t>
            </a:r>
            <a:endParaRPr lang="el-GR" b="0" i="1" dirty="0">
              <a:solidFill>
                <a:srgbClr val="000000"/>
              </a:solidFill>
              <a:effectLst/>
            </a:endParaRPr>
          </a:p>
          <a:p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Στόμα</a:t>
            </a:r>
            <a:r>
              <a:rPr lang="en-GB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φάρυγγας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οισοφάγος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στομάχι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έντερο </a:t>
            </a:r>
            <a:r>
              <a:rPr lang="el-GR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πρωκτός</a:t>
            </a:r>
            <a:endParaRPr lang="en-GB" b="0" i="1" dirty="0">
              <a:solidFill>
                <a:srgbClr val="000000"/>
              </a:solidFill>
              <a:effectLst/>
            </a:endParaRPr>
          </a:p>
          <a:p>
            <a:r>
              <a:rPr lang="el-GR" b="0" i="1" dirty="0">
                <a:solidFill>
                  <a:srgbClr val="000000"/>
                </a:solidFill>
                <a:effectLst/>
              </a:rPr>
              <a:t>Τα</a:t>
            </a:r>
            <a:r>
              <a:rPr lang="el-GR" b="0" i="1" dirty="0">
                <a:solidFill>
                  <a:srgbClr val="FF0000"/>
                </a:solidFill>
                <a:effectLst/>
              </a:rPr>
              <a:t> </a:t>
            </a:r>
            <a:r>
              <a:rPr lang="el-GR" b="0" i="1" dirty="0" err="1">
                <a:solidFill>
                  <a:srgbClr val="FF0000"/>
                </a:solidFill>
                <a:effectLst/>
              </a:rPr>
              <a:t>σαρκοφάγα</a:t>
            </a:r>
            <a:r>
              <a:rPr lang="el-GR" b="0" i="1" dirty="0">
                <a:solidFill>
                  <a:srgbClr val="FF0000"/>
                </a:solidFill>
                <a:effectLst/>
              </a:rPr>
              <a:t> </a:t>
            </a:r>
            <a:r>
              <a:rPr lang="el-GR" b="0" i="1" dirty="0">
                <a:solidFill>
                  <a:srgbClr val="000000"/>
                </a:solidFill>
                <a:effectLst/>
              </a:rPr>
              <a:t>ζώα έχουν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δόντια </a:t>
            </a:r>
            <a:r>
              <a:rPr lang="el-GR" b="0" i="1" dirty="0">
                <a:solidFill>
                  <a:srgbClr val="000000"/>
                </a:solidFill>
                <a:effectLst/>
              </a:rPr>
              <a:t>κατάλληλα </a:t>
            </a:r>
            <a:r>
              <a:rPr lang="el-GR" b="0" i="1" dirty="0">
                <a:solidFill>
                  <a:srgbClr val="FF0000"/>
                </a:solidFill>
                <a:effectLst/>
              </a:rPr>
              <a:t>για τη σύλληψη και τη μάσηση </a:t>
            </a:r>
            <a:r>
              <a:rPr lang="el-GR" b="0" i="1" dirty="0">
                <a:solidFill>
                  <a:srgbClr val="000000"/>
                </a:solidFill>
                <a:effectLst/>
              </a:rPr>
              <a:t>της λείας τους. </a:t>
            </a:r>
          </a:p>
          <a:p>
            <a:r>
              <a:rPr lang="el-GR" b="0" i="0" dirty="0">
                <a:solidFill>
                  <a:srgbClr val="000000"/>
                </a:solidFill>
                <a:effectLst/>
              </a:rPr>
              <a:t>Στα </a:t>
            </a:r>
            <a:r>
              <a:rPr lang="el-GR" b="0" i="0" dirty="0">
                <a:solidFill>
                  <a:srgbClr val="FF0000"/>
                </a:solidFill>
                <a:effectLst/>
              </a:rPr>
              <a:t>φυτοφάγα</a:t>
            </a:r>
            <a:r>
              <a:rPr lang="el-GR" b="0" i="0" dirty="0">
                <a:solidFill>
                  <a:srgbClr val="000000"/>
                </a:solidFill>
                <a:effectLst/>
              </a:rPr>
              <a:t> ζώα ο πεπτικός σωλήνας είναι μακρύτερος. (Αυτό συμβαίνει επειδή η τροφή τους περιέχει πολύ κυτταρίνη και είναι δύσπεπτη.)</a:t>
            </a:r>
          </a:p>
          <a:p>
            <a:r>
              <a:rPr lang="el-GR" b="0" i="0" dirty="0">
                <a:solidFill>
                  <a:srgbClr val="000000"/>
                </a:solidFill>
                <a:effectLst/>
              </a:rPr>
              <a:t>Ορισμένα φυτοφάγα ονομάζονται </a:t>
            </a:r>
            <a:r>
              <a:rPr lang="el-GR" i="0" dirty="0">
                <a:solidFill>
                  <a:srgbClr val="FF0000"/>
                </a:solidFill>
                <a:effectLst/>
              </a:rPr>
              <a:t>μηρυκαστικά</a:t>
            </a:r>
            <a:r>
              <a:rPr lang="el-GR" b="0" i="0" dirty="0">
                <a:solidFill>
                  <a:srgbClr val="000000"/>
                </a:solidFill>
                <a:effectLst/>
              </a:rPr>
              <a:t>, επειδή μηρυκάζουν, δηλαδή αναμασούν την τροφή τους.</a:t>
            </a:r>
            <a:endParaRPr lang="en-GB" b="0" i="1" dirty="0">
              <a:solidFill>
                <a:srgbClr val="000000"/>
              </a:solidFill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17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ACF65F-CA86-494E-A96C-CF2CCD56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7" y="1365565"/>
            <a:ext cx="8668088" cy="43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8695493-E059-4792-BB0F-5F0E242C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95B623-7C6F-4FCA-8B27-6F48FB7F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ΜΟΝΟΚΥΤΤΑΡΟΙ ΟΡΓΑΝΙΣΜΟΙ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D892B8-A7FC-40F1-A775-1FAFB352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039"/>
            <a:ext cx="8596668" cy="5211192"/>
          </a:xfrm>
        </p:spPr>
        <p:txBody>
          <a:bodyPr/>
          <a:lstStyle/>
          <a:p>
            <a:r>
              <a:rPr lang="el-GR" dirty="0"/>
              <a:t>Πρόσληψη τροφής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Ενδοκυτταρική πέψη </a:t>
            </a:r>
            <a:r>
              <a:rPr lang="el-GR" dirty="0"/>
              <a:t>= διάσπαση τροφής </a:t>
            </a:r>
            <a:r>
              <a:rPr lang="el-GR" dirty="0">
                <a:solidFill>
                  <a:srgbClr val="FF0000"/>
                </a:solidFill>
              </a:rPr>
              <a:t>μέσα στο </a:t>
            </a:r>
            <a:r>
              <a:rPr lang="el-GR" dirty="0"/>
              <a:t>μοναδικό τους </a:t>
            </a:r>
            <a:r>
              <a:rPr lang="el-GR" dirty="0">
                <a:solidFill>
                  <a:srgbClr val="FF0000"/>
                </a:solidFill>
              </a:rPr>
              <a:t>κύτταρο</a:t>
            </a:r>
          </a:p>
          <a:p>
            <a:endParaRPr lang="el-GR" dirty="0"/>
          </a:p>
          <a:p>
            <a:r>
              <a:rPr lang="el-GR" dirty="0"/>
              <a:t>Οι πολύτιμες ουσίες χρησιμοποιούνται ενώ οι άχρηστες αποβάλλονται!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Παράδειγμα η</a:t>
            </a:r>
            <a:r>
              <a:rPr lang="el-GR" dirty="0">
                <a:solidFill>
                  <a:srgbClr val="FF0000"/>
                </a:solidFill>
              </a:rPr>
              <a:t> αμοιβάδα </a:t>
            </a:r>
            <a:r>
              <a:rPr lang="el-GR" dirty="0"/>
              <a:t>που τρέφεται με άλλους μονοκύτταρους οργανισμούς σχηματίζοντας </a:t>
            </a:r>
            <a:r>
              <a:rPr lang="el-GR" dirty="0" err="1">
                <a:solidFill>
                  <a:srgbClr val="FF0000"/>
                </a:solidFill>
              </a:rPr>
              <a:t>ψευδοπόδια</a:t>
            </a:r>
            <a:r>
              <a:rPr lang="el-GR" dirty="0"/>
              <a:t>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8D8DB3-4C26-431A-9947-DCCFF22E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26" y="4542561"/>
            <a:ext cx="5845034" cy="19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82D99-CA2A-44F0-8A15-C28640E6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ΖΩΑ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/>
              <a:t>Ασπόνδυλα και Σπονδυλωτά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B158FE-867C-4CD2-A9F8-1018F5906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ζώα διακρίνονται σε δυο μεγάλες κατηγορίες</a:t>
            </a:r>
            <a:r>
              <a:rPr lang="en-GB" dirty="0"/>
              <a:t>:</a:t>
            </a:r>
            <a:endParaRPr lang="en-US" dirty="0"/>
          </a:p>
          <a:p>
            <a:r>
              <a:rPr lang="el-GR" dirty="0"/>
              <a:t>Ασπόνδυλα και</a:t>
            </a:r>
          </a:p>
          <a:p>
            <a:r>
              <a:rPr lang="el-GR" dirty="0"/>
              <a:t>Σπονδυλωτά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Ασπόνδυλα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 ΔΕΝ </a:t>
            </a:r>
            <a:r>
              <a:rPr lang="el-GR" dirty="0">
                <a:sym typeface="Wingdings" panose="05000000000000000000" pitchFamily="2" charset="2"/>
              </a:rPr>
              <a:t>έχουν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σπονδυλική στήλη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Σπονδυλωτά</a:t>
            </a:r>
            <a:r>
              <a:rPr lang="el-GR" dirty="0">
                <a:sym typeface="Wingdings" panose="05000000000000000000" pitchFamily="2" charset="2"/>
              </a:rPr>
              <a:t> έχουν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σπονδυλική στήλη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Και στα Ασπόνδυλα και στα Σπονδυλωτά γίνεται πρόσληψη ουσιών και πέψη!</a:t>
            </a:r>
          </a:p>
        </p:txBody>
      </p:sp>
    </p:spTree>
    <p:extLst>
      <p:ext uri="{BB962C8B-B14F-4D97-AF65-F5344CB8AC3E}">
        <p14:creationId xmlns:p14="http://schemas.microsoft.com/office/powerpoint/2010/main" val="18524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0DAB2C-5741-44AF-9615-DD2B46F9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Ασπόνδυλα Ζώα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45104B-D90E-4DB6-A670-D78D6013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6859"/>
            <a:ext cx="8596668" cy="4434504"/>
          </a:xfrm>
        </p:spPr>
        <p:txBody>
          <a:bodyPr/>
          <a:lstStyle/>
          <a:p>
            <a:r>
              <a:rPr lang="el-GR" dirty="0"/>
              <a:t>Για την </a:t>
            </a:r>
            <a:r>
              <a:rPr lang="el-GR" dirty="0">
                <a:solidFill>
                  <a:srgbClr val="FF0000"/>
                </a:solidFill>
              </a:rPr>
              <a:t>πρόσληψη της τροφής</a:t>
            </a:r>
            <a:r>
              <a:rPr lang="el-GR" dirty="0"/>
              <a:t>, διαθέτουν </a:t>
            </a:r>
            <a:r>
              <a:rPr lang="el-GR" dirty="0">
                <a:solidFill>
                  <a:srgbClr val="FF0000"/>
                </a:solidFill>
              </a:rPr>
              <a:t>όργανα</a:t>
            </a:r>
            <a:r>
              <a:rPr lang="el-GR" dirty="0"/>
              <a:t> όπως</a:t>
            </a:r>
            <a:r>
              <a:rPr lang="en-GB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Προβοσκίδα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Δαγκάνες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Σαγόνια κ.ά.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l-GR" dirty="0"/>
              <a:t>Στη συνέχεια, γίνεται </a:t>
            </a:r>
            <a:r>
              <a:rPr lang="el-GR" dirty="0">
                <a:solidFill>
                  <a:srgbClr val="FF0000"/>
                </a:solidFill>
              </a:rPr>
              <a:t>ΕΞΩΚΥΤΤΑΡΙΚΗ ΠΕΨΗ</a:t>
            </a:r>
            <a:r>
              <a:rPr lang="en-GB" dirty="0"/>
              <a:t>: </a:t>
            </a:r>
            <a:r>
              <a:rPr lang="el-GR" dirty="0">
                <a:solidFill>
                  <a:srgbClr val="FF0000"/>
                </a:solidFill>
              </a:rPr>
              <a:t>η τροφή διασπάται σε μικρότερα μόρια μέσα σε ειδικά όργανα</a:t>
            </a:r>
            <a:r>
              <a:rPr lang="el-GR" dirty="0"/>
              <a:t> (που αποτελούν την </a:t>
            </a:r>
            <a:r>
              <a:rPr lang="el-GR" dirty="0">
                <a:solidFill>
                  <a:srgbClr val="FF0000"/>
                </a:solidFill>
              </a:rPr>
              <a:t>πεπτική κοιλότητα</a:t>
            </a:r>
            <a:r>
              <a:rPr lang="el-GR" dirty="0"/>
              <a:t> ή αλλιώς τον </a:t>
            </a:r>
            <a:r>
              <a:rPr lang="el-GR" dirty="0">
                <a:solidFill>
                  <a:srgbClr val="FF0000"/>
                </a:solidFill>
              </a:rPr>
              <a:t>πεπτικό σωλήνα</a:t>
            </a:r>
            <a:r>
              <a:rPr lang="el-GR" dirty="0"/>
              <a:t>)!</a:t>
            </a:r>
          </a:p>
          <a:p>
            <a:endParaRPr lang="el-GR" dirty="0"/>
          </a:p>
          <a:p>
            <a:r>
              <a:rPr lang="el-GR" dirty="0"/>
              <a:t>Τέλος, τα μικρότερα μόρια που προέκυψαν από την </a:t>
            </a:r>
            <a:r>
              <a:rPr lang="el-GR" dirty="0" err="1"/>
              <a:t>εξωκυτταρική</a:t>
            </a:r>
            <a:r>
              <a:rPr lang="el-GR" dirty="0"/>
              <a:t> πέψη </a:t>
            </a:r>
            <a:r>
              <a:rPr lang="el-GR" dirty="0" err="1"/>
              <a:t>απορροφώνται</a:t>
            </a:r>
            <a:r>
              <a:rPr lang="el-GR" dirty="0"/>
              <a:t> από τα κύτταρα όπου γίνεται </a:t>
            </a:r>
            <a:r>
              <a:rPr lang="el-GR" dirty="0">
                <a:solidFill>
                  <a:srgbClr val="FF0000"/>
                </a:solidFill>
              </a:rPr>
              <a:t>ΕΝΔΟΚΥΤΤΑΡΙΚΗ ΠΕΨΗ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98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2DDBF6-751D-4ED4-9C18-42CF59A0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6482"/>
            <a:ext cx="8596668" cy="892205"/>
          </a:xfrm>
        </p:spPr>
        <p:txBody>
          <a:bodyPr>
            <a:normAutofit fontScale="90000"/>
          </a:bodyPr>
          <a:lstStyle/>
          <a:p>
            <a:r>
              <a:rPr lang="el-GR" dirty="0"/>
              <a:t>Ασπόνδυλα ζώα</a:t>
            </a:r>
            <a:r>
              <a:rPr lang="en-GB" dirty="0"/>
              <a:t>:</a:t>
            </a:r>
            <a:br>
              <a:rPr lang="en-GB" dirty="0"/>
            </a:br>
            <a:r>
              <a:rPr lang="el-GR" dirty="0"/>
              <a:t>ΥΔΡΑ και ΓΕΩΣΚΩΛΗΚΑΣ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FFE9B21-C71A-410D-9C65-FCD9B50A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118586"/>
            <a:ext cx="11150353" cy="5592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ΥΔΡΑ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Στην </a:t>
            </a:r>
            <a:r>
              <a:rPr lang="el-GR" dirty="0" err="1"/>
              <a:t>ύδρα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τα νημάτια </a:t>
            </a:r>
            <a:r>
              <a:rPr lang="el-GR" dirty="0"/>
              <a:t>που υπάρχουν στην είσοδο της</a:t>
            </a:r>
            <a:r>
              <a:rPr lang="en-US" dirty="0"/>
              <a:t> </a:t>
            </a:r>
            <a:r>
              <a:rPr lang="el-GR" dirty="0"/>
              <a:t>πεπτικής κοιλότητας </a:t>
            </a:r>
            <a:r>
              <a:rPr lang="el-GR" dirty="0">
                <a:solidFill>
                  <a:srgbClr val="FF0000"/>
                </a:solidFill>
              </a:rPr>
              <a:t>παγιδεύουν μικρούς οργανισμούς</a:t>
            </a:r>
            <a:r>
              <a:rPr lang="el-GR" dirty="0"/>
              <a:t>.</a:t>
            </a:r>
          </a:p>
          <a:p>
            <a:r>
              <a:rPr lang="el-GR" dirty="0"/>
              <a:t>Στη συνέχεια, η τροφή προωθείται </a:t>
            </a:r>
            <a:r>
              <a:rPr lang="el-GR" dirty="0">
                <a:solidFill>
                  <a:srgbClr val="FF0000"/>
                </a:solidFill>
              </a:rPr>
              <a:t>στην πεπτική κοιλότητα</a:t>
            </a:r>
            <a:r>
              <a:rPr lang="el-GR" dirty="0"/>
              <a:t>, όπου γίνεται </a:t>
            </a:r>
            <a:r>
              <a:rPr lang="el-GR" dirty="0" err="1">
                <a:solidFill>
                  <a:srgbClr val="FF0000"/>
                </a:solidFill>
              </a:rPr>
              <a:t>εξωκυτταρική</a:t>
            </a:r>
            <a:r>
              <a:rPr lang="el-GR" dirty="0">
                <a:solidFill>
                  <a:srgbClr val="FF0000"/>
                </a:solidFill>
              </a:rPr>
              <a:t> πέψη</a:t>
            </a:r>
            <a:r>
              <a:rPr lang="el-GR" dirty="0"/>
              <a:t>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ΓΕΩΣΚΩΛΗΚΑΣ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γεωσκώληκας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μαζί με την τροφή του</a:t>
            </a:r>
            <a:r>
              <a:rPr lang="el-GR" dirty="0"/>
              <a:t>, π.χ. τα πεσμένα φύλλα, </a:t>
            </a:r>
            <a:r>
              <a:rPr lang="el-GR" dirty="0">
                <a:solidFill>
                  <a:srgbClr val="FF0000"/>
                </a:solidFill>
              </a:rPr>
              <a:t>προσλαμβάνει και χώμα</a:t>
            </a:r>
            <a:r>
              <a:rPr lang="el-GR" dirty="0"/>
              <a:t>.</a:t>
            </a:r>
          </a:p>
          <a:p>
            <a:r>
              <a:rPr lang="el-GR" dirty="0">
                <a:solidFill>
                  <a:srgbClr val="FF0000"/>
                </a:solidFill>
              </a:rPr>
              <a:t>Το χώμα </a:t>
            </a:r>
            <a:r>
              <a:rPr lang="el-GR" dirty="0"/>
              <a:t>αυτό αναμειγνύεται με το σάλιο του και, </a:t>
            </a:r>
            <a:r>
              <a:rPr lang="el-GR" dirty="0">
                <a:solidFill>
                  <a:srgbClr val="FF0000"/>
                </a:solidFill>
              </a:rPr>
              <a:t>μαζί με τις άχρηστες ουσίες </a:t>
            </a:r>
            <a:r>
              <a:rPr lang="el-GR" dirty="0"/>
              <a:t>του μεταβολισμού του, </a:t>
            </a:r>
            <a:r>
              <a:rPr lang="el-GR" dirty="0">
                <a:solidFill>
                  <a:srgbClr val="FF0000"/>
                </a:solidFill>
              </a:rPr>
              <a:t>αποβάλλεται </a:t>
            </a:r>
            <a:r>
              <a:rPr lang="el-GR" dirty="0"/>
              <a:t>στο περιβάλλον.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E6B52D-9B4F-4709-9D9F-0BF71C91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" y="4607511"/>
            <a:ext cx="10644326" cy="22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179257-0540-41D4-A8C3-3C4793D1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Ασπόνδυλα Ζώα</a:t>
            </a:r>
            <a:r>
              <a:rPr lang="en-GB" dirty="0"/>
              <a:t>:</a:t>
            </a:r>
            <a:br>
              <a:rPr lang="en-GB" dirty="0"/>
            </a:br>
            <a:r>
              <a:rPr lang="el-GR" dirty="0"/>
              <a:t>Δίθυρα μαλάκια (μύδι, </a:t>
            </a:r>
            <a:r>
              <a:rPr lang="el-GR" dirty="0" err="1"/>
              <a:t>αχηβάδα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33B5BB-4AED-46C4-ABAF-D0A77E62F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Τα μύδια και οι </a:t>
            </a:r>
            <a:r>
              <a:rPr lang="el-GR" b="0" i="1" dirty="0" err="1">
                <a:solidFill>
                  <a:srgbClr val="000000"/>
                </a:solidFill>
                <a:effectLst/>
                <a:latin typeface="+mj-lt"/>
              </a:rPr>
              <a:t>αχηβάδες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ονομάζονται δίθυρα μαλάκια.</a:t>
            </a:r>
          </a:p>
          <a:p>
            <a:r>
              <a:rPr lang="el-GR" i="1" dirty="0">
                <a:solidFill>
                  <a:srgbClr val="FF0000"/>
                </a:solidFill>
                <a:latin typeface="+mj-lt"/>
              </a:rPr>
              <a:t>Η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 τροφή τους 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εισέρχεται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μαζί με το νερό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Συγκρατείται από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ειδικά όργανα (βράγχια</a:t>
            </a:r>
            <a:r>
              <a:rPr lang="el-GR" i="1" dirty="0">
                <a:solidFill>
                  <a:srgbClr val="000000"/>
                </a:solidFill>
                <a:latin typeface="+mj-lt"/>
              </a:rPr>
              <a:t>)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και στη συνέχεια περνά στον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πεπτικό σωλήνα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EBB916-6B3A-4C9E-BE95-5AA7EA64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80" y="3867473"/>
            <a:ext cx="5027767" cy="2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26299A-4B51-4056-B83C-01EAA2CA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331"/>
            <a:ext cx="8596668" cy="807868"/>
          </a:xfrm>
        </p:spPr>
        <p:txBody>
          <a:bodyPr>
            <a:normAutofit/>
          </a:bodyPr>
          <a:lstStyle/>
          <a:p>
            <a:r>
              <a:rPr lang="el-GR" dirty="0"/>
              <a:t>Ασπόνδυλα Ζώα</a:t>
            </a:r>
            <a:r>
              <a:rPr lang="en-GB" dirty="0"/>
              <a:t>:</a:t>
            </a:r>
            <a:r>
              <a:rPr lang="el-GR" dirty="0"/>
              <a:t> Σαλιγκάρι και Έντομα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B22781-C594-4041-B960-A6F5491BC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905522"/>
            <a:ext cx="11354540" cy="5686147"/>
          </a:xfrm>
        </p:spPr>
        <p:txBody>
          <a:bodyPr/>
          <a:lstStyle/>
          <a:p>
            <a:pPr marL="0" indent="0" algn="l">
              <a:buNone/>
            </a:pPr>
            <a:r>
              <a:rPr lang="el-GR" i="1" dirty="0">
                <a:solidFill>
                  <a:srgbClr val="000000"/>
                </a:solidFill>
                <a:latin typeface="+mj-lt"/>
              </a:rPr>
              <a:t>ΣΑΛΙΓΚΑΡΙ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:</a:t>
            </a:r>
            <a:endParaRPr lang="el-GR" i="1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Το σαλιγκάρι διαθέτει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παχιά χείλη 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και μια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οδοντωτή προεξοχή (στόμα) 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με την οποία ροκανίζει την τροφή του. </a:t>
            </a: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Η τροφή προωθείται στον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οισοφάγο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και στη συνέχεια στο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στομάχι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Η πέψη συνεχίζεται στο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έντερο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, απ’ όπου θα γίνει η απορρόφηση των θρεπτικών συστατικών.</a:t>
            </a:r>
          </a:p>
          <a:p>
            <a:pPr algn="l"/>
            <a:endParaRPr lang="el-GR" b="0" i="1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ΕΝΤΟΜΑ</a:t>
            </a: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el-GR" b="0" i="1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Τα έντομα διαθέτουν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κεραίες και μάτια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, με τη βοήθεια των οποίων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εντοπίζουν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την τροφή τους. </a:t>
            </a: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Η πρόσληψη της τροφής γίνεται με τις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δαγκάνες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, τα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σαγόνια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ή την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προβοσκίδα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που διαθέτουν. </a:t>
            </a:r>
          </a:p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Μετά τη διάσπαση, οι ουσίες </a:t>
            </a:r>
            <a:r>
              <a:rPr lang="el-GR" b="0" i="1" dirty="0" err="1">
                <a:solidFill>
                  <a:srgbClr val="000000"/>
                </a:solidFill>
                <a:effectLst/>
                <a:latin typeface="+mj-lt"/>
              </a:rPr>
              <a:t>απορροφώνται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 από το </a:t>
            </a:r>
            <a:r>
              <a:rPr lang="el-GR" b="0" i="1" dirty="0">
                <a:solidFill>
                  <a:srgbClr val="FF0000"/>
                </a:solidFill>
                <a:effectLst/>
                <a:latin typeface="+mj-lt"/>
              </a:rPr>
              <a:t>έντερο</a:t>
            </a:r>
            <a:r>
              <a:rPr lang="el-GR" b="0" i="1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BF9288-180C-418C-B525-BC59842A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4914900"/>
            <a:ext cx="884216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8290B-0EC2-4985-AEC3-2BBBE5A6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093"/>
          </a:xfrm>
        </p:spPr>
        <p:txBody>
          <a:bodyPr/>
          <a:lstStyle/>
          <a:p>
            <a:r>
              <a:rPr lang="el-GR" dirty="0"/>
              <a:t>Σπονδυλωτά Ζώα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7C5BAD-2588-40C8-8E84-9DE9214B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5837"/>
            <a:ext cx="8596668" cy="4953740"/>
          </a:xfrm>
        </p:spPr>
        <p:txBody>
          <a:bodyPr>
            <a:normAutofit/>
          </a:bodyPr>
          <a:lstStyle/>
          <a:p>
            <a:r>
              <a:rPr lang="el-GR" u="sng" dirty="0">
                <a:solidFill>
                  <a:srgbClr val="FF0000"/>
                </a:solidFill>
                <a:latin typeface="Tahoma" panose="020B0604030504040204" pitchFamily="34" charset="0"/>
              </a:rPr>
              <a:t>Π</a:t>
            </a:r>
            <a:r>
              <a:rPr lang="el-GR" b="0" i="0" u="sng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επτικός σωλήνας</a:t>
            </a:r>
            <a:r>
              <a:rPr lang="en-GB" b="0" i="0" u="sng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latin typeface="Tahoma" panose="020B0604030504040204" pitchFamily="34" charset="0"/>
              </a:rPr>
              <a:t>Στόμα </a:t>
            </a:r>
            <a:r>
              <a:rPr lang="el-GR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 φάρυγγας  οισοφάγος  στομάχι  έντερο …</a:t>
            </a:r>
          </a:p>
          <a:p>
            <a:pPr marL="0" indent="0">
              <a:buNone/>
            </a:pPr>
            <a:endParaRPr lang="en-GB" b="0" i="0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Στα ψάρια και στα θηλαστικά 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τα περιττώματα εξέρχονται από τον </a:t>
            </a:r>
            <a:r>
              <a:rPr lang="el-GR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πρωκτό</a:t>
            </a: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στο τέλος του εντέρου. </a:t>
            </a:r>
          </a:p>
          <a:p>
            <a:r>
              <a:rPr lang="el-G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Τα αμφίβια, τα ερπετά και τα πτηνά 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διαθέτουν κοινή έξοδο για το πεπτικό, το ουροποιητικό και το αναπαραγωγικό σύστημα, την </a:t>
            </a:r>
            <a:r>
              <a:rPr lang="el-GR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αμάρα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endParaRPr lang="el-G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Στα περισσότερα σπονδυλωτά </a:t>
            </a: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υπάρχουν επίσης οι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l-GR" b="0" i="0" u="sng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προσαρτημένοι αδένες</a:t>
            </a:r>
            <a:r>
              <a:rPr lang="en-G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οι </a:t>
            </a:r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</a:rPr>
              <a:t>σιελογόνοι αδένες (παράγουν το σάλιο)</a:t>
            </a:r>
            <a:endParaRPr lang="en-GB" strike="noStrike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το </a:t>
            </a:r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</a:rPr>
              <a:t>πάγκρεας</a:t>
            </a:r>
            <a:endParaRPr lang="en-GB" strike="noStrike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το συκώτι (</a:t>
            </a:r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</a:rPr>
              <a:t>ήπαρ)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32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58A371-6129-4B69-BEB7-8DCF85C2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8778"/>
            <a:ext cx="9469843" cy="727859"/>
          </a:xfrm>
        </p:spPr>
        <p:txBody>
          <a:bodyPr>
            <a:normAutofit fontScale="90000"/>
          </a:bodyPr>
          <a:lstStyle/>
          <a:p>
            <a:r>
              <a:rPr lang="el-GR" dirty="0"/>
              <a:t>Σπονδυλωτά Ζώα</a:t>
            </a:r>
            <a:r>
              <a:rPr lang="en-US" dirty="0"/>
              <a:t>:</a:t>
            </a:r>
            <a:r>
              <a:rPr lang="el-GR" dirty="0"/>
              <a:t> Ψάρια και Αμφίβια(βάτραχος)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77A0FB-F285-4CF0-A850-E6EA60B3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710214"/>
            <a:ext cx="10839635" cy="53311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sz="1900" b="0" i="1" dirty="0">
                <a:solidFill>
                  <a:srgbClr val="000000"/>
                </a:solidFill>
                <a:effectLst/>
              </a:rPr>
              <a:t>ΨΑΡΙΑ</a:t>
            </a:r>
            <a:r>
              <a:rPr lang="en-US" sz="1900" b="0" i="1" dirty="0">
                <a:solidFill>
                  <a:srgbClr val="000000"/>
                </a:solidFill>
                <a:effectLst/>
              </a:rPr>
              <a:t>:</a:t>
            </a:r>
            <a:endParaRPr lang="el-GR" sz="1900" b="0" i="1" dirty="0">
              <a:solidFill>
                <a:srgbClr val="000000"/>
              </a:solidFill>
              <a:effectLst/>
            </a:endParaRPr>
          </a:p>
          <a:p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στόμα </a:t>
            </a:r>
            <a:r>
              <a:rPr lang="el-GR" sz="1900" i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φάρυγγας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οισοφάγος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στομάχι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έντερο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1" i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πρωκτός</a:t>
            </a:r>
            <a:endParaRPr lang="el-GR" sz="1900" b="1" i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l"/>
            <a:r>
              <a:rPr lang="el-GR" sz="1900" b="0" i="1" dirty="0">
                <a:solidFill>
                  <a:srgbClr val="000000"/>
                </a:solidFill>
                <a:effectLst/>
              </a:rPr>
              <a:t>Τα ψάρια </a:t>
            </a:r>
            <a:r>
              <a:rPr lang="el-GR" sz="1900" b="0" i="1" dirty="0">
                <a:solidFill>
                  <a:srgbClr val="FF0000"/>
                </a:solidFill>
                <a:effectLst/>
              </a:rPr>
              <a:t>εντοπίζουν</a:t>
            </a:r>
            <a:r>
              <a:rPr lang="el-GR" sz="1900" b="0" i="1" dirty="0">
                <a:solidFill>
                  <a:srgbClr val="000000"/>
                </a:solidFill>
                <a:effectLst/>
              </a:rPr>
              <a:t> την τροφή τους </a:t>
            </a:r>
            <a:r>
              <a:rPr lang="el-GR" sz="1900" b="0" i="1" dirty="0">
                <a:solidFill>
                  <a:srgbClr val="FF0000"/>
                </a:solidFill>
                <a:effectLst/>
              </a:rPr>
              <a:t>με τη βοήθεια της όρασης, της όσφρησης και της αφής</a:t>
            </a:r>
            <a:r>
              <a:rPr lang="el-GR" sz="1900" b="0" i="1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r>
              <a:rPr lang="el-GR" sz="1900" b="0" i="1" dirty="0">
                <a:solidFill>
                  <a:srgbClr val="000000"/>
                </a:solidFill>
                <a:effectLst/>
              </a:rPr>
              <a:t>ΔΕΝ έχουν σιελογόνους αδένες.</a:t>
            </a:r>
          </a:p>
          <a:p>
            <a:pPr algn="l"/>
            <a:endParaRPr lang="el-GR" sz="1900" b="0" i="1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l-GR" sz="1900" b="0" i="1" dirty="0">
                <a:solidFill>
                  <a:srgbClr val="000000"/>
                </a:solidFill>
                <a:effectLst/>
              </a:rPr>
              <a:t>ΑΜΦΙΒΙΑ</a:t>
            </a:r>
            <a:r>
              <a:rPr lang="en-US" sz="1900" i="1" dirty="0">
                <a:solidFill>
                  <a:srgbClr val="000000"/>
                </a:solidFill>
              </a:rPr>
              <a:t>:</a:t>
            </a:r>
            <a:endParaRPr lang="el-GR" sz="1900" i="1" dirty="0">
              <a:solidFill>
                <a:srgbClr val="000000"/>
              </a:solidFill>
            </a:endParaRPr>
          </a:p>
          <a:p>
            <a:pPr algn="l"/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στόμα </a:t>
            </a:r>
            <a:r>
              <a:rPr lang="el-GR" sz="1900" i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φάρυγγας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οισοφάγος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 στομάχι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έντερο </a:t>
            </a:r>
            <a:r>
              <a:rPr lang="el-GR" sz="1900" b="0" i="1" dirty="0">
                <a:solidFill>
                  <a:schemeClr val="accent1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l-GR" sz="19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αμάρα</a:t>
            </a:r>
          </a:p>
          <a:p>
            <a:pPr algn="l"/>
            <a:r>
              <a:rPr lang="el-GR" sz="1900" b="0" i="1" dirty="0">
                <a:solidFill>
                  <a:srgbClr val="000000"/>
                </a:solidFill>
                <a:effectLst/>
              </a:rPr>
              <a:t>Ο βάτραχος έχει στο στόμα του </a:t>
            </a:r>
            <a:r>
              <a:rPr lang="el-GR" sz="1900" b="0" i="1" dirty="0">
                <a:solidFill>
                  <a:srgbClr val="FF0000"/>
                </a:solidFill>
                <a:effectLst/>
              </a:rPr>
              <a:t>δόντια</a:t>
            </a:r>
            <a:r>
              <a:rPr lang="el-GR" sz="1900" b="0" i="1" dirty="0">
                <a:solidFill>
                  <a:srgbClr val="000000"/>
                </a:solidFill>
                <a:effectLst/>
              </a:rPr>
              <a:t> και </a:t>
            </a:r>
            <a:r>
              <a:rPr lang="el-GR" sz="1900" b="0" i="1" dirty="0">
                <a:solidFill>
                  <a:srgbClr val="FF0000"/>
                </a:solidFill>
                <a:effectLst/>
              </a:rPr>
              <a:t>μεγάλη διχαλωτή γλώσσα </a:t>
            </a:r>
            <a:r>
              <a:rPr lang="el-GR" sz="1900" b="0" i="1" dirty="0">
                <a:solidFill>
                  <a:srgbClr val="000000"/>
                </a:solidFill>
                <a:effectLst/>
              </a:rPr>
              <a:t>που τον βοηθάει στη </a:t>
            </a:r>
            <a:r>
              <a:rPr lang="el-GR" sz="1900" b="0" i="1" dirty="0">
                <a:solidFill>
                  <a:srgbClr val="FF0000"/>
                </a:solidFill>
                <a:effectLst/>
              </a:rPr>
              <a:t>σύλληψη της τροφής</a:t>
            </a:r>
            <a:r>
              <a:rPr lang="el-GR" sz="1900" b="0" i="1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>
              <a:buNone/>
            </a:pPr>
            <a:br>
              <a:rPr lang="el-GR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F568B69-1671-44F6-8603-F68388D6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3" y="4598633"/>
            <a:ext cx="9265656" cy="22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6715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727</Words>
  <Application>Microsoft Office PowerPoint</Application>
  <PresentationFormat>Ευρεία οθόνη</PresentationFormat>
  <Paragraphs>85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Tahoma</vt:lpstr>
      <vt:lpstr>Trebuchet MS</vt:lpstr>
      <vt:lpstr>Wingdings</vt:lpstr>
      <vt:lpstr>Wingdings 3</vt:lpstr>
      <vt:lpstr>Όψη</vt:lpstr>
      <vt:lpstr>2.2. και 2.3.Πρόσληψη ουσιών και πέψη στους μονοκύτταρους οργανισμούς και στα ζώα</vt:lpstr>
      <vt:lpstr>ΜΟΝΟΚΥΤΤΑΡΟΙ ΟΡΓΑΝΙΣΜΟΙ</vt:lpstr>
      <vt:lpstr>ΖΩΑ: Ασπόνδυλα και Σπονδυλωτά</vt:lpstr>
      <vt:lpstr>Ασπόνδυλα Ζώα</vt:lpstr>
      <vt:lpstr>Ασπόνδυλα ζώα: ΥΔΡΑ και ΓΕΩΣΚΩΛΗΚΑΣ</vt:lpstr>
      <vt:lpstr>Ασπόνδυλα Ζώα: Δίθυρα μαλάκια (μύδι, αχηβάδα)</vt:lpstr>
      <vt:lpstr>Ασπόνδυλα Ζώα: Σαλιγκάρι και Έντομα</vt:lpstr>
      <vt:lpstr>Σπονδυλωτά Ζώα</vt:lpstr>
      <vt:lpstr>Σπονδυλωτά Ζώα: Ψάρια και Αμφίβια(βάτραχος)</vt:lpstr>
      <vt:lpstr>Σπονδυλωτά Ζώα: Ερπετά(φίδι)</vt:lpstr>
      <vt:lpstr>Σπονδυλωτά Ζώα: Πτηνά και Θηλαστικά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 και 2.3.Πρόσληψη ουσιών και πέψη στους μονοκύτταρους οργανισμούς και στα ζώα</dc:title>
  <dc:creator>30694</dc:creator>
  <cp:lastModifiedBy>30694</cp:lastModifiedBy>
  <cp:revision>1</cp:revision>
  <dcterms:created xsi:type="dcterms:W3CDTF">2021-12-30T12:16:54Z</dcterms:created>
  <dcterms:modified xsi:type="dcterms:W3CDTF">2021-12-30T14:12:25Z</dcterms:modified>
</cp:coreProperties>
</file>