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88D6E2-6A29-4DE8-BE1A-CE04DAF9E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2800" dirty="0"/>
              <a:t>3.1.ΜΕΤΑΦΟΡΑ ΚΑΙ ΑΠΟΒΟΛΗ ΟΥΣΙΩΝ ΣΤΟΥΣ ΜΟΝΟΚΥΤΤΑΡΟΥΣ ΟΡΓΑΝΙΣΜΟΥΣ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C96082-A358-40FA-9DDE-CAF893246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+mj-lt"/>
              </a:rPr>
              <a:t>3.2</a:t>
            </a:r>
            <a:r>
              <a:rPr lang="el-GR" sz="2800" dirty="0">
                <a:latin typeface="+mj-lt"/>
              </a:rPr>
              <a:t> ΜΕΤΑΦΟΡΑ ΚΑΙ ΑΠΟΒΟΛΗ ΟΥΣΙΩΝ ΣΤΑ ΦΥΤΑ</a:t>
            </a:r>
          </a:p>
        </p:txBody>
      </p:sp>
    </p:spTree>
    <p:extLst>
      <p:ext uri="{BB962C8B-B14F-4D97-AF65-F5344CB8AC3E}">
        <p14:creationId xmlns:p14="http://schemas.microsoft.com/office/powerpoint/2010/main" val="336131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DC1740-8AAB-4EBC-8A64-A709895E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Επιδερμίδα</a:t>
            </a:r>
            <a:r>
              <a:rPr lang="en-GB" dirty="0"/>
              <a:t>: ‘’</a:t>
            </a:r>
            <a:r>
              <a:rPr lang="el-GR" dirty="0"/>
              <a:t>τείχος’’ με ‘’ανοίγματα’’!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A88561-1D74-4BA3-AAEA-60779DD5C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πυκνή διάταξη των κυττάρων της επιδερμίδας διακόπτεται από </a:t>
            </a:r>
            <a:r>
              <a:rPr lang="el-GR" b="1" dirty="0"/>
              <a:t>μικρά ανοίγματα που ονομάζονται </a:t>
            </a:r>
            <a:r>
              <a:rPr lang="el-GR" b="1" dirty="0">
                <a:solidFill>
                  <a:srgbClr val="FF0000"/>
                </a:solidFill>
              </a:rPr>
              <a:t>στόματα</a:t>
            </a:r>
            <a:r>
              <a:rPr lang="el-GR" dirty="0"/>
              <a:t>!</a:t>
            </a:r>
          </a:p>
          <a:p>
            <a:r>
              <a:rPr lang="el-GR" dirty="0"/>
              <a:t>Κάθε φορά που ανοίγει ένα στόμα, </a:t>
            </a:r>
            <a:r>
              <a:rPr lang="el-GR" b="1" dirty="0"/>
              <a:t>εισέρχεται ατμοσφαιρικός αέρας </a:t>
            </a:r>
            <a:r>
              <a:rPr lang="el-GR" dirty="0"/>
              <a:t>μέσα στο φυτό και </a:t>
            </a:r>
            <a:r>
              <a:rPr lang="el-GR" b="1" dirty="0"/>
              <a:t>εξέρχεται οξυγόνο </a:t>
            </a:r>
            <a:r>
              <a:rPr lang="el-GR" dirty="0"/>
              <a:t>(που παράγεται κατά τη φωτοσύνθεση) </a:t>
            </a:r>
            <a:r>
              <a:rPr lang="el-GR" b="1" dirty="0"/>
              <a:t>και διοξείδιο του άνθρακα </a:t>
            </a:r>
            <a:r>
              <a:rPr lang="el-GR" dirty="0"/>
              <a:t>(που παράγεται κατά την κυτταρική αναπνοή). </a:t>
            </a:r>
          </a:p>
          <a:p>
            <a:r>
              <a:rPr lang="el-GR" dirty="0"/>
              <a:t>Επίσης, από ένα ανοιχτό στόμα </a:t>
            </a:r>
            <a:r>
              <a:rPr lang="el-GR" b="1" dirty="0"/>
              <a:t>αποβάλλεται και μια ποσότητα νερού λόγω της εξάτμισης </a:t>
            </a:r>
            <a:r>
              <a:rPr lang="el-GR" dirty="0"/>
              <a:t>στο περιβάλλον! </a:t>
            </a:r>
            <a:r>
              <a:rPr lang="el-GR" b="1" dirty="0"/>
              <a:t>Αυτό ονομάζεται</a:t>
            </a:r>
            <a:r>
              <a:rPr lang="el-GR" b="1" dirty="0">
                <a:solidFill>
                  <a:srgbClr val="FF0000"/>
                </a:solidFill>
              </a:rPr>
              <a:t> διαπνοή</a:t>
            </a:r>
            <a:r>
              <a:rPr lang="el-GR" dirty="0"/>
              <a:t>! Το νερό αυτό αναπληρώνεται μέσω απορρόφησης από τις ρίζες!</a:t>
            </a:r>
          </a:p>
        </p:txBody>
      </p:sp>
    </p:spTree>
    <p:extLst>
      <p:ext uri="{BB962C8B-B14F-4D97-AF65-F5344CB8AC3E}">
        <p14:creationId xmlns:p14="http://schemas.microsoft.com/office/powerpoint/2010/main" val="368924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644F5B-F363-4B5D-982C-184AD8F7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823912"/>
            <a:ext cx="81724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8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0BF63CF-DC47-432A-9CAB-F9FF500AC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6" y="1143000"/>
            <a:ext cx="5271246" cy="457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632C8D-7186-4616-8F65-0C034F1F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682" y="1316971"/>
            <a:ext cx="4905375" cy="42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4A72131-9A76-4D2B-BDB9-B76B2EF6E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798587"/>
            <a:ext cx="5136777" cy="513604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8AFFB4-97F7-421C-A4B1-802E50D7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8586"/>
            <a:ext cx="5272141" cy="51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78CA017-3684-4C37-87C7-265D47AA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7" y="1174375"/>
            <a:ext cx="10130118" cy="4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E9E0F1-A91E-41D1-84E9-90B59DFD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ΜΕΤΑΦΟΡΑ ΚΑΙ ΑΠΟΒΟΛΗ ΟΥΣΙΩΝ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0EEA99-6FB3-4AC3-9478-4F925D34C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Όλοι οι οργανισμοί προσλαμβάνουν χρήσιμες ουσίες από το περιβάλλον τους και αποβάλλουν σε αυτό άχρηστες ουσίες!</a:t>
            </a:r>
          </a:p>
          <a:p>
            <a:endParaRPr lang="el-GR" dirty="0"/>
          </a:p>
          <a:p>
            <a:r>
              <a:rPr lang="el-GR" dirty="0"/>
              <a:t>Η ‘’ανταλλαγή’’ ουσιών συμβαίνει άμεσα και εύκολα στα κύτταρα γιατί αυτά είναι ‘’σε επαφή’’ με το περιβάλλον τους χάρη στην πλασματική μεμβράνη!</a:t>
            </a:r>
          </a:p>
          <a:p>
            <a:endParaRPr lang="el-GR" dirty="0"/>
          </a:p>
          <a:p>
            <a:r>
              <a:rPr lang="el-GR" dirty="0"/>
              <a:t>Εισέρχονται οξυγόνο και σωματίδια τροφής, εξέρχονται άχρηστες ουσίες του μεταβολισμού!</a:t>
            </a:r>
          </a:p>
        </p:txBody>
      </p:sp>
    </p:spTree>
    <p:extLst>
      <p:ext uri="{BB962C8B-B14F-4D97-AF65-F5344CB8AC3E}">
        <p14:creationId xmlns:p14="http://schemas.microsoft.com/office/powerpoint/2010/main" val="30080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1C369D-DE47-4616-8CED-1FBA3A62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EBE59B-E69F-4B17-AC81-8C4E682B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D82131-000E-4622-A3DC-ADA81521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Η μεταφορά ουσιών από και προς το κύτταρο γίνεται κυρίως με διάχυση!</a:t>
            </a:r>
          </a:p>
          <a:p>
            <a:endParaRPr lang="el-GR" dirty="0"/>
          </a:p>
          <a:p>
            <a:r>
              <a:rPr lang="el-GR" b="1" dirty="0"/>
              <a:t>Διάχυση </a:t>
            </a:r>
            <a:r>
              <a:rPr lang="el-GR" dirty="0"/>
              <a:t>ονομάζεται η </a:t>
            </a:r>
            <a:r>
              <a:rPr lang="el-GR" b="1" dirty="0"/>
              <a:t>διαδικασία μεταφοράς μορίων </a:t>
            </a:r>
            <a:r>
              <a:rPr lang="el-GR" dirty="0"/>
              <a:t>μιας ουσίας </a:t>
            </a:r>
            <a:r>
              <a:rPr lang="el-GR" b="1" dirty="0"/>
              <a:t>από ένα πυκνότερο προς ένα αραιότερο διάλυμα </a:t>
            </a:r>
            <a:r>
              <a:rPr lang="el-GR" dirty="0"/>
              <a:t>ώστε να εξισωθούν οι συγκεντρώσεις των δύο διαλυμάτων!</a:t>
            </a:r>
          </a:p>
          <a:p>
            <a:endParaRPr lang="el-GR" dirty="0"/>
          </a:p>
          <a:p>
            <a:r>
              <a:rPr lang="el-GR" dirty="0"/>
              <a:t>Με τη διάχυση δηλαδή τα μόρια ‘’απλώνονται’’ στο χώρο </a:t>
            </a:r>
            <a:r>
              <a:rPr lang="el-GR" b="1" dirty="0"/>
              <a:t>χωρίς να δαπανάται ενέργεια!</a:t>
            </a:r>
          </a:p>
        </p:txBody>
      </p:sp>
    </p:spTree>
    <p:extLst>
      <p:ext uri="{BB962C8B-B14F-4D97-AF65-F5344CB8AC3E}">
        <p14:creationId xmlns:p14="http://schemas.microsoft.com/office/powerpoint/2010/main" val="6092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6E8EB2D-3A6A-4AFC-AB41-D9D45A19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44" y="1662953"/>
            <a:ext cx="5385968" cy="3532093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29C3FE-3FAD-40DD-9889-B732480B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371" y="1566133"/>
            <a:ext cx="2596123" cy="37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2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ADD838-F27F-4EF8-88F0-9E32C504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ΜΟΝΟΚΥΤΤΑΡΟΙ ΟΡΓΑΝΙΣΜΟΙ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345897-11D0-4A28-AD51-BAF3DEE6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916270" cy="3318936"/>
          </a:xfrm>
        </p:spPr>
        <p:txBody>
          <a:bodyPr>
            <a:normAutofit lnSpcReduction="10000"/>
          </a:bodyPr>
          <a:lstStyle/>
          <a:p>
            <a:r>
              <a:rPr lang="el-GR" sz="4400" dirty="0"/>
              <a:t>Οι μονοκύτταροι οργανισμοί (που αποτελούνται από ένα μόνο κύτταρο) ανταλλάσσουν ουσίες με το περιβάλλον τους με διάχυση!</a:t>
            </a:r>
          </a:p>
          <a:p>
            <a:pPr marL="0" indent="0">
              <a:buNone/>
            </a:pPr>
            <a:endParaRPr lang="el-GR" sz="4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841CD9-AC3F-41F4-B25F-7DF43754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26" y="2862542"/>
            <a:ext cx="2886075" cy="2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AF1FFD-8E94-46EB-97FC-D9F2AE9D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ΦΥΤΑ</a:t>
            </a:r>
            <a:r>
              <a:rPr lang="en-US" dirty="0"/>
              <a:t>:</a:t>
            </a:r>
            <a:r>
              <a:rPr lang="el-GR" dirty="0"/>
              <a:t> ΞΥΛΩΜΑ ΚΑΙ ΦΛΟΙΩΜΑ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62C7C1-F170-468F-9285-19B998BA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Τα χερσαία φυτά </a:t>
            </a:r>
            <a:r>
              <a:rPr lang="el-GR" b="1" dirty="0"/>
              <a:t>απορροφούν</a:t>
            </a:r>
            <a:r>
              <a:rPr lang="el-GR" dirty="0"/>
              <a:t> νερό με τις ρίζες τους. Σε αυτό υπάρχουν διαλυμένες χρήσιμες ουσίες.</a:t>
            </a:r>
          </a:p>
          <a:p>
            <a:r>
              <a:rPr lang="el-GR" b="1" dirty="0"/>
              <a:t>Το νερό και οι χρήσιμες ουσίες μεταφέρονται από τις ρίζες στα φύλλα μέσω ενός συνόλου αγγείων που ονομάζονται </a:t>
            </a:r>
            <a:r>
              <a:rPr lang="el-GR" b="1" u="sng" dirty="0" err="1">
                <a:solidFill>
                  <a:srgbClr val="FF0000"/>
                </a:solidFill>
              </a:rPr>
              <a:t>ξύλωμα</a:t>
            </a:r>
            <a:r>
              <a:rPr lang="el-GR" b="1" dirty="0"/>
              <a:t>.</a:t>
            </a:r>
          </a:p>
          <a:p>
            <a:r>
              <a:rPr lang="el-GR" dirty="0"/>
              <a:t>Στα φύλλα μέσω της φωτοσύνθεσης παράγεται γλυκόζη κ.ά. χρήσιμες ουσίες.</a:t>
            </a:r>
          </a:p>
          <a:p>
            <a:r>
              <a:rPr lang="el-GR" b="1" dirty="0"/>
              <a:t>Οι χρήσιμες ουσίες διαλύονται επίσης στο νερό και μεταφέρονται από τα φύλλα σε ολόκληρο το φυτό μέσω ενός συνόλου αγγείων που ονομάζονται </a:t>
            </a:r>
            <a:r>
              <a:rPr lang="el-GR" b="1" u="sng" dirty="0">
                <a:solidFill>
                  <a:srgbClr val="FF0000"/>
                </a:solidFill>
              </a:rPr>
              <a:t>φλοίωμα</a:t>
            </a:r>
            <a:r>
              <a:rPr lang="el-GR" b="1" dirty="0"/>
              <a:t>.</a:t>
            </a:r>
          </a:p>
          <a:p>
            <a:r>
              <a:rPr lang="el-GR" b="1" u="sng" dirty="0">
                <a:solidFill>
                  <a:srgbClr val="FF0000"/>
                </a:solidFill>
              </a:rPr>
              <a:t>Αγωγός ιστός= </a:t>
            </a:r>
            <a:r>
              <a:rPr lang="el-GR" b="1" u="sng" dirty="0" err="1">
                <a:solidFill>
                  <a:srgbClr val="FF0000"/>
                </a:solidFill>
              </a:rPr>
              <a:t>Ξύλωμα+Φλοίωμα</a:t>
            </a:r>
            <a:endParaRPr lang="el-G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5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4EA0DA3-D110-47A8-8150-05014238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F7EAB7-A95E-4366-BCD5-BB6F1850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ΡΥΘΜΙΣΗ ΤΗΣ ΚΥΚΛΟΦΟΡΙΑΣ ΟΥΣΙΩΝ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AB108F-1B77-435E-9F15-35E8D7CD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ρύθμιση της κυκλοφορίας ουσιών στα φυτά γίνεται </a:t>
            </a:r>
            <a:r>
              <a:rPr lang="el-GR" b="1" dirty="0"/>
              <a:t>χάρη στην επιδερμίδα</a:t>
            </a:r>
            <a:r>
              <a:rPr lang="el-GR" dirty="0"/>
              <a:t>!</a:t>
            </a:r>
          </a:p>
          <a:p>
            <a:r>
              <a:rPr lang="el-GR" dirty="0"/>
              <a:t>Η επιδερμίδα είναι η </a:t>
            </a:r>
            <a:r>
              <a:rPr lang="el-GR" b="1" dirty="0"/>
              <a:t>εξωτερική στρώση κυττάρων του φύλλου </a:t>
            </a:r>
            <a:r>
              <a:rPr lang="el-GR" dirty="0"/>
              <a:t>και αποτελείται από </a:t>
            </a:r>
            <a:r>
              <a:rPr lang="el-GR" b="1" dirty="0"/>
              <a:t>κύτταρα τοποθετημένα το ένα πολύ κοντά στο άλλο!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l-GR" b="1" dirty="0"/>
              <a:t>Ρόλος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Καλύπτει το φύλλο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/>
              <a:t>Περιορίζει τις απώλειες νερού εμποδίζοντας την εξάτμισή του</a:t>
            </a:r>
          </a:p>
        </p:txBody>
      </p:sp>
    </p:spTree>
    <p:extLst>
      <p:ext uri="{BB962C8B-B14F-4D97-AF65-F5344CB8AC3E}">
        <p14:creationId xmlns:p14="http://schemas.microsoft.com/office/powerpoint/2010/main" val="329195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378</Words>
  <Application>Microsoft Office PowerPoint</Application>
  <PresentationFormat>Ευρεία οθόνη</PresentationFormat>
  <Paragraphs>33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Garamond</vt:lpstr>
      <vt:lpstr>Οργανικό</vt:lpstr>
      <vt:lpstr>3.1.ΜΕΤΑΦΟΡΑ ΚΑΙ ΑΠΟΒΟΛΗ ΟΥΣΙΩΝ ΣΤΟΥΣ ΜΟΝΟΚΥΤΤΑΡΟΥΣ ΟΡΓΑΝΙΣΜΟΥΣ</vt:lpstr>
      <vt:lpstr>ΜΕΤΑΦΟΡΑ ΚΑΙ ΑΠΟΒΟΛΗ ΟΥΣΙΩΝ</vt:lpstr>
      <vt:lpstr>Παρουσίαση του PowerPoint</vt:lpstr>
      <vt:lpstr>ΔΙΑΧΥΣΗ</vt:lpstr>
      <vt:lpstr>Παρουσίαση του PowerPoint</vt:lpstr>
      <vt:lpstr>ΜΟΝΟΚΥΤΤΑΡΟΙ ΟΡΓΑΝΙΣΜΟΙ</vt:lpstr>
      <vt:lpstr>ΦΥΤΑ: ΞΥΛΩΜΑ ΚΑΙ ΦΛΟΙΩΜΑ</vt:lpstr>
      <vt:lpstr>Παρουσίαση του PowerPoint</vt:lpstr>
      <vt:lpstr>ΡΥΘΜΙΣΗ ΤΗΣ ΚΥΚΛΟΦΟΡΙΑΣ ΟΥΣΙΩΝ</vt:lpstr>
      <vt:lpstr>Επιδερμίδα: ‘’τείχος’’ με ‘’ανοίγματα’’!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3.1.ΜΕΤΑΦΟΡΑ ΚΑΙ ΑΠΟΒΟΛΗ ΟΥΣΙΩΝ ΣΤΟΥΣ ΜΟΝΟΚΥΤΤΑΡΟΥΣ ΟΡΓΑΝΙΣΜΟΥΣ</dc:title>
  <dc:creator>30694</dc:creator>
  <cp:lastModifiedBy>30694</cp:lastModifiedBy>
  <cp:revision>1</cp:revision>
  <dcterms:created xsi:type="dcterms:W3CDTF">2022-02-25T16:00:34Z</dcterms:created>
  <dcterms:modified xsi:type="dcterms:W3CDTF">2022-02-25T16:49:00Z</dcterms:modified>
</cp:coreProperties>
</file>