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2" r:id="rId6"/>
    <p:sldId id="260"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FEF723-9694-4AA3-839A-61535B8BD478}"/>
              </a:ext>
            </a:extLst>
          </p:cNvPr>
          <p:cNvSpPr>
            <a:spLocks noGrp="1"/>
          </p:cNvSpPr>
          <p:nvPr>
            <p:ph type="ctrTitle"/>
          </p:nvPr>
        </p:nvSpPr>
        <p:spPr>
          <a:xfrm>
            <a:off x="1507067" y="1093694"/>
            <a:ext cx="7766936" cy="2957142"/>
          </a:xfrm>
        </p:spPr>
        <p:txBody>
          <a:bodyPr/>
          <a:lstStyle/>
          <a:p>
            <a:r>
              <a:rPr lang="en-GB" dirty="0"/>
              <a:t>3.4.</a:t>
            </a:r>
            <a:r>
              <a:rPr lang="el-GR" dirty="0"/>
              <a:t> Η μεταφορά και η αποβολή ουσιών στον άνθρωπο</a:t>
            </a:r>
          </a:p>
        </p:txBody>
      </p:sp>
      <p:sp>
        <p:nvSpPr>
          <p:cNvPr id="3" name="Υπότιτλος 2">
            <a:extLst>
              <a:ext uri="{FF2B5EF4-FFF2-40B4-BE49-F238E27FC236}">
                <a16:creationId xmlns:a16="http://schemas.microsoft.com/office/drawing/2014/main" id="{A7055121-F0BC-4DD8-8619-7BBF7C41EFBD}"/>
              </a:ext>
            </a:extLst>
          </p:cNvPr>
          <p:cNvSpPr>
            <a:spLocks noGrp="1"/>
          </p:cNvSpPr>
          <p:nvPr>
            <p:ph type="subTitle" idx="1"/>
          </p:nvPr>
        </p:nvSpPr>
        <p:spPr/>
        <p:txBody>
          <a:bodyPr/>
          <a:lstStyle/>
          <a:p>
            <a:r>
              <a:rPr lang="el-GR" dirty="0"/>
              <a:t>ΤΟ ΚΥΚΛΟΦΟΡΙΚΟ ΣΥΣΤΗΜΑ</a:t>
            </a:r>
          </a:p>
        </p:txBody>
      </p:sp>
    </p:spTree>
    <p:extLst>
      <p:ext uri="{BB962C8B-B14F-4D97-AF65-F5344CB8AC3E}">
        <p14:creationId xmlns:p14="http://schemas.microsoft.com/office/powerpoint/2010/main" val="282399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BC633C-87CC-41CD-BB04-9615D6DF15B5}"/>
              </a:ext>
            </a:extLst>
          </p:cNvPr>
          <p:cNvSpPr>
            <a:spLocks noGrp="1"/>
          </p:cNvSpPr>
          <p:nvPr>
            <p:ph type="title"/>
          </p:nvPr>
        </p:nvSpPr>
        <p:spPr>
          <a:xfrm>
            <a:off x="677334" y="609600"/>
            <a:ext cx="8596668" cy="833718"/>
          </a:xfrm>
        </p:spPr>
        <p:txBody>
          <a:bodyPr/>
          <a:lstStyle/>
          <a:p>
            <a:r>
              <a:rPr lang="el-GR" dirty="0"/>
              <a:t>ΑΙΜΑ (1)</a:t>
            </a:r>
          </a:p>
        </p:txBody>
      </p:sp>
      <p:sp>
        <p:nvSpPr>
          <p:cNvPr id="3" name="Θέση περιεχομένου 2">
            <a:extLst>
              <a:ext uri="{FF2B5EF4-FFF2-40B4-BE49-F238E27FC236}">
                <a16:creationId xmlns:a16="http://schemas.microsoft.com/office/drawing/2014/main" id="{19CBA936-DB2D-4486-A535-11A5E64339A5}"/>
              </a:ext>
            </a:extLst>
          </p:cNvPr>
          <p:cNvSpPr>
            <a:spLocks noGrp="1"/>
          </p:cNvSpPr>
          <p:nvPr>
            <p:ph idx="1"/>
          </p:nvPr>
        </p:nvSpPr>
        <p:spPr>
          <a:xfrm>
            <a:off x="677334" y="1308847"/>
            <a:ext cx="8596668" cy="4732515"/>
          </a:xfrm>
        </p:spPr>
        <p:txBody>
          <a:bodyPr>
            <a:normAutofit fontScale="92500"/>
          </a:bodyPr>
          <a:lstStyle/>
          <a:p>
            <a:pPr marL="0" indent="0">
              <a:buNone/>
            </a:pPr>
            <a:r>
              <a:rPr lang="el-GR" sz="2400" dirty="0"/>
              <a:t>Αποτελείται από</a:t>
            </a:r>
            <a:r>
              <a:rPr lang="en-GB" sz="2400" dirty="0"/>
              <a:t>:</a:t>
            </a:r>
          </a:p>
          <a:p>
            <a:r>
              <a:rPr lang="el-GR" sz="2400" dirty="0"/>
              <a:t>Το πλάσμα</a:t>
            </a:r>
            <a:r>
              <a:rPr lang="en-GB" sz="2400" dirty="0"/>
              <a:t>: </a:t>
            </a:r>
            <a:r>
              <a:rPr lang="el-GR" sz="2400" dirty="0"/>
              <a:t>ένα υποκίτρινο υγρό αποτελούμενο κυρίως από νερό που περιέχει χρήσιμες ουσίες όπως π.χ. πρωτεΐνες πολύτιμες στην άμυνα του οργανισμού αλλά και άχρηστες ουσίες που πρέπει να απομακρυνθούν από τον οργανισμό μας.</a:t>
            </a:r>
          </a:p>
          <a:p>
            <a:r>
              <a:rPr lang="el-GR" sz="2400" dirty="0"/>
              <a:t>Τα κύτταρα του αίματος</a:t>
            </a:r>
            <a:r>
              <a:rPr lang="en-GB" sz="2400" dirty="0"/>
              <a:t>:</a:t>
            </a:r>
          </a:p>
          <a:p>
            <a:pPr>
              <a:buFont typeface="+mj-lt"/>
              <a:buAutoNum type="arabicPeriod"/>
            </a:pPr>
            <a:r>
              <a:rPr lang="el-GR" sz="2400" dirty="0"/>
              <a:t>Ερυθρά αιμοσφαίρια(</a:t>
            </a:r>
            <a:r>
              <a:rPr lang="el-GR" sz="2400" dirty="0" err="1"/>
              <a:t>ερυθροκύτταρα</a:t>
            </a:r>
            <a:r>
              <a:rPr lang="el-GR" sz="2400" dirty="0"/>
              <a:t>)</a:t>
            </a:r>
            <a:r>
              <a:rPr lang="el-GR" sz="2400" dirty="0">
                <a:sym typeface="Wingdings" panose="05000000000000000000" pitchFamily="2" charset="2"/>
              </a:rPr>
              <a:t> ρόλος</a:t>
            </a:r>
            <a:r>
              <a:rPr lang="en-US" sz="2400" dirty="0">
                <a:sym typeface="Wingdings" panose="05000000000000000000" pitchFamily="2" charset="2"/>
              </a:rPr>
              <a:t>: </a:t>
            </a:r>
            <a:r>
              <a:rPr lang="el-GR" sz="2400" dirty="0">
                <a:sym typeface="Wingdings" panose="05000000000000000000" pitchFamily="2" charset="2"/>
              </a:rPr>
              <a:t>μεταφορά οξυγόνου στους ιστούς και αποβολή διοξειδίου του άνθρακα</a:t>
            </a:r>
          </a:p>
          <a:p>
            <a:pPr>
              <a:buFont typeface="+mj-lt"/>
              <a:buAutoNum type="arabicPeriod"/>
            </a:pPr>
            <a:r>
              <a:rPr lang="el-GR" sz="2400" dirty="0">
                <a:sym typeface="Wingdings" panose="05000000000000000000" pitchFamily="2" charset="2"/>
              </a:rPr>
              <a:t>Λευκά αιμοσφαίρια(λευκοκύτταρα) ρόλος</a:t>
            </a:r>
            <a:r>
              <a:rPr lang="en-GB" sz="2400" dirty="0">
                <a:sym typeface="Wingdings" panose="05000000000000000000" pitchFamily="2" charset="2"/>
              </a:rPr>
              <a:t>:</a:t>
            </a:r>
            <a:r>
              <a:rPr lang="en-US" sz="2400" dirty="0">
                <a:sym typeface="Wingdings" panose="05000000000000000000" pitchFamily="2" charset="2"/>
              </a:rPr>
              <a:t> </a:t>
            </a:r>
            <a:r>
              <a:rPr lang="el-GR" sz="2400" dirty="0">
                <a:sym typeface="Wingdings" panose="05000000000000000000" pitchFamily="2" charset="2"/>
              </a:rPr>
              <a:t>προστασία οργανισμού από ‘’εισβολείς’’(μικρόβια, ιοί)</a:t>
            </a:r>
          </a:p>
          <a:p>
            <a:pPr>
              <a:buFont typeface="+mj-lt"/>
              <a:buAutoNum type="arabicPeriod"/>
            </a:pPr>
            <a:r>
              <a:rPr lang="el-GR" sz="2400" dirty="0">
                <a:sym typeface="Wingdings" panose="05000000000000000000" pitchFamily="2" charset="2"/>
              </a:rPr>
              <a:t>Αιμοπετάλια</a:t>
            </a:r>
            <a:r>
              <a:rPr lang="en-GB" sz="2400" dirty="0">
                <a:sym typeface="Wingdings" panose="05000000000000000000" pitchFamily="2" charset="2"/>
              </a:rPr>
              <a:t> </a:t>
            </a:r>
            <a:r>
              <a:rPr lang="el-GR" sz="2400" dirty="0">
                <a:sym typeface="Wingdings" panose="05000000000000000000" pitchFamily="2" charset="2"/>
              </a:rPr>
              <a:t>ρόλος</a:t>
            </a:r>
            <a:r>
              <a:rPr lang="en-GB" sz="2400" dirty="0">
                <a:sym typeface="Wingdings" panose="05000000000000000000" pitchFamily="2" charset="2"/>
              </a:rPr>
              <a:t>: </a:t>
            </a:r>
            <a:r>
              <a:rPr lang="el-GR" sz="2400" dirty="0">
                <a:sym typeface="Wingdings" panose="05000000000000000000" pitchFamily="2" charset="2"/>
              </a:rPr>
              <a:t>πήξη αίματος</a:t>
            </a:r>
            <a:endParaRPr lang="el-GR" sz="2400" dirty="0"/>
          </a:p>
        </p:txBody>
      </p:sp>
    </p:spTree>
    <p:extLst>
      <p:ext uri="{BB962C8B-B14F-4D97-AF65-F5344CB8AC3E}">
        <p14:creationId xmlns:p14="http://schemas.microsoft.com/office/powerpoint/2010/main" val="14910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1C67C5-8B85-429F-A5D1-9CB41B86DF7A}"/>
              </a:ext>
            </a:extLst>
          </p:cNvPr>
          <p:cNvSpPr>
            <a:spLocks noGrp="1"/>
          </p:cNvSpPr>
          <p:nvPr>
            <p:ph type="title"/>
          </p:nvPr>
        </p:nvSpPr>
        <p:spPr/>
        <p:txBody>
          <a:bodyPr/>
          <a:lstStyle/>
          <a:p>
            <a:r>
              <a:rPr lang="el-GR" dirty="0"/>
              <a:t>ΑΙΜΑ (2)</a:t>
            </a:r>
          </a:p>
        </p:txBody>
      </p:sp>
      <p:pic>
        <p:nvPicPr>
          <p:cNvPr id="4" name="Εικόνα 3">
            <a:extLst>
              <a:ext uri="{FF2B5EF4-FFF2-40B4-BE49-F238E27FC236}">
                <a16:creationId xmlns:a16="http://schemas.microsoft.com/office/drawing/2014/main" id="{D7E42603-4ABF-4017-8C9B-87917726CCB3}"/>
              </a:ext>
            </a:extLst>
          </p:cNvPr>
          <p:cNvPicPr>
            <a:picLocks noChangeAspect="1"/>
          </p:cNvPicPr>
          <p:nvPr/>
        </p:nvPicPr>
        <p:blipFill>
          <a:blip r:embed="rId2"/>
          <a:stretch>
            <a:fillRect/>
          </a:stretch>
        </p:blipFill>
        <p:spPr>
          <a:xfrm>
            <a:off x="419100" y="1270000"/>
            <a:ext cx="7696200" cy="4333875"/>
          </a:xfrm>
          <a:prstGeom prst="rect">
            <a:avLst/>
          </a:prstGeom>
        </p:spPr>
      </p:pic>
      <p:pic>
        <p:nvPicPr>
          <p:cNvPr id="5" name="Εικόνα 4">
            <a:extLst>
              <a:ext uri="{FF2B5EF4-FFF2-40B4-BE49-F238E27FC236}">
                <a16:creationId xmlns:a16="http://schemas.microsoft.com/office/drawing/2014/main" id="{544E2392-35DF-4E13-AEED-66DF1F8B2B87}"/>
              </a:ext>
            </a:extLst>
          </p:cNvPr>
          <p:cNvPicPr>
            <a:picLocks noChangeAspect="1"/>
          </p:cNvPicPr>
          <p:nvPr/>
        </p:nvPicPr>
        <p:blipFill>
          <a:blip r:embed="rId3"/>
          <a:stretch>
            <a:fillRect/>
          </a:stretch>
        </p:blipFill>
        <p:spPr>
          <a:xfrm>
            <a:off x="7806919" y="659706"/>
            <a:ext cx="3707747" cy="2777231"/>
          </a:xfrm>
          <a:prstGeom prst="rect">
            <a:avLst/>
          </a:prstGeom>
        </p:spPr>
      </p:pic>
      <p:pic>
        <p:nvPicPr>
          <p:cNvPr id="6" name="Εικόνα 5">
            <a:extLst>
              <a:ext uri="{FF2B5EF4-FFF2-40B4-BE49-F238E27FC236}">
                <a16:creationId xmlns:a16="http://schemas.microsoft.com/office/drawing/2014/main" id="{F683EB3A-987B-45D4-8CF9-A110D05F9D58}"/>
              </a:ext>
            </a:extLst>
          </p:cNvPr>
          <p:cNvPicPr>
            <a:picLocks noChangeAspect="1"/>
          </p:cNvPicPr>
          <p:nvPr/>
        </p:nvPicPr>
        <p:blipFill>
          <a:blip r:embed="rId4"/>
          <a:stretch>
            <a:fillRect/>
          </a:stretch>
        </p:blipFill>
        <p:spPr>
          <a:xfrm>
            <a:off x="7806919" y="3832224"/>
            <a:ext cx="3707747" cy="2544801"/>
          </a:xfrm>
          <a:prstGeom prst="rect">
            <a:avLst/>
          </a:prstGeom>
        </p:spPr>
      </p:pic>
    </p:spTree>
    <p:extLst>
      <p:ext uri="{BB962C8B-B14F-4D97-AF65-F5344CB8AC3E}">
        <p14:creationId xmlns:p14="http://schemas.microsoft.com/office/powerpoint/2010/main" val="189557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A9B2E2-B956-4EE9-ADF5-794E350FD171}"/>
              </a:ext>
            </a:extLst>
          </p:cNvPr>
          <p:cNvSpPr>
            <a:spLocks noGrp="1"/>
          </p:cNvSpPr>
          <p:nvPr>
            <p:ph type="title"/>
          </p:nvPr>
        </p:nvSpPr>
        <p:spPr/>
        <p:txBody>
          <a:bodyPr/>
          <a:lstStyle/>
          <a:p>
            <a:r>
              <a:rPr lang="el-GR" dirty="0"/>
              <a:t>ΚΥΚΛΟΦΟΡΙΚΟ ΣΥΣΤΗΜΑ ΚΑΙ ΥΓΕΙΑ</a:t>
            </a:r>
          </a:p>
        </p:txBody>
      </p:sp>
      <p:sp>
        <p:nvSpPr>
          <p:cNvPr id="3" name="Θέση περιεχομένου 2">
            <a:extLst>
              <a:ext uri="{FF2B5EF4-FFF2-40B4-BE49-F238E27FC236}">
                <a16:creationId xmlns:a16="http://schemas.microsoft.com/office/drawing/2014/main" id="{A2F59461-2BC3-45B4-9CDC-629482AF5696}"/>
              </a:ext>
            </a:extLst>
          </p:cNvPr>
          <p:cNvSpPr>
            <a:spLocks noGrp="1"/>
          </p:cNvSpPr>
          <p:nvPr>
            <p:ph idx="1"/>
          </p:nvPr>
        </p:nvSpPr>
        <p:spPr>
          <a:xfrm>
            <a:off x="677333" y="1568825"/>
            <a:ext cx="10663020" cy="5163670"/>
          </a:xfrm>
        </p:spPr>
        <p:txBody>
          <a:bodyPr>
            <a:normAutofit/>
          </a:bodyPr>
          <a:lstStyle/>
          <a:p>
            <a:r>
              <a:rPr lang="el-GR" dirty="0"/>
              <a:t>Ασθένειες κυκλοφορικού συστήματος (λευχαιμίες, έμφραγμα, κ.ά.) </a:t>
            </a:r>
            <a:r>
              <a:rPr lang="el-GR" dirty="0">
                <a:sym typeface="Wingdings" panose="05000000000000000000" pitchFamily="2" charset="2"/>
              </a:rPr>
              <a:t>1</a:t>
            </a:r>
            <a:r>
              <a:rPr lang="el-GR" baseline="30000" dirty="0">
                <a:sym typeface="Wingdings" panose="05000000000000000000" pitchFamily="2" charset="2"/>
              </a:rPr>
              <a:t>η</a:t>
            </a:r>
            <a:r>
              <a:rPr lang="el-GR" dirty="0">
                <a:sym typeface="Wingdings" panose="05000000000000000000" pitchFamily="2" charset="2"/>
              </a:rPr>
              <a:t> αιτία θανάτου στις ανεπτυγμένες χώρες!!!</a:t>
            </a:r>
          </a:p>
          <a:p>
            <a:endParaRPr lang="el-GR" dirty="0">
              <a:sym typeface="Wingdings" panose="05000000000000000000" pitchFamily="2" charset="2"/>
            </a:endParaRPr>
          </a:p>
          <a:p>
            <a:r>
              <a:rPr lang="el-GR" dirty="0">
                <a:sym typeface="Wingdings" panose="05000000000000000000" pitchFamily="2" charset="2"/>
              </a:rPr>
              <a:t>Κίνδυνοι</a:t>
            </a:r>
            <a:r>
              <a:rPr lang="en-GB" dirty="0">
                <a:sym typeface="Wingdings" panose="05000000000000000000" pitchFamily="2" charset="2"/>
              </a:rPr>
              <a:t>:</a:t>
            </a:r>
          </a:p>
          <a:p>
            <a:pPr>
              <a:buFont typeface="Wingdings" panose="05000000000000000000" pitchFamily="2" charset="2"/>
              <a:buChar char="§"/>
            </a:pPr>
            <a:r>
              <a:rPr lang="el-GR" dirty="0">
                <a:sym typeface="Wingdings" panose="05000000000000000000" pitchFamily="2" charset="2"/>
              </a:rPr>
              <a:t>Τρόπος ζωής  κάπνισμα, κατανάλωση αλκοόλ, παχυσαρκία, δίαιτα πλούσια σε λίπη, κ.ά.</a:t>
            </a:r>
          </a:p>
          <a:p>
            <a:pPr>
              <a:buFont typeface="Wingdings" panose="05000000000000000000" pitchFamily="2" charset="2"/>
              <a:buChar char="§"/>
            </a:pPr>
            <a:r>
              <a:rPr lang="el-GR" dirty="0">
                <a:sym typeface="Wingdings" panose="05000000000000000000" pitchFamily="2" charset="2"/>
              </a:rPr>
              <a:t>Περιβαλλοντικοί παράγοντες  αέριοι ρύποι όπως το μονοξείδιο του άνθρακα</a:t>
            </a:r>
          </a:p>
          <a:p>
            <a:pPr>
              <a:buFont typeface="Wingdings" panose="05000000000000000000" pitchFamily="2" charset="2"/>
              <a:buChar char="§"/>
            </a:pPr>
            <a:r>
              <a:rPr lang="el-GR" dirty="0">
                <a:sym typeface="Wingdings" panose="05000000000000000000" pitchFamily="2" charset="2"/>
              </a:rPr>
              <a:t>Κληρονομικότητα</a:t>
            </a:r>
          </a:p>
          <a:p>
            <a:pPr>
              <a:buFont typeface="Wingdings" panose="05000000000000000000" pitchFamily="2" charset="2"/>
              <a:buChar char="§"/>
            </a:pPr>
            <a:endParaRPr lang="el-GR" dirty="0">
              <a:sym typeface="Wingdings" panose="05000000000000000000" pitchFamily="2" charset="2"/>
            </a:endParaRPr>
          </a:p>
          <a:p>
            <a:r>
              <a:rPr lang="el-GR" dirty="0">
                <a:sym typeface="Wingdings" panose="05000000000000000000" pitchFamily="2" charset="2"/>
              </a:rPr>
              <a:t>Προστασία της υγείας μας</a:t>
            </a:r>
            <a:r>
              <a:rPr lang="en-GB" dirty="0">
                <a:sym typeface="Wingdings" panose="05000000000000000000" pitchFamily="2" charset="2"/>
              </a:rPr>
              <a:t>:</a:t>
            </a:r>
            <a:endParaRPr lang="en-US" dirty="0">
              <a:sym typeface="Wingdings" panose="05000000000000000000" pitchFamily="2" charset="2"/>
            </a:endParaRPr>
          </a:p>
          <a:p>
            <a:pPr>
              <a:buFont typeface="Wingdings" panose="05000000000000000000" pitchFamily="2" charset="2"/>
              <a:buChar char="§"/>
            </a:pPr>
            <a:r>
              <a:rPr lang="el-GR" dirty="0">
                <a:sym typeface="Wingdings" panose="05000000000000000000" pitchFamily="2" charset="2"/>
              </a:rPr>
              <a:t>Ισορροπημένη μεσογειακή διατροφή</a:t>
            </a:r>
          </a:p>
          <a:p>
            <a:pPr>
              <a:buFont typeface="Wingdings" panose="05000000000000000000" pitchFamily="2" charset="2"/>
              <a:buChar char="§"/>
            </a:pPr>
            <a:r>
              <a:rPr lang="el-GR" dirty="0">
                <a:sym typeface="Wingdings" panose="05000000000000000000" pitchFamily="2" charset="2"/>
              </a:rPr>
              <a:t>Άθληση</a:t>
            </a:r>
          </a:p>
          <a:p>
            <a:pPr>
              <a:buFont typeface="Wingdings" panose="05000000000000000000" pitchFamily="2" charset="2"/>
              <a:buChar char="§"/>
            </a:pPr>
            <a:r>
              <a:rPr lang="el-GR" dirty="0">
                <a:sym typeface="Wingdings" panose="05000000000000000000" pitchFamily="2" charset="2"/>
              </a:rPr>
              <a:t>Επαφή με τη φύση</a:t>
            </a:r>
          </a:p>
          <a:p>
            <a:pPr>
              <a:buFont typeface="Wingdings" panose="05000000000000000000" pitchFamily="2" charset="2"/>
              <a:buChar char="§"/>
            </a:pPr>
            <a:r>
              <a:rPr lang="el-GR" dirty="0">
                <a:sym typeface="Wingdings" panose="05000000000000000000" pitchFamily="2" charset="2"/>
              </a:rPr>
              <a:t>Ετήσιο </a:t>
            </a:r>
            <a:r>
              <a:rPr lang="en-GB" dirty="0">
                <a:sym typeface="Wingdings" panose="05000000000000000000" pitchFamily="2" charset="2"/>
              </a:rPr>
              <a:t>check-up</a:t>
            </a:r>
            <a:endParaRPr lang="el-GR" dirty="0">
              <a:sym typeface="Wingdings" panose="05000000000000000000" pitchFamily="2" charset="2"/>
            </a:endParaRPr>
          </a:p>
          <a:p>
            <a:pPr>
              <a:buFont typeface="Wingdings" panose="05000000000000000000" pitchFamily="2" charset="2"/>
              <a:buChar char="§"/>
            </a:pPr>
            <a:endParaRPr lang="el-GR" dirty="0">
              <a:sym typeface="Wingdings" panose="05000000000000000000" pitchFamily="2" charset="2"/>
            </a:endParaRPr>
          </a:p>
          <a:p>
            <a:pPr>
              <a:buFont typeface="Wingdings" panose="05000000000000000000" pitchFamily="2" charset="2"/>
              <a:buChar char="§"/>
            </a:pPr>
            <a:endParaRPr lang="el-GR" dirty="0">
              <a:sym typeface="Wingdings" panose="05000000000000000000" pitchFamily="2" charset="2"/>
            </a:endParaRPr>
          </a:p>
          <a:p>
            <a:pPr>
              <a:buFont typeface="Wingdings" panose="05000000000000000000" pitchFamily="2" charset="2"/>
              <a:buChar char="§"/>
            </a:pPr>
            <a:endParaRPr lang="el-GR" dirty="0">
              <a:sym typeface="Wingdings" panose="05000000000000000000" pitchFamily="2" charset="2"/>
            </a:endParaRPr>
          </a:p>
          <a:p>
            <a:pPr>
              <a:buFont typeface="Wingdings" panose="05000000000000000000" pitchFamily="2" charset="2"/>
              <a:buChar char="§"/>
            </a:pPr>
            <a:endParaRPr lang="el-GR" dirty="0"/>
          </a:p>
        </p:txBody>
      </p:sp>
    </p:spTree>
    <p:extLst>
      <p:ext uri="{BB962C8B-B14F-4D97-AF65-F5344CB8AC3E}">
        <p14:creationId xmlns:p14="http://schemas.microsoft.com/office/powerpoint/2010/main" val="171956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29C7DE0-FD0B-4EDF-BB80-F8C854FD2F43}"/>
              </a:ext>
            </a:extLst>
          </p:cNvPr>
          <p:cNvPicPr>
            <a:picLocks noChangeAspect="1"/>
          </p:cNvPicPr>
          <p:nvPr/>
        </p:nvPicPr>
        <p:blipFill>
          <a:blip r:embed="rId2"/>
          <a:stretch>
            <a:fillRect/>
          </a:stretch>
        </p:blipFill>
        <p:spPr>
          <a:xfrm>
            <a:off x="0" y="0"/>
            <a:ext cx="4903694" cy="3502639"/>
          </a:xfrm>
          <a:prstGeom prst="rect">
            <a:avLst/>
          </a:prstGeom>
        </p:spPr>
      </p:pic>
      <p:pic>
        <p:nvPicPr>
          <p:cNvPr id="3" name="Εικόνα 2">
            <a:extLst>
              <a:ext uri="{FF2B5EF4-FFF2-40B4-BE49-F238E27FC236}">
                <a16:creationId xmlns:a16="http://schemas.microsoft.com/office/drawing/2014/main" id="{C1216B82-C886-412C-AD76-DA2640243481}"/>
              </a:ext>
            </a:extLst>
          </p:cNvPr>
          <p:cNvPicPr>
            <a:picLocks noChangeAspect="1"/>
          </p:cNvPicPr>
          <p:nvPr/>
        </p:nvPicPr>
        <p:blipFill rotWithShape="1">
          <a:blip r:embed="rId3"/>
          <a:srcRect l="-196" t="4022" r="196"/>
          <a:stretch/>
        </p:blipFill>
        <p:spPr>
          <a:xfrm>
            <a:off x="5149383" y="1860521"/>
            <a:ext cx="4568359" cy="3284236"/>
          </a:xfrm>
          <a:prstGeom prst="rect">
            <a:avLst/>
          </a:prstGeom>
        </p:spPr>
      </p:pic>
      <p:pic>
        <p:nvPicPr>
          <p:cNvPr id="4" name="Εικόνα 3">
            <a:extLst>
              <a:ext uri="{FF2B5EF4-FFF2-40B4-BE49-F238E27FC236}">
                <a16:creationId xmlns:a16="http://schemas.microsoft.com/office/drawing/2014/main" id="{2DEFBC2D-60E1-4048-A61B-77843BC5BCF1}"/>
              </a:ext>
            </a:extLst>
          </p:cNvPr>
          <p:cNvPicPr>
            <a:picLocks noChangeAspect="1"/>
          </p:cNvPicPr>
          <p:nvPr/>
        </p:nvPicPr>
        <p:blipFill>
          <a:blip r:embed="rId4"/>
          <a:stretch>
            <a:fillRect/>
          </a:stretch>
        </p:blipFill>
        <p:spPr>
          <a:xfrm>
            <a:off x="0" y="3606333"/>
            <a:ext cx="4903694" cy="3263185"/>
          </a:xfrm>
          <a:prstGeom prst="rect">
            <a:avLst/>
          </a:prstGeom>
        </p:spPr>
      </p:pic>
    </p:spTree>
    <p:extLst>
      <p:ext uri="{BB962C8B-B14F-4D97-AF65-F5344CB8AC3E}">
        <p14:creationId xmlns:p14="http://schemas.microsoft.com/office/powerpoint/2010/main" val="510799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E2161DD-F8F3-4D1D-A3DA-35BC5366C3B2}"/>
              </a:ext>
            </a:extLst>
          </p:cNvPr>
          <p:cNvPicPr>
            <a:picLocks noChangeAspect="1"/>
          </p:cNvPicPr>
          <p:nvPr/>
        </p:nvPicPr>
        <p:blipFill>
          <a:blip r:embed="rId2"/>
          <a:stretch>
            <a:fillRect/>
          </a:stretch>
        </p:blipFill>
        <p:spPr>
          <a:xfrm>
            <a:off x="0" y="1"/>
            <a:ext cx="5586932" cy="3128682"/>
          </a:xfrm>
          <a:prstGeom prst="rect">
            <a:avLst/>
          </a:prstGeom>
        </p:spPr>
      </p:pic>
      <p:pic>
        <p:nvPicPr>
          <p:cNvPr id="3" name="Εικόνα 2">
            <a:extLst>
              <a:ext uri="{FF2B5EF4-FFF2-40B4-BE49-F238E27FC236}">
                <a16:creationId xmlns:a16="http://schemas.microsoft.com/office/drawing/2014/main" id="{66062C89-1ABA-4C2C-955B-DC306D106DF3}"/>
              </a:ext>
            </a:extLst>
          </p:cNvPr>
          <p:cNvPicPr>
            <a:picLocks noChangeAspect="1"/>
          </p:cNvPicPr>
          <p:nvPr/>
        </p:nvPicPr>
        <p:blipFill>
          <a:blip r:embed="rId3"/>
          <a:stretch>
            <a:fillRect/>
          </a:stretch>
        </p:blipFill>
        <p:spPr>
          <a:xfrm>
            <a:off x="0" y="3558988"/>
            <a:ext cx="5586931" cy="3299011"/>
          </a:xfrm>
          <a:prstGeom prst="rect">
            <a:avLst/>
          </a:prstGeom>
        </p:spPr>
      </p:pic>
      <p:pic>
        <p:nvPicPr>
          <p:cNvPr id="5" name="Εικόνα 4">
            <a:extLst>
              <a:ext uri="{FF2B5EF4-FFF2-40B4-BE49-F238E27FC236}">
                <a16:creationId xmlns:a16="http://schemas.microsoft.com/office/drawing/2014/main" id="{69E05788-1D79-4D38-89EE-DC7D3E31FF3B}"/>
              </a:ext>
            </a:extLst>
          </p:cNvPr>
          <p:cNvPicPr>
            <a:picLocks noChangeAspect="1"/>
          </p:cNvPicPr>
          <p:nvPr/>
        </p:nvPicPr>
        <p:blipFill>
          <a:blip r:embed="rId4"/>
          <a:stretch>
            <a:fillRect/>
          </a:stretch>
        </p:blipFill>
        <p:spPr>
          <a:xfrm>
            <a:off x="6078070" y="2187668"/>
            <a:ext cx="3061465" cy="3020826"/>
          </a:xfrm>
          <a:prstGeom prst="rect">
            <a:avLst/>
          </a:prstGeom>
        </p:spPr>
      </p:pic>
    </p:spTree>
    <p:extLst>
      <p:ext uri="{BB962C8B-B14F-4D97-AF65-F5344CB8AC3E}">
        <p14:creationId xmlns:p14="http://schemas.microsoft.com/office/powerpoint/2010/main" val="274583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007A9D1-9179-4B8B-8B9E-AEEC6DBDDD34}"/>
              </a:ext>
            </a:extLst>
          </p:cNvPr>
          <p:cNvPicPr>
            <a:picLocks noChangeAspect="1"/>
          </p:cNvPicPr>
          <p:nvPr/>
        </p:nvPicPr>
        <p:blipFill>
          <a:blip r:embed="rId2"/>
          <a:stretch>
            <a:fillRect/>
          </a:stretch>
        </p:blipFill>
        <p:spPr>
          <a:xfrm>
            <a:off x="0" y="-1"/>
            <a:ext cx="12174071" cy="6858001"/>
          </a:xfrm>
          <a:prstGeom prst="rect">
            <a:avLst/>
          </a:prstGeom>
        </p:spPr>
      </p:pic>
    </p:spTree>
    <p:extLst>
      <p:ext uri="{BB962C8B-B14F-4D97-AF65-F5344CB8AC3E}">
        <p14:creationId xmlns:p14="http://schemas.microsoft.com/office/powerpoint/2010/main" val="88785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4836A3-8160-48F8-857D-4C9AF94544E9}"/>
              </a:ext>
            </a:extLst>
          </p:cNvPr>
          <p:cNvSpPr>
            <a:spLocks noGrp="1"/>
          </p:cNvSpPr>
          <p:nvPr>
            <p:ph type="title"/>
          </p:nvPr>
        </p:nvSpPr>
        <p:spPr/>
        <p:txBody>
          <a:bodyPr/>
          <a:lstStyle/>
          <a:p>
            <a:r>
              <a:rPr lang="el-GR" dirty="0"/>
              <a:t>Κυκλοφορικό σύστημα</a:t>
            </a:r>
          </a:p>
        </p:txBody>
      </p:sp>
      <p:sp>
        <p:nvSpPr>
          <p:cNvPr id="3" name="Θέση περιεχομένου 2">
            <a:extLst>
              <a:ext uri="{FF2B5EF4-FFF2-40B4-BE49-F238E27FC236}">
                <a16:creationId xmlns:a16="http://schemas.microsoft.com/office/drawing/2014/main" id="{C477965B-B42A-4052-AD0D-31B374BBDB61}"/>
              </a:ext>
            </a:extLst>
          </p:cNvPr>
          <p:cNvSpPr>
            <a:spLocks noGrp="1"/>
          </p:cNvSpPr>
          <p:nvPr>
            <p:ph idx="1"/>
          </p:nvPr>
        </p:nvSpPr>
        <p:spPr>
          <a:xfrm>
            <a:off x="677334" y="2160589"/>
            <a:ext cx="8596668" cy="4625693"/>
          </a:xfrm>
        </p:spPr>
        <p:txBody>
          <a:bodyPr>
            <a:normAutofit lnSpcReduction="10000"/>
          </a:bodyPr>
          <a:lstStyle/>
          <a:p>
            <a:pPr marL="0" indent="0">
              <a:buNone/>
            </a:pPr>
            <a:r>
              <a:rPr lang="el-GR" sz="2000" dirty="0"/>
              <a:t>Περιλαμβάνει τα εξής</a:t>
            </a:r>
            <a:r>
              <a:rPr lang="en-GB" sz="2000" dirty="0"/>
              <a:t>:</a:t>
            </a:r>
            <a:endParaRPr lang="en-US" sz="2000" dirty="0"/>
          </a:p>
          <a:p>
            <a:pPr marL="0" indent="0">
              <a:buNone/>
            </a:pPr>
            <a:r>
              <a:rPr lang="el-GR" sz="2000" dirty="0"/>
              <a:t>1)Καρδιά</a:t>
            </a:r>
          </a:p>
          <a:p>
            <a:pPr marL="0" indent="0">
              <a:buNone/>
            </a:pPr>
            <a:r>
              <a:rPr lang="el-GR" sz="2000" dirty="0"/>
              <a:t>2)Αγγεία</a:t>
            </a:r>
            <a:r>
              <a:rPr lang="en-GB" sz="2000" dirty="0"/>
              <a:t>:</a:t>
            </a:r>
            <a:endParaRPr lang="el-GR" sz="2000" dirty="0"/>
          </a:p>
          <a:p>
            <a:r>
              <a:rPr lang="el-GR" sz="2000" dirty="0"/>
              <a:t>Αρτηρίες</a:t>
            </a:r>
          </a:p>
          <a:p>
            <a:r>
              <a:rPr lang="el-GR" sz="2000" dirty="0"/>
              <a:t>Φλέβες</a:t>
            </a:r>
          </a:p>
          <a:p>
            <a:r>
              <a:rPr lang="el-GR" sz="2000" dirty="0"/>
              <a:t>Τριχοειδή αγγεία</a:t>
            </a:r>
            <a:endParaRPr lang="en-US" sz="2000" dirty="0"/>
          </a:p>
          <a:p>
            <a:pPr marL="0" indent="0">
              <a:buNone/>
            </a:pPr>
            <a:r>
              <a:rPr lang="el-GR" sz="2000" dirty="0"/>
              <a:t>Και </a:t>
            </a:r>
          </a:p>
          <a:p>
            <a:pPr marL="0" indent="0">
              <a:buNone/>
            </a:pPr>
            <a:r>
              <a:rPr lang="el-GR" sz="2000" dirty="0"/>
              <a:t>3)Αίμα</a:t>
            </a:r>
          </a:p>
          <a:p>
            <a:pPr marL="0" indent="0">
              <a:buNone/>
            </a:pPr>
            <a:endParaRPr lang="el-GR" sz="2000" dirty="0"/>
          </a:p>
          <a:p>
            <a:pPr marL="0" indent="0">
              <a:buNone/>
            </a:pPr>
            <a:r>
              <a:rPr lang="el-GR" sz="2000" dirty="0"/>
              <a:t>Βασικός του ρόλος</a:t>
            </a:r>
            <a:r>
              <a:rPr lang="en-GB" sz="2000" dirty="0"/>
              <a:t>:</a:t>
            </a:r>
            <a:endParaRPr lang="el-GR" sz="2000" dirty="0"/>
          </a:p>
          <a:p>
            <a:pPr marL="0" indent="0">
              <a:buNone/>
            </a:pPr>
            <a:r>
              <a:rPr lang="en-GB" sz="2000" dirty="0"/>
              <a:t> </a:t>
            </a:r>
            <a:r>
              <a:rPr lang="el-GR" sz="2000" dirty="0"/>
              <a:t>η ‘’κυκλοφορία’’ και ‘’ανταλλαγή’’ ουσιών και αερίων!</a:t>
            </a:r>
          </a:p>
          <a:p>
            <a:pPr marL="0" indent="0">
              <a:buNone/>
            </a:pPr>
            <a:endParaRPr lang="en-US" sz="2000" dirty="0"/>
          </a:p>
        </p:txBody>
      </p:sp>
      <p:pic>
        <p:nvPicPr>
          <p:cNvPr id="4" name="Εικόνα 3">
            <a:extLst>
              <a:ext uri="{FF2B5EF4-FFF2-40B4-BE49-F238E27FC236}">
                <a16:creationId xmlns:a16="http://schemas.microsoft.com/office/drawing/2014/main" id="{1BD7DC24-8469-45CE-954B-C5C2FBC25085}"/>
              </a:ext>
            </a:extLst>
          </p:cNvPr>
          <p:cNvPicPr>
            <a:picLocks noChangeAspect="1"/>
          </p:cNvPicPr>
          <p:nvPr/>
        </p:nvPicPr>
        <p:blipFill>
          <a:blip r:embed="rId2"/>
          <a:stretch>
            <a:fillRect/>
          </a:stretch>
        </p:blipFill>
        <p:spPr>
          <a:xfrm>
            <a:off x="8749554" y="1685364"/>
            <a:ext cx="3052482" cy="4069976"/>
          </a:xfrm>
          <a:prstGeom prst="rect">
            <a:avLst/>
          </a:prstGeom>
        </p:spPr>
      </p:pic>
    </p:spTree>
    <p:extLst>
      <p:ext uri="{BB962C8B-B14F-4D97-AF65-F5344CB8AC3E}">
        <p14:creationId xmlns:p14="http://schemas.microsoft.com/office/powerpoint/2010/main" val="240592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ECF94-0794-450B-AABF-4241088BB518}"/>
              </a:ext>
            </a:extLst>
          </p:cNvPr>
          <p:cNvSpPr>
            <a:spLocks noGrp="1"/>
          </p:cNvSpPr>
          <p:nvPr>
            <p:ph type="title"/>
          </p:nvPr>
        </p:nvSpPr>
        <p:spPr/>
        <p:txBody>
          <a:bodyPr/>
          <a:lstStyle/>
          <a:p>
            <a:r>
              <a:rPr lang="el-GR" dirty="0"/>
              <a:t>Ο ΣΠΟΥΔΑΙΟΣ ΡΟΛΟΣ ΚΥΚΛΟΦΟΡΙΚΟΥ ΣΥΣΤΗΜΑΤΟΣ</a:t>
            </a:r>
          </a:p>
        </p:txBody>
      </p:sp>
      <p:sp>
        <p:nvSpPr>
          <p:cNvPr id="3" name="Θέση περιεχομένου 2">
            <a:extLst>
              <a:ext uri="{FF2B5EF4-FFF2-40B4-BE49-F238E27FC236}">
                <a16:creationId xmlns:a16="http://schemas.microsoft.com/office/drawing/2014/main" id="{C21E0CB2-FAF2-496C-A60D-22280E1966C6}"/>
              </a:ext>
            </a:extLst>
          </p:cNvPr>
          <p:cNvSpPr>
            <a:spLocks noGrp="1"/>
          </p:cNvSpPr>
          <p:nvPr>
            <p:ph idx="1"/>
          </p:nvPr>
        </p:nvSpPr>
        <p:spPr/>
        <p:txBody>
          <a:bodyPr>
            <a:normAutofit/>
          </a:bodyPr>
          <a:lstStyle/>
          <a:p>
            <a:pPr>
              <a:buFont typeface="+mj-lt"/>
              <a:buAutoNum type="arabicPeriod"/>
            </a:pPr>
            <a:r>
              <a:rPr lang="el-GR" sz="2800" dirty="0"/>
              <a:t>Μεταφορά </a:t>
            </a:r>
            <a:r>
              <a:rPr lang="el-GR" sz="2800" dirty="0">
                <a:solidFill>
                  <a:schemeClr val="accent1">
                    <a:lumMod val="75000"/>
                  </a:schemeClr>
                </a:solidFill>
              </a:rPr>
              <a:t>οξυγόνου </a:t>
            </a:r>
            <a:r>
              <a:rPr lang="el-GR" sz="2800" dirty="0"/>
              <a:t>από πνεύμονες στους ιστούς</a:t>
            </a:r>
          </a:p>
          <a:p>
            <a:pPr>
              <a:buFont typeface="+mj-lt"/>
              <a:buAutoNum type="arabicPeriod"/>
            </a:pPr>
            <a:r>
              <a:rPr lang="el-GR" sz="2800" dirty="0"/>
              <a:t>Μεταφορά </a:t>
            </a:r>
            <a:r>
              <a:rPr lang="el-GR" sz="2800" dirty="0">
                <a:solidFill>
                  <a:schemeClr val="accent1">
                    <a:lumMod val="75000"/>
                  </a:schemeClr>
                </a:solidFill>
              </a:rPr>
              <a:t>διοξειδίου του άνθρακα </a:t>
            </a:r>
            <a:r>
              <a:rPr lang="el-GR" sz="2800" dirty="0"/>
              <a:t>από τους ιστούς στους πνεύμονες</a:t>
            </a:r>
          </a:p>
          <a:p>
            <a:pPr>
              <a:buFont typeface="+mj-lt"/>
              <a:buAutoNum type="arabicPeriod"/>
            </a:pPr>
            <a:r>
              <a:rPr lang="el-GR" sz="2800" dirty="0"/>
              <a:t>Μεταφορά </a:t>
            </a:r>
            <a:r>
              <a:rPr lang="el-GR" sz="2800" dirty="0">
                <a:solidFill>
                  <a:schemeClr val="accent1">
                    <a:lumMod val="75000"/>
                  </a:schemeClr>
                </a:solidFill>
              </a:rPr>
              <a:t>θρεπτικών ουσιών </a:t>
            </a:r>
            <a:r>
              <a:rPr lang="el-GR" sz="2800" dirty="0"/>
              <a:t>της τροφής στους ιστούς</a:t>
            </a:r>
          </a:p>
          <a:p>
            <a:pPr>
              <a:buFont typeface="+mj-lt"/>
              <a:buAutoNum type="arabicPeriod"/>
            </a:pPr>
            <a:r>
              <a:rPr lang="el-GR" sz="2800" dirty="0"/>
              <a:t>Απομάκρυνση </a:t>
            </a:r>
            <a:r>
              <a:rPr lang="el-GR" sz="2800" dirty="0">
                <a:solidFill>
                  <a:schemeClr val="accent1">
                    <a:lumMod val="75000"/>
                  </a:schemeClr>
                </a:solidFill>
              </a:rPr>
              <a:t>άχρηστων ουσιών </a:t>
            </a:r>
            <a:r>
              <a:rPr lang="el-GR" sz="2800" dirty="0"/>
              <a:t>από τους ιστούς </a:t>
            </a:r>
          </a:p>
          <a:p>
            <a:pPr>
              <a:buFont typeface="+mj-lt"/>
              <a:buAutoNum type="arabicPeriod"/>
            </a:pPr>
            <a:r>
              <a:rPr lang="el-GR" sz="2800" dirty="0">
                <a:solidFill>
                  <a:schemeClr val="accent1">
                    <a:lumMod val="75000"/>
                  </a:schemeClr>
                </a:solidFill>
              </a:rPr>
              <a:t>Άμυνα</a:t>
            </a:r>
            <a:r>
              <a:rPr lang="el-GR" sz="2800" dirty="0"/>
              <a:t> του οργανισμού</a:t>
            </a:r>
          </a:p>
        </p:txBody>
      </p:sp>
    </p:spTree>
    <p:extLst>
      <p:ext uri="{BB962C8B-B14F-4D97-AF65-F5344CB8AC3E}">
        <p14:creationId xmlns:p14="http://schemas.microsoft.com/office/powerpoint/2010/main" val="412410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98C0CD-3DC0-4A31-9BC7-48040E88F7A6}"/>
              </a:ext>
            </a:extLst>
          </p:cNvPr>
          <p:cNvSpPr>
            <a:spLocks noGrp="1"/>
          </p:cNvSpPr>
          <p:nvPr>
            <p:ph type="title"/>
          </p:nvPr>
        </p:nvSpPr>
        <p:spPr/>
        <p:txBody>
          <a:bodyPr/>
          <a:lstStyle/>
          <a:p>
            <a:r>
              <a:rPr lang="el-GR" dirty="0"/>
              <a:t>Τι γίνεται όταν αθλούμαστε</a:t>
            </a:r>
            <a:r>
              <a:rPr lang="en-GB" dirty="0"/>
              <a:t>;</a:t>
            </a:r>
            <a:endParaRPr lang="el-GR" dirty="0"/>
          </a:p>
        </p:txBody>
      </p:sp>
      <p:sp>
        <p:nvSpPr>
          <p:cNvPr id="3" name="Θέση περιεχομένου 2">
            <a:extLst>
              <a:ext uri="{FF2B5EF4-FFF2-40B4-BE49-F238E27FC236}">
                <a16:creationId xmlns:a16="http://schemas.microsoft.com/office/drawing/2014/main" id="{953BC69B-F1FD-4BEB-9CB9-9155E314135F}"/>
              </a:ext>
            </a:extLst>
          </p:cNvPr>
          <p:cNvSpPr>
            <a:spLocks noGrp="1"/>
          </p:cNvSpPr>
          <p:nvPr>
            <p:ph idx="1"/>
          </p:nvPr>
        </p:nvSpPr>
        <p:spPr>
          <a:xfrm>
            <a:off x="677334" y="1371601"/>
            <a:ext cx="8596668" cy="3415553"/>
          </a:xfrm>
        </p:spPr>
        <p:txBody>
          <a:bodyPr>
            <a:normAutofit fontScale="92500" lnSpcReduction="20000"/>
          </a:bodyPr>
          <a:lstStyle/>
          <a:p>
            <a:r>
              <a:rPr lang="el-GR" sz="2800" dirty="0"/>
              <a:t>Όταν αθλούμαστε, τα μυϊκά μας κύτταρα απαιτούν περισσότερη ενέργεια για να επιτευχθεί η κίνηση.</a:t>
            </a:r>
          </a:p>
          <a:p>
            <a:r>
              <a:rPr lang="el-GR" sz="2800" dirty="0"/>
              <a:t>Για να εξασφαλίσουν περισσότερη ενέργεια, χρειάζονται περισσότερο οξυγόνο και περισσότερες θρεπτικές ουσίες.</a:t>
            </a:r>
          </a:p>
          <a:p>
            <a:r>
              <a:rPr lang="el-GR" sz="2800" dirty="0"/>
              <a:t>Το αίμα μας μεταφέρει τις ουσίες αυτές στα μυϊκά κύτταρα.</a:t>
            </a:r>
          </a:p>
          <a:p>
            <a:r>
              <a:rPr lang="el-GR" sz="2800" dirty="0"/>
              <a:t>Επιπλέον, απομακρύνει τις άχρηστες ουσίες και το διοξείδιο του άνθρακα από τα κύτταρα αυτά.</a:t>
            </a:r>
          </a:p>
        </p:txBody>
      </p:sp>
      <p:pic>
        <p:nvPicPr>
          <p:cNvPr id="4" name="Εικόνα 3">
            <a:extLst>
              <a:ext uri="{FF2B5EF4-FFF2-40B4-BE49-F238E27FC236}">
                <a16:creationId xmlns:a16="http://schemas.microsoft.com/office/drawing/2014/main" id="{1B08DF27-CE2B-4095-9CA4-F80CFDF78081}"/>
              </a:ext>
            </a:extLst>
          </p:cNvPr>
          <p:cNvPicPr>
            <a:picLocks noChangeAspect="1"/>
          </p:cNvPicPr>
          <p:nvPr/>
        </p:nvPicPr>
        <p:blipFill>
          <a:blip r:embed="rId2"/>
          <a:stretch>
            <a:fillRect/>
          </a:stretch>
        </p:blipFill>
        <p:spPr>
          <a:xfrm>
            <a:off x="1884290" y="4787153"/>
            <a:ext cx="5547451" cy="2070847"/>
          </a:xfrm>
          <a:prstGeom prst="rect">
            <a:avLst/>
          </a:prstGeom>
        </p:spPr>
      </p:pic>
    </p:spTree>
    <p:extLst>
      <p:ext uri="{BB962C8B-B14F-4D97-AF65-F5344CB8AC3E}">
        <p14:creationId xmlns:p14="http://schemas.microsoft.com/office/powerpoint/2010/main" val="154256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56CE72-0758-4A5C-A192-820A4444D752}"/>
              </a:ext>
            </a:extLst>
          </p:cNvPr>
          <p:cNvSpPr>
            <a:spLocks noGrp="1"/>
          </p:cNvSpPr>
          <p:nvPr>
            <p:ph type="title"/>
          </p:nvPr>
        </p:nvSpPr>
        <p:spPr/>
        <p:txBody>
          <a:bodyPr/>
          <a:lstStyle/>
          <a:p>
            <a:r>
              <a:rPr lang="el-GR" dirty="0"/>
              <a:t>ΚΑΡΔΙΑ (1)</a:t>
            </a:r>
          </a:p>
        </p:txBody>
      </p:sp>
      <p:sp>
        <p:nvSpPr>
          <p:cNvPr id="3" name="Θέση περιεχομένου 2">
            <a:extLst>
              <a:ext uri="{FF2B5EF4-FFF2-40B4-BE49-F238E27FC236}">
                <a16:creationId xmlns:a16="http://schemas.microsoft.com/office/drawing/2014/main" id="{B48B72B0-BB6E-413F-9645-24827B019C7C}"/>
              </a:ext>
            </a:extLst>
          </p:cNvPr>
          <p:cNvSpPr>
            <a:spLocks noGrp="1"/>
          </p:cNvSpPr>
          <p:nvPr>
            <p:ph idx="1"/>
          </p:nvPr>
        </p:nvSpPr>
        <p:spPr/>
        <p:txBody>
          <a:bodyPr/>
          <a:lstStyle/>
          <a:p>
            <a:r>
              <a:rPr lang="el-GR" dirty="0"/>
              <a:t>Η ανθρώπινη καρδιά βρίσκεται στο αριστερό μέρος του θώρακά μας.</a:t>
            </a:r>
          </a:p>
          <a:p>
            <a:endParaRPr lang="el-GR" dirty="0"/>
          </a:p>
          <a:p>
            <a:r>
              <a:rPr lang="el-GR" dirty="0"/>
              <a:t>Αποτελείται από τέσσερα τμήματα</a:t>
            </a:r>
            <a:r>
              <a:rPr lang="en-GB" dirty="0"/>
              <a:t>:</a:t>
            </a:r>
          </a:p>
          <a:p>
            <a:pPr>
              <a:buFont typeface="Wingdings" panose="05000000000000000000" pitchFamily="2" charset="2"/>
              <a:buChar char="§"/>
            </a:pPr>
            <a:r>
              <a:rPr lang="el-GR" dirty="0"/>
              <a:t>Δεξιός κόλπος</a:t>
            </a:r>
          </a:p>
          <a:p>
            <a:pPr>
              <a:buFont typeface="Wingdings" panose="05000000000000000000" pitchFamily="2" charset="2"/>
              <a:buChar char="§"/>
            </a:pPr>
            <a:r>
              <a:rPr lang="el-GR" dirty="0"/>
              <a:t>Δεξιά κοιλία</a:t>
            </a:r>
          </a:p>
          <a:p>
            <a:pPr>
              <a:buFont typeface="Wingdings" panose="05000000000000000000" pitchFamily="2" charset="2"/>
              <a:buChar char="§"/>
            </a:pPr>
            <a:r>
              <a:rPr lang="el-GR" dirty="0"/>
              <a:t>Αριστερός κόλπος</a:t>
            </a:r>
          </a:p>
          <a:p>
            <a:pPr>
              <a:buFont typeface="Wingdings" panose="05000000000000000000" pitchFamily="2" charset="2"/>
              <a:buChar char="§"/>
            </a:pPr>
            <a:r>
              <a:rPr lang="el-GR" dirty="0"/>
              <a:t>Αριστερή κοιλία</a:t>
            </a:r>
          </a:p>
          <a:p>
            <a:pPr marL="0" indent="0">
              <a:buNone/>
            </a:pPr>
            <a:r>
              <a:rPr lang="el-GR" dirty="0"/>
              <a:t>Οι κόλποι χωρίζονται από τις κοιλίες χάρη στις βαλβίδες που ανοιγοκλείνουν!</a:t>
            </a:r>
            <a:endParaRPr lang="en-GB" dirty="0"/>
          </a:p>
          <a:p>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209082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8A52E3-A071-46E0-9D92-7BBE20D4681F}"/>
              </a:ext>
            </a:extLst>
          </p:cNvPr>
          <p:cNvSpPr>
            <a:spLocks noGrp="1"/>
          </p:cNvSpPr>
          <p:nvPr>
            <p:ph type="title"/>
          </p:nvPr>
        </p:nvSpPr>
        <p:spPr>
          <a:xfrm>
            <a:off x="677334" y="609600"/>
            <a:ext cx="8596668" cy="636494"/>
          </a:xfrm>
        </p:spPr>
        <p:txBody>
          <a:bodyPr>
            <a:normAutofit fontScale="90000"/>
          </a:bodyPr>
          <a:lstStyle/>
          <a:p>
            <a:r>
              <a:rPr lang="el-GR" dirty="0"/>
              <a:t>ΚΑΡΔΙΑ (2)</a:t>
            </a:r>
          </a:p>
        </p:txBody>
      </p:sp>
      <p:pic>
        <p:nvPicPr>
          <p:cNvPr id="4" name="Εικόνα 3">
            <a:extLst>
              <a:ext uri="{FF2B5EF4-FFF2-40B4-BE49-F238E27FC236}">
                <a16:creationId xmlns:a16="http://schemas.microsoft.com/office/drawing/2014/main" id="{EF1EE236-C202-4636-AD1C-A2604EFF2BEC}"/>
              </a:ext>
            </a:extLst>
          </p:cNvPr>
          <p:cNvPicPr>
            <a:picLocks noChangeAspect="1"/>
          </p:cNvPicPr>
          <p:nvPr/>
        </p:nvPicPr>
        <p:blipFill>
          <a:blip r:embed="rId2"/>
          <a:stretch>
            <a:fillRect/>
          </a:stretch>
        </p:blipFill>
        <p:spPr>
          <a:xfrm>
            <a:off x="677334" y="1320052"/>
            <a:ext cx="4574404" cy="2561666"/>
          </a:xfrm>
          <a:prstGeom prst="rect">
            <a:avLst/>
          </a:prstGeom>
        </p:spPr>
      </p:pic>
      <p:pic>
        <p:nvPicPr>
          <p:cNvPr id="5" name="Εικόνα 4">
            <a:extLst>
              <a:ext uri="{FF2B5EF4-FFF2-40B4-BE49-F238E27FC236}">
                <a16:creationId xmlns:a16="http://schemas.microsoft.com/office/drawing/2014/main" id="{A045E714-40BD-40C9-9F5F-995BFA6B2001}"/>
              </a:ext>
            </a:extLst>
          </p:cNvPr>
          <p:cNvPicPr>
            <a:picLocks noChangeAspect="1"/>
          </p:cNvPicPr>
          <p:nvPr/>
        </p:nvPicPr>
        <p:blipFill>
          <a:blip r:embed="rId3"/>
          <a:stretch>
            <a:fillRect/>
          </a:stretch>
        </p:blipFill>
        <p:spPr>
          <a:xfrm>
            <a:off x="5469591" y="762000"/>
            <a:ext cx="6362700" cy="6096000"/>
          </a:xfrm>
          <a:prstGeom prst="rect">
            <a:avLst/>
          </a:prstGeom>
        </p:spPr>
      </p:pic>
      <p:pic>
        <p:nvPicPr>
          <p:cNvPr id="6" name="Εικόνα 5">
            <a:extLst>
              <a:ext uri="{FF2B5EF4-FFF2-40B4-BE49-F238E27FC236}">
                <a16:creationId xmlns:a16="http://schemas.microsoft.com/office/drawing/2014/main" id="{3D7E3D7C-B047-40FF-B14F-96EE612A4AF6}"/>
              </a:ext>
            </a:extLst>
          </p:cNvPr>
          <p:cNvPicPr>
            <a:picLocks noChangeAspect="1"/>
          </p:cNvPicPr>
          <p:nvPr/>
        </p:nvPicPr>
        <p:blipFill>
          <a:blip r:embed="rId4"/>
          <a:stretch>
            <a:fillRect/>
          </a:stretch>
        </p:blipFill>
        <p:spPr>
          <a:xfrm>
            <a:off x="1528482" y="4087346"/>
            <a:ext cx="2353236" cy="2737900"/>
          </a:xfrm>
          <a:prstGeom prst="rect">
            <a:avLst/>
          </a:prstGeom>
        </p:spPr>
      </p:pic>
    </p:spTree>
    <p:extLst>
      <p:ext uri="{BB962C8B-B14F-4D97-AF65-F5344CB8AC3E}">
        <p14:creationId xmlns:p14="http://schemas.microsoft.com/office/powerpoint/2010/main" val="116914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22790B-8696-477C-873D-B937B2157E2D}"/>
              </a:ext>
            </a:extLst>
          </p:cNvPr>
          <p:cNvSpPr>
            <a:spLocks noGrp="1"/>
          </p:cNvSpPr>
          <p:nvPr>
            <p:ph type="title"/>
          </p:nvPr>
        </p:nvSpPr>
        <p:spPr/>
        <p:txBody>
          <a:bodyPr>
            <a:normAutofit/>
          </a:bodyPr>
          <a:lstStyle/>
          <a:p>
            <a:r>
              <a:rPr lang="el-GR" dirty="0"/>
              <a:t>ΑΓΓΕΙΑ (1)</a:t>
            </a:r>
          </a:p>
        </p:txBody>
      </p:sp>
      <p:sp>
        <p:nvSpPr>
          <p:cNvPr id="3" name="Θέση περιεχομένου 2">
            <a:extLst>
              <a:ext uri="{FF2B5EF4-FFF2-40B4-BE49-F238E27FC236}">
                <a16:creationId xmlns:a16="http://schemas.microsoft.com/office/drawing/2014/main" id="{094247D6-3CAA-4600-A690-491EB5836A1A}"/>
              </a:ext>
            </a:extLst>
          </p:cNvPr>
          <p:cNvSpPr>
            <a:spLocks noGrp="1"/>
          </p:cNvSpPr>
          <p:nvPr>
            <p:ph idx="1"/>
          </p:nvPr>
        </p:nvSpPr>
        <p:spPr>
          <a:xfrm>
            <a:off x="677334" y="1398495"/>
            <a:ext cx="8596668" cy="5298140"/>
          </a:xfrm>
        </p:spPr>
        <p:txBody>
          <a:bodyPr/>
          <a:lstStyle/>
          <a:p>
            <a:r>
              <a:rPr lang="el-GR" dirty="0"/>
              <a:t>Υπάρχουν τρεις κατηγορίες αγγείων</a:t>
            </a:r>
            <a:r>
              <a:rPr lang="en-GB" dirty="0"/>
              <a:t>:</a:t>
            </a:r>
          </a:p>
          <a:p>
            <a:pPr marL="0" indent="0">
              <a:buNone/>
            </a:pPr>
            <a:r>
              <a:rPr lang="el-GR" dirty="0"/>
              <a:t>1)Αρτηρίες</a:t>
            </a:r>
            <a:r>
              <a:rPr lang="en-GB" dirty="0"/>
              <a:t>: </a:t>
            </a:r>
            <a:endParaRPr lang="el-GR" dirty="0"/>
          </a:p>
          <a:p>
            <a:pPr>
              <a:buFont typeface="Wingdings" panose="05000000000000000000" pitchFamily="2" charset="2"/>
              <a:buChar char="§"/>
            </a:pPr>
            <a:r>
              <a:rPr lang="el-GR" dirty="0"/>
              <a:t>Έχουν παχιά αλλά ελαστικά τοιχώματα</a:t>
            </a:r>
          </a:p>
          <a:p>
            <a:pPr>
              <a:buFont typeface="Wingdings" panose="05000000000000000000" pitchFamily="2" charset="2"/>
              <a:buChar char="§"/>
            </a:pPr>
            <a:r>
              <a:rPr lang="el-GR" dirty="0"/>
              <a:t>Έχουν μικρότερη διάμετρο από τις φλέβες</a:t>
            </a:r>
          </a:p>
          <a:p>
            <a:pPr>
              <a:buFont typeface="Wingdings" panose="05000000000000000000" pitchFamily="2" charset="2"/>
              <a:buChar char="§"/>
            </a:pPr>
            <a:r>
              <a:rPr lang="el-GR" dirty="0"/>
              <a:t>Δεν έχουν βαλβίδες</a:t>
            </a:r>
          </a:p>
          <a:p>
            <a:pPr>
              <a:buFont typeface="Wingdings" panose="05000000000000000000" pitchFamily="2" charset="2"/>
              <a:buChar char="§"/>
            </a:pPr>
            <a:r>
              <a:rPr lang="el-GR" dirty="0"/>
              <a:t>Μεταφέρουν το αίμα από την καρδιά στους ιστούς</a:t>
            </a:r>
          </a:p>
          <a:p>
            <a:pPr>
              <a:buFont typeface="Wingdings" panose="05000000000000000000" pitchFamily="2" charset="2"/>
              <a:buChar char="§"/>
            </a:pPr>
            <a:r>
              <a:rPr lang="el-GR" dirty="0"/>
              <a:t>Το αίμα τους είναι πλούσιο σε οξυγόνο</a:t>
            </a:r>
          </a:p>
          <a:p>
            <a:pPr marL="0" indent="0">
              <a:buNone/>
            </a:pPr>
            <a:r>
              <a:rPr lang="el-GR" dirty="0"/>
              <a:t>2)Φλέβες</a:t>
            </a:r>
            <a:r>
              <a:rPr lang="en-GB" dirty="0"/>
              <a:t>:</a:t>
            </a:r>
            <a:endParaRPr lang="en-US" dirty="0"/>
          </a:p>
          <a:p>
            <a:pPr>
              <a:buFont typeface="Wingdings" panose="05000000000000000000" pitchFamily="2" charset="2"/>
              <a:buChar char="§"/>
            </a:pPr>
            <a:r>
              <a:rPr lang="el-GR" dirty="0"/>
              <a:t>Έχουν πιο λεπτά τοιχώματα από τις αρτηρίες</a:t>
            </a:r>
          </a:p>
          <a:p>
            <a:pPr>
              <a:buFont typeface="Wingdings" panose="05000000000000000000" pitchFamily="2" charset="2"/>
              <a:buChar char="§"/>
            </a:pPr>
            <a:r>
              <a:rPr lang="el-GR" dirty="0"/>
              <a:t>Έχουν μεγαλύτερη διάμετρο από τις αρτηρίες</a:t>
            </a:r>
          </a:p>
          <a:p>
            <a:pPr>
              <a:buFont typeface="Wingdings" panose="05000000000000000000" pitchFamily="2" charset="2"/>
              <a:buChar char="§"/>
            </a:pPr>
            <a:r>
              <a:rPr lang="el-GR" dirty="0"/>
              <a:t>Έχουν βαλβίδες </a:t>
            </a:r>
            <a:r>
              <a:rPr lang="el-GR" dirty="0">
                <a:sym typeface="Wingdings" panose="05000000000000000000" pitchFamily="2" charset="2"/>
              </a:rPr>
              <a:t> </a:t>
            </a:r>
            <a:r>
              <a:rPr lang="el-GR" dirty="0" err="1">
                <a:sym typeface="Wingdings" panose="05000000000000000000" pitchFamily="2" charset="2"/>
              </a:rPr>
              <a:t>μονόδρομη</a:t>
            </a:r>
            <a:r>
              <a:rPr lang="el-GR" dirty="0">
                <a:sym typeface="Wingdings" panose="05000000000000000000" pitchFamily="2" charset="2"/>
              </a:rPr>
              <a:t> ροή αίματος</a:t>
            </a:r>
          </a:p>
          <a:p>
            <a:pPr>
              <a:buFont typeface="Wingdings" panose="05000000000000000000" pitchFamily="2" charset="2"/>
              <a:buChar char="§"/>
            </a:pPr>
            <a:r>
              <a:rPr lang="el-GR" dirty="0">
                <a:sym typeface="Wingdings" panose="05000000000000000000" pitchFamily="2" charset="2"/>
              </a:rPr>
              <a:t>Μεταφέρουν το αίμα από τους ιστούς στην καρδιά</a:t>
            </a:r>
          </a:p>
          <a:p>
            <a:pPr>
              <a:buFont typeface="Wingdings" panose="05000000000000000000" pitchFamily="2" charset="2"/>
              <a:buChar char="§"/>
            </a:pPr>
            <a:r>
              <a:rPr lang="el-GR" dirty="0">
                <a:sym typeface="Wingdings" panose="05000000000000000000" pitchFamily="2" charset="2"/>
              </a:rPr>
              <a:t>Το αίμα τους είναι πλούσιο σε διοξείδιο του άνθρακα</a:t>
            </a:r>
            <a:endParaRPr lang="el-GR" dirty="0"/>
          </a:p>
        </p:txBody>
      </p:sp>
      <p:pic>
        <p:nvPicPr>
          <p:cNvPr id="1026" name="Picture 2" descr="εικόνα">
            <a:extLst>
              <a:ext uri="{FF2B5EF4-FFF2-40B4-BE49-F238E27FC236}">
                <a16:creationId xmlns:a16="http://schemas.microsoft.com/office/drawing/2014/main" id="{65126A33-76DE-41A3-B103-5EC3A4F02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574" y="0"/>
            <a:ext cx="349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5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16324-9324-459B-81D9-8FDDC1243AB0}"/>
              </a:ext>
            </a:extLst>
          </p:cNvPr>
          <p:cNvSpPr>
            <a:spLocks noGrp="1"/>
          </p:cNvSpPr>
          <p:nvPr>
            <p:ph type="title"/>
          </p:nvPr>
        </p:nvSpPr>
        <p:spPr>
          <a:xfrm>
            <a:off x="677334" y="609600"/>
            <a:ext cx="8596668" cy="797859"/>
          </a:xfrm>
        </p:spPr>
        <p:txBody>
          <a:bodyPr/>
          <a:lstStyle/>
          <a:p>
            <a:r>
              <a:rPr lang="el-GR" dirty="0"/>
              <a:t>ΑΓΓΕΙΑ (2)</a:t>
            </a:r>
          </a:p>
        </p:txBody>
      </p:sp>
      <p:sp>
        <p:nvSpPr>
          <p:cNvPr id="3" name="Θέση περιεχομένου 2">
            <a:extLst>
              <a:ext uri="{FF2B5EF4-FFF2-40B4-BE49-F238E27FC236}">
                <a16:creationId xmlns:a16="http://schemas.microsoft.com/office/drawing/2014/main" id="{B79929A4-52FC-412A-B288-A4B28D197657}"/>
              </a:ext>
            </a:extLst>
          </p:cNvPr>
          <p:cNvSpPr>
            <a:spLocks noGrp="1"/>
          </p:cNvSpPr>
          <p:nvPr>
            <p:ph idx="1"/>
          </p:nvPr>
        </p:nvSpPr>
        <p:spPr>
          <a:xfrm>
            <a:off x="677334" y="2160589"/>
            <a:ext cx="4683560" cy="3880773"/>
          </a:xfrm>
        </p:spPr>
        <p:txBody>
          <a:bodyPr/>
          <a:lstStyle/>
          <a:p>
            <a:pPr marL="0" indent="0">
              <a:buNone/>
            </a:pPr>
            <a:r>
              <a:rPr lang="el-GR" dirty="0"/>
              <a:t>3)Τριχοειδή αγγεία</a:t>
            </a:r>
            <a:r>
              <a:rPr lang="en-GB" dirty="0"/>
              <a:t>:</a:t>
            </a:r>
          </a:p>
          <a:p>
            <a:pPr>
              <a:buFont typeface="Wingdings" panose="05000000000000000000" pitchFamily="2" charset="2"/>
              <a:buChar char="§"/>
            </a:pPr>
            <a:r>
              <a:rPr lang="el-GR" dirty="0"/>
              <a:t>Έχουν τα λεπτότερα τοιχώματα</a:t>
            </a:r>
          </a:p>
          <a:p>
            <a:pPr>
              <a:buFont typeface="Wingdings" panose="05000000000000000000" pitchFamily="2" charset="2"/>
              <a:buChar char="§"/>
            </a:pPr>
            <a:r>
              <a:rPr lang="el-GR" dirty="0"/>
              <a:t>Έχουν τη μικρότερη διάμετρο</a:t>
            </a:r>
          </a:p>
          <a:p>
            <a:pPr>
              <a:buFont typeface="Wingdings" panose="05000000000000000000" pitchFamily="2" charset="2"/>
              <a:buChar char="§"/>
            </a:pPr>
            <a:r>
              <a:rPr lang="el-GR" dirty="0"/>
              <a:t>Δεν έχουν βαλβίδες</a:t>
            </a:r>
          </a:p>
          <a:p>
            <a:pPr>
              <a:buFont typeface="Wingdings" panose="05000000000000000000" pitchFamily="2" charset="2"/>
              <a:buChar char="§"/>
            </a:pPr>
            <a:r>
              <a:rPr lang="el-GR" dirty="0"/>
              <a:t>Ενώνουν τα </a:t>
            </a:r>
            <a:r>
              <a:rPr lang="el-GR" dirty="0" err="1"/>
              <a:t>αρτηρίδια</a:t>
            </a:r>
            <a:r>
              <a:rPr lang="el-GR" dirty="0"/>
              <a:t> με τα </a:t>
            </a:r>
            <a:r>
              <a:rPr lang="el-GR" dirty="0" err="1"/>
              <a:t>φλεβίδια</a:t>
            </a:r>
            <a:endParaRPr lang="el-GR" dirty="0"/>
          </a:p>
          <a:p>
            <a:pPr>
              <a:buFont typeface="Wingdings" panose="05000000000000000000" pitchFamily="2" charset="2"/>
              <a:buChar char="§"/>
            </a:pPr>
            <a:r>
              <a:rPr lang="el-GR" dirty="0"/>
              <a:t>Χάρη σε αυτά γίνεται η ανταλλαγή ουσιών μεταξύ αίματος και ιστών.</a:t>
            </a:r>
          </a:p>
        </p:txBody>
      </p:sp>
      <p:pic>
        <p:nvPicPr>
          <p:cNvPr id="5" name="Εικόνα 4">
            <a:extLst>
              <a:ext uri="{FF2B5EF4-FFF2-40B4-BE49-F238E27FC236}">
                <a16:creationId xmlns:a16="http://schemas.microsoft.com/office/drawing/2014/main" id="{E989ACFA-E3D5-4A5B-BA6C-505241DF6AEF}"/>
              </a:ext>
            </a:extLst>
          </p:cNvPr>
          <p:cNvPicPr>
            <a:picLocks noChangeAspect="1"/>
          </p:cNvPicPr>
          <p:nvPr/>
        </p:nvPicPr>
        <p:blipFill>
          <a:blip r:embed="rId2"/>
          <a:stretch>
            <a:fillRect/>
          </a:stretch>
        </p:blipFill>
        <p:spPr>
          <a:xfrm>
            <a:off x="5620871" y="2888596"/>
            <a:ext cx="6571129" cy="1683404"/>
          </a:xfrm>
          <a:prstGeom prst="rect">
            <a:avLst/>
          </a:prstGeom>
        </p:spPr>
      </p:pic>
    </p:spTree>
    <p:extLst>
      <p:ext uri="{BB962C8B-B14F-4D97-AF65-F5344CB8AC3E}">
        <p14:creationId xmlns:p14="http://schemas.microsoft.com/office/powerpoint/2010/main" val="50385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D99778-E5C6-4513-8D56-814FA072734C}"/>
              </a:ext>
            </a:extLst>
          </p:cNvPr>
          <p:cNvSpPr>
            <a:spLocks noGrp="1"/>
          </p:cNvSpPr>
          <p:nvPr>
            <p:ph type="title"/>
          </p:nvPr>
        </p:nvSpPr>
        <p:spPr>
          <a:xfrm>
            <a:off x="677334" y="349624"/>
            <a:ext cx="8596668" cy="788895"/>
          </a:xfrm>
        </p:spPr>
        <p:txBody>
          <a:bodyPr/>
          <a:lstStyle/>
          <a:p>
            <a:r>
              <a:rPr lang="el-GR" dirty="0"/>
              <a:t>Η ΠΟΡΕΙΑ ΤΟΥ ΑΙΜΑΤΟΣ</a:t>
            </a:r>
          </a:p>
        </p:txBody>
      </p:sp>
      <p:sp>
        <p:nvSpPr>
          <p:cNvPr id="3" name="Θέση περιεχομένου 2">
            <a:extLst>
              <a:ext uri="{FF2B5EF4-FFF2-40B4-BE49-F238E27FC236}">
                <a16:creationId xmlns:a16="http://schemas.microsoft.com/office/drawing/2014/main" id="{0C17D82D-EAE8-49F1-8ED8-5B3D994FD4E8}"/>
              </a:ext>
            </a:extLst>
          </p:cNvPr>
          <p:cNvSpPr>
            <a:spLocks noGrp="1"/>
          </p:cNvSpPr>
          <p:nvPr>
            <p:ph idx="1"/>
          </p:nvPr>
        </p:nvSpPr>
        <p:spPr>
          <a:xfrm>
            <a:off x="677334" y="1138519"/>
            <a:ext cx="7328148" cy="5593976"/>
          </a:xfrm>
        </p:spPr>
        <p:txBody>
          <a:bodyPr>
            <a:normAutofit fontScale="92500" lnSpcReduction="10000"/>
          </a:bodyPr>
          <a:lstStyle/>
          <a:p>
            <a:pPr>
              <a:buFont typeface="+mj-lt"/>
              <a:buAutoNum type="arabicPeriod"/>
            </a:pPr>
            <a:r>
              <a:rPr lang="el-GR" dirty="0"/>
              <a:t>Αίμα πλούσιο σε διοξείδιο του άνθρακα καταλήγει από τους ιστούς μέσω των φλεβών στην καρδιά(δεξιός κόλπος και δεξιά κοιλία). </a:t>
            </a:r>
          </a:p>
          <a:p>
            <a:pPr>
              <a:buFont typeface="+mj-lt"/>
              <a:buAutoNum type="arabicPeriod"/>
            </a:pPr>
            <a:r>
              <a:rPr lang="el-GR" dirty="0"/>
              <a:t>Μέσω της πνευμονικής αρτηρίας, το αίμα αυτό οδηγείται από την δεξιά κοιλία στους πνεύμονες όπου γίνεται η </a:t>
            </a:r>
            <a:r>
              <a:rPr lang="el-GR" dirty="0">
                <a:solidFill>
                  <a:schemeClr val="accent1">
                    <a:lumMod val="75000"/>
                  </a:schemeClr>
                </a:solidFill>
              </a:rPr>
              <a:t>ανταλλαγή αερίων</a:t>
            </a:r>
            <a:r>
              <a:rPr lang="el-GR" dirty="0"/>
              <a:t>(το αίμα απαλλάσσεται από το διοξείδιο του άνθρακα και εμπλουτίζεται με οξυγόνο).</a:t>
            </a:r>
          </a:p>
          <a:p>
            <a:pPr>
              <a:buFont typeface="+mj-lt"/>
              <a:buAutoNum type="arabicPeriod"/>
            </a:pPr>
            <a:r>
              <a:rPr lang="el-GR" dirty="0"/>
              <a:t>Στη συνέχεια, μέσω της πνευμονικής φλέβας, αίμα πλούσιο σε οξυγόνο επιστρέφει από τους πνεύμονες στην καρδιά(αριστερός κόλπος και αριστερή κοιλία). </a:t>
            </a:r>
          </a:p>
          <a:p>
            <a:pPr>
              <a:buFont typeface="+mj-lt"/>
              <a:buAutoNum type="arabicPeriod"/>
            </a:pPr>
            <a:r>
              <a:rPr lang="el-GR" dirty="0"/>
              <a:t>Από την αριστερή κοιλία το πλούσιο σε οξυγόνο αίμα ωθείται μέσω των αρτηριών σε όλα τα σημεία του σώματος. </a:t>
            </a:r>
          </a:p>
          <a:p>
            <a:pPr>
              <a:buFont typeface="+mj-lt"/>
              <a:buAutoNum type="arabicPeriod"/>
            </a:pPr>
            <a:r>
              <a:rPr lang="el-GR" dirty="0"/>
              <a:t>Αφήνει στα κύτταρα το οξυγόνο και τις θρεπτικές ουσίες που μεταφέρει και παραλαμβάνει διοξείδιο του άνθρακα και άλλες άχρηστες ουσίες. Η </a:t>
            </a:r>
            <a:r>
              <a:rPr lang="el-GR" dirty="0">
                <a:solidFill>
                  <a:schemeClr val="accent1">
                    <a:lumMod val="75000"/>
                  </a:schemeClr>
                </a:solidFill>
              </a:rPr>
              <a:t>ανταλλαγή ουσιών </a:t>
            </a:r>
            <a:r>
              <a:rPr lang="el-GR" dirty="0"/>
              <a:t>γίνεται μέσω των τοιχωμάτων των τριχοειδών αγγείων. </a:t>
            </a:r>
          </a:p>
          <a:p>
            <a:pPr>
              <a:buFont typeface="+mj-lt"/>
              <a:buAutoNum type="arabicPeriod"/>
            </a:pPr>
            <a:r>
              <a:rPr lang="el-GR" dirty="0"/>
              <a:t>Το αίμα πλούσιο και πάλι σε διοξείδιο του άνθρακα επιστρέφει μέσω των φλεβών στην καρδιά, από εκεί στους πνεύμονες…</a:t>
            </a:r>
          </a:p>
          <a:p>
            <a:pPr marL="0" indent="0">
              <a:buNone/>
            </a:pPr>
            <a:r>
              <a:rPr lang="el-GR" dirty="0"/>
              <a:t>Η διαδικασία αυτή συνεχίζεται αδιάκοπα καθ’ όλη τη διάρκεια της ζωής μας.</a:t>
            </a:r>
          </a:p>
          <a:p>
            <a:endParaRPr lang="el-GR" dirty="0"/>
          </a:p>
          <a:p>
            <a:endParaRPr lang="el-GR" dirty="0"/>
          </a:p>
        </p:txBody>
      </p:sp>
      <p:pic>
        <p:nvPicPr>
          <p:cNvPr id="6" name="Εικόνα 5">
            <a:extLst>
              <a:ext uri="{FF2B5EF4-FFF2-40B4-BE49-F238E27FC236}">
                <a16:creationId xmlns:a16="http://schemas.microsoft.com/office/drawing/2014/main" id="{E16D7D12-B2D5-4DFA-839B-72451A2DFCE6}"/>
              </a:ext>
            </a:extLst>
          </p:cNvPr>
          <p:cNvPicPr>
            <a:picLocks noChangeAspect="1"/>
          </p:cNvPicPr>
          <p:nvPr/>
        </p:nvPicPr>
        <p:blipFill>
          <a:blip r:embed="rId2"/>
          <a:stretch>
            <a:fillRect/>
          </a:stretch>
        </p:blipFill>
        <p:spPr>
          <a:xfrm>
            <a:off x="8698992" y="0"/>
            <a:ext cx="3493008" cy="6858000"/>
          </a:xfrm>
          <a:prstGeom prst="rect">
            <a:avLst/>
          </a:prstGeom>
        </p:spPr>
      </p:pic>
    </p:spTree>
    <p:extLst>
      <p:ext uri="{BB962C8B-B14F-4D97-AF65-F5344CB8AC3E}">
        <p14:creationId xmlns:p14="http://schemas.microsoft.com/office/powerpoint/2010/main" val="3919244936"/>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67</TotalTime>
  <Words>651</Words>
  <Application>Microsoft Office PowerPoint</Application>
  <PresentationFormat>Ευρεία οθόνη</PresentationFormat>
  <Paragraphs>88</Paragraphs>
  <Slides>15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15</vt:i4>
      </vt:variant>
    </vt:vector>
  </HeadingPairs>
  <TitlesOfParts>
    <vt:vector size="20" baseType="lpstr">
      <vt:lpstr>Arial</vt:lpstr>
      <vt:lpstr>Trebuchet MS</vt:lpstr>
      <vt:lpstr>Wingdings</vt:lpstr>
      <vt:lpstr>Wingdings 3</vt:lpstr>
      <vt:lpstr>Όψη</vt:lpstr>
      <vt:lpstr>3.4. Η μεταφορά και η αποβολή ουσιών στον άνθρωπο</vt:lpstr>
      <vt:lpstr>Κυκλοφορικό σύστημα</vt:lpstr>
      <vt:lpstr>Ο ΣΠΟΥΔΑΙΟΣ ΡΟΛΟΣ ΚΥΚΛΟΦΟΡΙΚΟΥ ΣΥΣΤΗΜΑΤΟΣ</vt:lpstr>
      <vt:lpstr>Τι γίνεται όταν αθλούμαστε;</vt:lpstr>
      <vt:lpstr>ΚΑΡΔΙΑ (1)</vt:lpstr>
      <vt:lpstr>ΚΑΡΔΙΑ (2)</vt:lpstr>
      <vt:lpstr>ΑΓΓΕΙΑ (1)</vt:lpstr>
      <vt:lpstr>ΑΓΓΕΙΑ (2)</vt:lpstr>
      <vt:lpstr>Η ΠΟΡΕΙΑ ΤΟΥ ΑΙΜΑΤΟΣ</vt:lpstr>
      <vt:lpstr>ΑΙΜΑ (1)</vt:lpstr>
      <vt:lpstr>ΑΙΜΑ (2)</vt:lpstr>
      <vt:lpstr>ΚΥΚΛΟΦΟΡΙΚΟ ΣΥΣΤΗΜΑ ΚΑΙ ΥΓΕΙΑ</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 Η μεταφορά και η αποβολή ουσιών στον άνθρωπο</dc:title>
  <dc:creator>30694</dc:creator>
  <cp:lastModifiedBy>30694</cp:lastModifiedBy>
  <cp:revision>1</cp:revision>
  <dcterms:created xsi:type="dcterms:W3CDTF">2022-03-23T17:36:10Z</dcterms:created>
  <dcterms:modified xsi:type="dcterms:W3CDTF">2022-03-23T18:43:48Z</dcterms:modified>
</cp:coreProperties>
</file>