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B91DFA-4DAF-8D84-425E-F1F0656BD751}"/>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F6ABB8F4-51D3-3A3D-3BF8-71F2A3B959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8E94EBAD-0219-B959-D6D7-00B103D68E75}"/>
              </a:ext>
            </a:extLst>
          </p:cNvPr>
          <p:cNvSpPr>
            <a:spLocks noGrp="1"/>
          </p:cNvSpPr>
          <p:nvPr>
            <p:ph type="dt" sz="half" idx="10"/>
          </p:nvPr>
        </p:nvSpPr>
        <p:spPr/>
        <p:txBody>
          <a:bodyPr/>
          <a:lstStyle/>
          <a:p>
            <a:fld id="{E0E074A5-7FF4-4489-8718-46896F92FDC1}" type="datetimeFigureOut">
              <a:rPr lang="el-GR" smtClean="0"/>
              <a:t>1/12/2024</a:t>
            </a:fld>
            <a:endParaRPr lang="el-GR"/>
          </a:p>
        </p:txBody>
      </p:sp>
      <p:sp>
        <p:nvSpPr>
          <p:cNvPr id="5" name="Θέση υποσέλιδου 4">
            <a:extLst>
              <a:ext uri="{FF2B5EF4-FFF2-40B4-BE49-F238E27FC236}">
                <a16:creationId xmlns:a16="http://schemas.microsoft.com/office/drawing/2014/main" id="{DF644A0A-23A1-540F-8134-7825162ACC9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9271A0B-A43A-4310-2DCF-BCDEA64DF92A}"/>
              </a:ext>
            </a:extLst>
          </p:cNvPr>
          <p:cNvSpPr>
            <a:spLocks noGrp="1"/>
          </p:cNvSpPr>
          <p:nvPr>
            <p:ph type="sldNum" sz="quarter" idx="12"/>
          </p:nvPr>
        </p:nvSpPr>
        <p:spPr/>
        <p:txBody>
          <a:bodyPr/>
          <a:lstStyle/>
          <a:p>
            <a:fld id="{F23BB94B-DF12-4233-B652-63FDE867686E}" type="slidenum">
              <a:rPr lang="el-GR" smtClean="0"/>
              <a:t>‹#›</a:t>
            </a:fld>
            <a:endParaRPr lang="el-GR"/>
          </a:p>
        </p:txBody>
      </p:sp>
    </p:spTree>
    <p:extLst>
      <p:ext uri="{BB962C8B-B14F-4D97-AF65-F5344CB8AC3E}">
        <p14:creationId xmlns:p14="http://schemas.microsoft.com/office/powerpoint/2010/main" val="698887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46B4FC-05D6-676E-4123-E6881B0EB46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438F0FB-60D4-B7B3-E276-9A382F48279E}"/>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55199A4-E598-E148-0E1A-0435D7A72FCA}"/>
              </a:ext>
            </a:extLst>
          </p:cNvPr>
          <p:cNvSpPr>
            <a:spLocks noGrp="1"/>
          </p:cNvSpPr>
          <p:nvPr>
            <p:ph type="dt" sz="half" idx="10"/>
          </p:nvPr>
        </p:nvSpPr>
        <p:spPr/>
        <p:txBody>
          <a:bodyPr/>
          <a:lstStyle/>
          <a:p>
            <a:fld id="{E0E074A5-7FF4-4489-8718-46896F92FDC1}" type="datetimeFigureOut">
              <a:rPr lang="el-GR" smtClean="0"/>
              <a:t>1/12/2024</a:t>
            </a:fld>
            <a:endParaRPr lang="el-GR"/>
          </a:p>
        </p:txBody>
      </p:sp>
      <p:sp>
        <p:nvSpPr>
          <p:cNvPr id="5" name="Θέση υποσέλιδου 4">
            <a:extLst>
              <a:ext uri="{FF2B5EF4-FFF2-40B4-BE49-F238E27FC236}">
                <a16:creationId xmlns:a16="http://schemas.microsoft.com/office/drawing/2014/main" id="{755DC5FB-3F49-7099-5C96-0ED868F63E6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BA65438-1040-9118-7C67-4D6C18B99D6C}"/>
              </a:ext>
            </a:extLst>
          </p:cNvPr>
          <p:cNvSpPr>
            <a:spLocks noGrp="1"/>
          </p:cNvSpPr>
          <p:nvPr>
            <p:ph type="sldNum" sz="quarter" idx="12"/>
          </p:nvPr>
        </p:nvSpPr>
        <p:spPr/>
        <p:txBody>
          <a:bodyPr/>
          <a:lstStyle/>
          <a:p>
            <a:fld id="{F23BB94B-DF12-4233-B652-63FDE867686E}" type="slidenum">
              <a:rPr lang="el-GR" smtClean="0"/>
              <a:t>‹#›</a:t>
            </a:fld>
            <a:endParaRPr lang="el-GR"/>
          </a:p>
        </p:txBody>
      </p:sp>
    </p:spTree>
    <p:extLst>
      <p:ext uri="{BB962C8B-B14F-4D97-AF65-F5344CB8AC3E}">
        <p14:creationId xmlns:p14="http://schemas.microsoft.com/office/powerpoint/2010/main" val="3659793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1968B4D7-5766-DFB8-3D6C-D9F52FF843A5}"/>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7E16AC4-A3DA-7480-7846-870BCBEDE0A3}"/>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252A539-3097-FFE7-2880-B6B2647E1720}"/>
              </a:ext>
            </a:extLst>
          </p:cNvPr>
          <p:cNvSpPr>
            <a:spLocks noGrp="1"/>
          </p:cNvSpPr>
          <p:nvPr>
            <p:ph type="dt" sz="half" idx="10"/>
          </p:nvPr>
        </p:nvSpPr>
        <p:spPr/>
        <p:txBody>
          <a:bodyPr/>
          <a:lstStyle/>
          <a:p>
            <a:fld id="{E0E074A5-7FF4-4489-8718-46896F92FDC1}" type="datetimeFigureOut">
              <a:rPr lang="el-GR" smtClean="0"/>
              <a:t>1/12/2024</a:t>
            </a:fld>
            <a:endParaRPr lang="el-GR"/>
          </a:p>
        </p:txBody>
      </p:sp>
      <p:sp>
        <p:nvSpPr>
          <p:cNvPr id="5" name="Θέση υποσέλιδου 4">
            <a:extLst>
              <a:ext uri="{FF2B5EF4-FFF2-40B4-BE49-F238E27FC236}">
                <a16:creationId xmlns:a16="http://schemas.microsoft.com/office/drawing/2014/main" id="{4A734681-8E3B-6949-2CC1-D3656D97C09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960BDC6-7ECA-2678-BE8F-82998C1B3729}"/>
              </a:ext>
            </a:extLst>
          </p:cNvPr>
          <p:cNvSpPr>
            <a:spLocks noGrp="1"/>
          </p:cNvSpPr>
          <p:nvPr>
            <p:ph type="sldNum" sz="quarter" idx="12"/>
          </p:nvPr>
        </p:nvSpPr>
        <p:spPr/>
        <p:txBody>
          <a:bodyPr/>
          <a:lstStyle/>
          <a:p>
            <a:fld id="{F23BB94B-DF12-4233-B652-63FDE867686E}" type="slidenum">
              <a:rPr lang="el-GR" smtClean="0"/>
              <a:t>‹#›</a:t>
            </a:fld>
            <a:endParaRPr lang="el-GR"/>
          </a:p>
        </p:txBody>
      </p:sp>
    </p:spTree>
    <p:extLst>
      <p:ext uri="{BB962C8B-B14F-4D97-AF65-F5344CB8AC3E}">
        <p14:creationId xmlns:p14="http://schemas.microsoft.com/office/powerpoint/2010/main" val="2067789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18C9E8-FAC6-5531-150F-9E6A5548D15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709FB82-8871-084A-3327-C1F49D87C520}"/>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EDE66CA-7C83-06F2-0E0F-70EA2834A6D6}"/>
              </a:ext>
            </a:extLst>
          </p:cNvPr>
          <p:cNvSpPr>
            <a:spLocks noGrp="1"/>
          </p:cNvSpPr>
          <p:nvPr>
            <p:ph type="dt" sz="half" idx="10"/>
          </p:nvPr>
        </p:nvSpPr>
        <p:spPr/>
        <p:txBody>
          <a:bodyPr/>
          <a:lstStyle/>
          <a:p>
            <a:fld id="{E0E074A5-7FF4-4489-8718-46896F92FDC1}" type="datetimeFigureOut">
              <a:rPr lang="el-GR" smtClean="0"/>
              <a:t>1/12/2024</a:t>
            </a:fld>
            <a:endParaRPr lang="el-GR"/>
          </a:p>
        </p:txBody>
      </p:sp>
      <p:sp>
        <p:nvSpPr>
          <p:cNvPr id="5" name="Θέση υποσέλιδου 4">
            <a:extLst>
              <a:ext uri="{FF2B5EF4-FFF2-40B4-BE49-F238E27FC236}">
                <a16:creationId xmlns:a16="http://schemas.microsoft.com/office/drawing/2014/main" id="{2DE7C5D2-D3B7-B5F6-B9CF-BAF71420247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F4752B1-6EF6-E74D-F171-12FCFCE5001C}"/>
              </a:ext>
            </a:extLst>
          </p:cNvPr>
          <p:cNvSpPr>
            <a:spLocks noGrp="1"/>
          </p:cNvSpPr>
          <p:nvPr>
            <p:ph type="sldNum" sz="quarter" idx="12"/>
          </p:nvPr>
        </p:nvSpPr>
        <p:spPr/>
        <p:txBody>
          <a:bodyPr/>
          <a:lstStyle/>
          <a:p>
            <a:fld id="{F23BB94B-DF12-4233-B652-63FDE867686E}" type="slidenum">
              <a:rPr lang="el-GR" smtClean="0"/>
              <a:t>‹#›</a:t>
            </a:fld>
            <a:endParaRPr lang="el-GR"/>
          </a:p>
        </p:txBody>
      </p:sp>
    </p:spTree>
    <p:extLst>
      <p:ext uri="{BB962C8B-B14F-4D97-AF65-F5344CB8AC3E}">
        <p14:creationId xmlns:p14="http://schemas.microsoft.com/office/powerpoint/2010/main" val="1753907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19EB0B-D4BF-5536-D66E-17E5F05BED44}"/>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E05EFC8-7AA3-C53C-927A-694FA12E176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5B41513F-A9DE-3E88-5B70-7486F15CD25D}"/>
              </a:ext>
            </a:extLst>
          </p:cNvPr>
          <p:cNvSpPr>
            <a:spLocks noGrp="1"/>
          </p:cNvSpPr>
          <p:nvPr>
            <p:ph type="dt" sz="half" idx="10"/>
          </p:nvPr>
        </p:nvSpPr>
        <p:spPr/>
        <p:txBody>
          <a:bodyPr/>
          <a:lstStyle/>
          <a:p>
            <a:fld id="{E0E074A5-7FF4-4489-8718-46896F92FDC1}" type="datetimeFigureOut">
              <a:rPr lang="el-GR" smtClean="0"/>
              <a:t>1/12/2024</a:t>
            </a:fld>
            <a:endParaRPr lang="el-GR"/>
          </a:p>
        </p:txBody>
      </p:sp>
      <p:sp>
        <p:nvSpPr>
          <p:cNvPr id="5" name="Θέση υποσέλιδου 4">
            <a:extLst>
              <a:ext uri="{FF2B5EF4-FFF2-40B4-BE49-F238E27FC236}">
                <a16:creationId xmlns:a16="http://schemas.microsoft.com/office/drawing/2014/main" id="{90593FAE-1501-14E7-2B26-04C5B019220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C2666B9-818E-044D-5BEE-9F614E4A72C3}"/>
              </a:ext>
            </a:extLst>
          </p:cNvPr>
          <p:cNvSpPr>
            <a:spLocks noGrp="1"/>
          </p:cNvSpPr>
          <p:nvPr>
            <p:ph type="sldNum" sz="quarter" idx="12"/>
          </p:nvPr>
        </p:nvSpPr>
        <p:spPr/>
        <p:txBody>
          <a:bodyPr/>
          <a:lstStyle/>
          <a:p>
            <a:fld id="{F23BB94B-DF12-4233-B652-63FDE867686E}" type="slidenum">
              <a:rPr lang="el-GR" smtClean="0"/>
              <a:t>‹#›</a:t>
            </a:fld>
            <a:endParaRPr lang="el-GR"/>
          </a:p>
        </p:txBody>
      </p:sp>
    </p:spTree>
    <p:extLst>
      <p:ext uri="{BB962C8B-B14F-4D97-AF65-F5344CB8AC3E}">
        <p14:creationId xmlns:p14="http://schemas.microsoft.com/office/powerpoint/2010/main" val="1065904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E1B50D-EEA7-FCA7-5C2E-20AA0B5B5B8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A836D80-8821-F483-33C8-9C0F6333187F}"/>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B4F46636-765D-31B3-0390-68EF7C2176DF}"/>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9FD4CF7A-74AD-4600-8AAE-B5B78D894DE9}"/>
              </a:ext>
            </a:extLst>
          </p:cNvPr>
          <p:cNvSpPr>
            <a:spLocks noGrp="1"/>
          </p:cNvSpPr>
          <p:nvPr>
            <p:ph type="dt" sz="half" idx="10"/>
          </p:nvPr>
        </p:nvSpPr>
        <p:spPr/>
        <p:txBody>
          <a:bodyPr/>
          <a:lstStyle/>
          <a:p>
            <a:fld id="{E0E074A5-7FF4-4489-8718-46896F92FDC1}" type="datetimeFigureOut">
              <a:rPr lang="el-GR" smtClean="0"/>
              <a:t>1/12/2024</a:t>
            </a:fld>
            <a:endParaRPr lang="el-GR"/>
          </a:p>
        </p:txBody>
      </p:sp>
      <p:sp>
        <p:nvSpPr>
          <p:cNvPr id="6" name="Θέση υποσέλιδου 5">
            <a:extLst>
              <a:ext uri="{FF2B5EF4-FFF2-40B4-BE49-F238E27FC236}">
                <a16:creationId xmlns:a16="http://schemas.microsoft.com/office/drawing/2014/main" id="{9656ECCB-A8F6-28FB-ACBC-13C72DF2A45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4837D23-BFDF-B26D-4D55-90E396F35CCE}"/>
              </a:ext>
            </a:extLst>
          </p:cNvPr>
          <p:cNvSpPr>
            <a:spLocks noGrp="1"/>
          </p:cNvSpPr>
          <p:nvPr>
            <p:ph type="sldNum" sz="quarter" idx="12"/>
          </p:nvPr>
        </p:nvSpPr>
        <p:spPr/>
        <p:txBody>
          <a:bodyPr/>
          <a:lstStyle/>
          <a:p>
            <a:fld id="{F23BB94B-DF12-4233-B652-63FDE867686E}" type="slidenum">
              <a:rPr lang="el-GR" smtClean="0"/>
              <a:t>‹#›</a:t>
            </a:fld>
            <a:endParaRPr lang="el-GR"/>
          </a:p>
        </p:txBody>
      </p:sp>
    </p:spTree>
    <p:extLst>
      <p:ext uri="{BB962C8B-B14F-4D97-AF65-F5344CB8AC3E}">
        <p14:creationId xmlns:p14="http://schemas.microsoft.com/office/powerpoint/2010/main" val="2923219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AE715C3-65EF-32EF-4555-C39FE37C8FA8}"/>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AE7E947-466C-33C8-5651-3A3799920A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825DF030-985F-0979-B8CE-D2F19A93A1ED}"/>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B5FBA37C-DACF-E1D7-A962-2EDB482689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7E55652E-F558-0DF2-1531-51D0879C7214}"/>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39466C90-3CF4-67C7-05B9-3C1503529D1B}"/>
              </a:ext>
            </a:extLst>
          </p:cNvPr>
          <p:cNvSpPr>
            <a:spLocks noGrp="1"/>
          </p:cNvSpPr>
          <p:nvPr>
            <p:ph type="dt" sz="half" idx="10"/>
          </p:nvPr>
        </p:nvSpPr>
        <p:spPr/>
        <p:txBody>
          <a:bodyPr/>
          <a:lstStyle/>
          <a:p>
            <a:fld id="{E0E074A5-7FF4-4489-8718-46896F92FDC1}" type="datetimeFigureOut">
              <a:rPr lang="el-GR" smtClean="0"/>
              <a:t>1/12/2024</a:t>
            </a:fld>
            <a:endParaRPr lang="el-GR"/>
          </a:p>
        </p:txBody>
      </p:sp>
      <p:sp>
        <p:nvSpPr>
          <p:cNvPr id="8" name="Θέση υποσέλιδου 7">
            <a:extLst>
              <a:ext uri="{FF2B5EF4-FFF2-40B4-BE49-F238E27FC236}">
                <a16:creationId xmlns:a16="http://schemas.microsoft.com/office/drawing/2014/main" id="{EF056CC7-0E54-5ABA-476B-ADFB2793736A}"/>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9FC5BDDD-6251-83F6-7C98-C9FC32860784}"/>
              </a:ext>
            </a:extLst>
          </p:cNvPr>
          <p:cNvSpPr>
            <a:spLocks noGrp="1"/>
          </p:cNvSpPr>
          <p:nvPr>
            <p:ph type="sldNum" sz="quarter" idx="12"/>
          </p:nvPr>
        </p:nvSpPr>
        <p:spPr/>
        <p:txBody>
          <a:bodyPr/>
          <a:lstStyle/>
          <a:p>
            <a:fld id="{F23BB94B-DF12-4233-B652-63FDE867686E}" type="slidenum">
              <a:rPr lang="el-GR" smtClean="0"/>
              <a:t>‹#›</a:t>
            </a:fld>
            <a:endParaRPr lang="el-GR"/>
          </a:p>
        </p:txBody>
      </p:sp>
    </p:spTree>
    <p:extLst>
      <p:ext uri="{BB962C8B-B14F-4D97-AF65-F5344CB8AC3E}">
        <p14:creationId xmlns:p14="http://schemas.microsoft.com/office/powerpoint/2010/main" val="174075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968446-04CD-4DB2-375A-89A944EA1A9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C07AE7FC-AB4E-47AE-E0B4-3B2390771320}"/>
              </a:ext>
            </a:extLst>
          </p:cNvPr>
          <p:cNvSpPr>
            <a:spLocks noGrp="1"/>
          </p:cNvSpPr>
          <p:nvPr>
            <p:ph type="dt" sz="half" idx="10"/>
          </p:nvPr>
        </p:nvSpPr>
        <p:spPr/>
        <p:txBody>
          <a:bodyPr/>
          <a:lstStyle/>
          <a:p>
            <a:fld id="{E0E074A5-7FF4-4489-8718-46896F92FDC1}" type="datetimeFigureOut">
              <a:rPr lang="el-GR" smtClean="0"/>
              <a:t>1/12/2024</a:t>
            </a:fld>
            <a:endParaRPr lang="el-GR"/>
          </a:p>
        </p:txBody>
      </p:sp>
      <p:sp>
        <p:nvSpPr>
          <p:cNvPr id="4" name="Θέση υποσέλιδου 3">
            <a:extLst>
              <a:ext uri="{FF2B5EF4-FFF2-40B4-BE49-F238E27FC236}">
                <a16:creationId xmlns:a16="http://schemas.microsoft.com/office/drawing/2014/main" id="{86546938-D6D5-D910-3D36-0E140B0F98E8}"/>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F3ADA838-84CF-0C5C-1C69-35D0D9E0BEAD}"/>
              </a:ext>
            </a:extLst>
          </p:cNvPr>
          <p:cNvSpPr>
            <a:spLocks noGrp="1"/>
          </p:cNvSpPr>
          <p:nvPr>
            <p:ph type="sldNum" sz="quarter" idx="12"/>
          </p:nvPr>
        </p:nvSpPr>
        <p:spPr/>
        <p:txBody>
          <a:bodyPr/>
          <a:lstStyle/>
          <a:p>
            <a:fld id="{F23BB94B-DF12-4233-B652-63FDE867686E}" type="slidenum">
              <a:rPr lang="el-GR" smtClean="0"/>
              <a:t>‹#›</a:t>
            </a:fld>
            <a:endParaRPr lang="el-GR"/>
          </a:p>
        </p:txBody>
      </p:sp>
    </p:spTree>
    <p:extLst>
      <p:ext uri="{BB962C8B-B14F-4D97-AF65-F5344CB8AC3E}">
        <p14:creationId xmlns:p14="http://schemas.microsoft.com/office/powerpoint/2010/main" val="1396710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C98C727D-C916-0FBE-C939-43446842119E}"/>
              </a:ext>
            </a:extLst>
          </p:cNvPr>
          <p:cNvSpPr>
            <a:spLocks noGrp="1"/>
          </p:cNvSpPr>
          <p:nvPr>
            <p:ph type="dt" sz="half" idx="10"/>
          </p:nvPr>
        </p:nvSpPr>
        <p:spPr/>
        <p:txBody>
          <a:bodyPr/>
          <a:lstStyle/>
          <a:p>
            <a:fld id="{E0E074A5-7FF4-4489-8718-46896F92FDC1}" type="datetimeFigureOut">
              <a:rPr lang="el-GR" smtClean="0"/>
              <a:t>1/12/2024</a:t>
            </a:fld>
            <a:endParaRPr lang="el-GR"/>
          </a:p>
        </p:txBody>
      </p:sp>
      <p:sp>
        <p:nvSpPr>
          <p:cNvPr id="3" name="Θέση υποσέλιδου 2">
            <a:extLst>
              <a:ext uri="{FF2B5EF4-FFF2-40B4-BE49-F238E27FC236}">
                <a16:creationId xmlns:a16="http://schemas.microsoft.com/office/drawing/2014/main" id="{D7B05AA8-BAB7-10EC-5078-92ADF101DF61}"/>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A3663E39-5FD4-9442-3555-A77FA85B7F4C}"/>
              </a:ext>
            </a:extLst>
          </p:cNvPr>
          <p:cNvSpPr>
            <a:spLocks noGrp="1"/>
          </p:cNvSpPr>
          <p:nvPr>
            <p:ph type="sldNum" sz="quarter" idx="12"/>
          </p:nvPr>
        </p:nvSpPr>
        <p:spPr/>
        <p:txBody>
          <a:bodyPr/>
          <a:lstStyle/>
          <a:p>
            <a:fld id="{F23BB94B-DF12-4233-B652-63FDE867686E}" type="slidenum">
              <a:rPr lang="el-GR" smtClean="0"/>
              <a:t>‹#›</a:t>
            </a:fld>
            <a:endParaRPr lang="el-GR"/>
          </a:p>
        </p:txBody>
      </p:sp>
    </p:spTree>
    <p:extLst>
      <p:ext uri="{BB962C8B-B14F-4D97-AF65-F5344CB8AC3E}">
        <p14:creationId xmlns:p14="http://schemas.microsoft.com/office/powerpoint/2010/main" val="3051816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B072C1-314D-06A2-9F84-F270D12E973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BB6380D-0A27-C71E-010E-1C18A782D6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9892873A-72F4-B339-DB86-3A7B11D10E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CDCE1CD1-8DD5-8BC6-8A67-6C8AE600A340}"/>
              </a:ext>
            </a:extLst>
          </p:cNvPr>
          <p:cNvSpPr>
            <a:spLocks noGrp="1"/>
          </p:cNvSpPr>
          <p:nvPr>
            <p:ph type="dt" sz="half" idx="10"/>
          </p:nvPr>
        </p:nvSpPr>
        <p:spPr/>
        <p:txBody>
          <a:bodyPr/>
          <a:lstStyle/>
          <a:p>
            <a:fld id="{E0E074A5-7FF4-4489-8718-46896F92FDC1}" type="datetimeFigureOut">
              <a:rPr lang="el-GR" smtClean="0"/>
              <a:t>1/12/2024</a:t>
            </a:fld>
            <a:endParaRPr lang="el-GR"/>
          </a:p>
        </p:txBody>
      </p:sp>
      <p:sp>
        <p:nvSpPr>
          <p:cNvPr id="6" name="Θέση υποσέλιδου 5">
            <a:extLst>
              <a:ext uri="{FF2B5EF4-FFF2-40B4-BE49-F238E27FC236}">
                <a16:creationId xmlns:a16="http://schemas.microsoft.com/office/drawing/2014/main" id="{137871E7-DF4A-C9E8-D881-7EB9404079F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E5EBD67-9E69-4B84-E5F7-86F880737235}"/>
              </a:ext>
            </a:extLst>
          </p:cNvPr>
          <p:cNvSpPr>
            <a:spLocks noGrp="1"/>
          </p:cNvSpPr>
          <p:nvPr>
            <p:ph type="sldNum" sz="quarter" idx="12"/>
          </p:nvPr>
        </p:nvSpPr>
        <p:spPr/>
        <p:txBody>
          <a:bodyPr/>
          <a:lstStyle/>
          <a:p>
            <a:fld id="{F23BB94B-DF12-4233-B652-63FDE867686E}" type="slidenum">
              <a:rPr lang="el-GR" smtClean="0"/>
              <a:t>‹#›</a:t>
            </a:fld>
            <a:endParaRPr lang="el-GR"/>
          </a:p>
        </p:txBody>
      </p:sp>
    </p:spTree>
    <p:extLst>
      <p:ext uri="{BB962C8B-B14F-4D97-AF65-F5344CB8AC3E}">
        <p14:creationId xmlns:p14="http://schemas.microsoft.com/office/powerpoint/2010/main" val="2622009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657AD9B-903C-19EE-DA68-0BD9861D83B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44BC873A-18D5-357E-06E5-7F34486763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9B380AC9-615B-1D1E-0348-1F45154B8E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E737512-F26C-DD60-2942-E897ECC5BB50}"/>
              </a:ext>
            </a:extLst>
          </p:cNvPr>
          <p:cNvSpPr>
            <a:spLocks noGrp="1"/>
          </p:cNvSpPr>
          <p:nvPr>
            <p:ph type="dt" sz="half" idx="10"/>
          </p:nvPr>
        </p:nvSpPr>
        <p:spPr/>
        <p:txBody>
          <a:bodyPr/>
          <a:lstStyle/>
          <a:p>
            <a:fld id="{E0E074A5-7FF4-4489-8718-46896F92FDC1}" type="datetimeFigureOut">
              <a:rPr lang="el-GR" smtClean="0"/>
              <a:t>1/12/2024</a:t>
            </a:fld>
            <a:endParaRPr lang="el-GR"/>
          </a:p>
        </p:txBody>
      </p:sp>
      <p:sp>
        <p:nvSpPr>
          <p:cNvPr id="6" name="Θέση υποσέλιδου 5">
            <a:extLst>
              <a:ext uri="{FF2B5EF4-FFF2-40B4-BE49-F238E27FC236}">
                <a16:creationId xmlns:a16="http://schemas.microsoft.com/office/drawing/2014/main" id="{4F3B6E55-C86C-44B8-B27B-9BC04B722FE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A738992-9EE0-0B6E-6589-7A54A4B1D49F}"/>
              </a:ext>
            </a:extLst>
          </p:cNvPr>
          <p:cNvSpPr>
            <a:spLocks noGrp="1"/>
          </p:cNvSpPr>
          <p:nvPr>
            <p:ph type="sldNum" sz="quarter" idx="12"/>
          </p:nvPr>
        </p:nvSpPr>
        <p:spPr/>
        <p:txBody>
          <a:bodyPr/>
          <a:lstStyle/>
          <a:p>
            <a:fld id="{F23BB94B-DF12-4233-B652-63FDE867686E}" type="slidenum">
              <a:rPr lang="el-GR" smtClean="0"/>
              <a:t>‹#›</a:t>
            </a:fld>
            <a:endParaRPr lang="el-GR"/>
          </a:p>
        </p:txBody>
      </p:sp>
    </p:spTree>
    <p:extLst>
      <p:ext uri="{BB962C8B-B14F-4D97-AF65-F5344CB8AC3E}">
        <p14:creationId xmlns:p14="http://schemas.microsoft.com/office/powerpoint/2010/main" val="1967850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5E327BA1-D68F-5930-6CD7-2091F8D69F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0CCEB90-AA86-B7B0-25AF-F7F66ACCC9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0582BF2-FAAE-45EF-DA26-CBCAC34872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E074A5-7FF4-4489-8718-46896F92FDC1}" type="datetimeFigureOut">
              <a:rPr lang="el-GR" smtClean="0"/>
              <a:t>1/12/2024</a:t>
            </a:fld>
            <a:endParaRPr lang="el-GR"/>
          </a:p>
        </p:txBody>
      </p:sp>
      <p:sp>
        <p:nvSpPr>
          <p:cNvPr id="5" name="Θέση υποσέλιδου 4">
            <a:extLst>
              <a:ext uri="{FF2B5EF4-FFF2-40B4-BE49-F238E27FC236}">
                <a16:creationId xmlns:a16="http://schemas.microsoft.com/office/drawing/2014/main" id="{1A512624-7DC6-085E-97EA-60AC80F238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5D7F887A-5E65-5F45-08D7-10D1E3703C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3BB94B-DF12-4233-B652-63FDE867686E}" type="slidenum">
              <a:rPr lang="el-GR" smtClean="0"/>
              <a:t>‹#›</a:t>
            </a:fld>
            <a:endParaRPr lang="el-GR"/>
          </a:p>
        </p:txBody>
      </p:sp>
    </p:spTree>
    <p:extLst>
      <p:ext uri="{BB962C8B-B14F-4D97-AF65-F5344CB8AC3E}">
        <p14:creationId xmlns:p14="http://schemas.microsoft.com/office/powerpoint/2010/main" val="37896974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4787B64-7D88-25FE-8847-2F4C31510DCC}"/>
              </a:ext>
            </a:extLst>
          </p:cNvPr>
          <p:cNvSpPr txBox="1"/>
          <p:nvPr/>
        </p:nvSpPr>
        <p:spPr>
          <a:xfrm>
            <a:off x="1389529" y="1183342"/>
            <a:ext cx="8462683" cy="608052"/>
          </a:xfrm>
          <a:prstGeom prst="rect">
            <a:avLst/>
          </a:prstGeom>
          <a:noFill/>
        </p:spPr>
        <p:txBody>
          <a:bodyPr wrap="square">
            <a:spAutoFit/>
          </a:bodyPr>
          <a:lstStyle/>
          <a:p>
            <a:pPr algn="just">
              <a:lnSpc>
                <a:spcPct val="107000"/>
              </a:lnSpc>
              <a:spcAft>
                <a:spcPts val="800"/>
              </a:spcAft>
            </a:pPr>
            <a:r>
              <a:rPr lang="el-GR" sz="1600" dirty="0">
                <a:effectLst/>
                <a:latin typeface="Palatino Linotype" panose="02040502050505030304" pitchFamily="18" charset="0"/>
                <a:ea typeface="Calibri" panose="020F0502020204030204" pitchFamily="34" charset="0"/>
                <a:cs typeface="Times New Roman" panose="02020603050405020304" pitchFamily="18" charset="0"/>
              </a:rPr>
              <a:t> Με τη ραψωδία ε αρχίζει η εφαρμογή του δεύτερου μέρους του σχεδίου της Αθηνάς: η διαδικασία του νόστου του Οδυσσέα = η </a:t>
            </a:r>
            <a:r>
              <a:rPr lang="el-GR" sz="1600" i="1" dirty="0">
                <a:effectLst/>
                <a:latin typeface="Palatino Linotype" panose="02040502050505030304" pitchFamily="18" charset="0"/>
                <a:ea typeface="Calibri" panose="020F0502020204030204" pitchFamily="34" charset="0"/>
                <a:cs typeface="Times New Roman" panose="02020603050405020304" pitchFamily="18" charset="0"/>
              </a:rPr>
              <a:t>Οδύσσεια</a:t>
            </a:r>
            <a:r>
              <a:rPr lang="el-GR" sz="1600" dirty="0">
                <a:effectLst/>
                <a:latin typeface="Palatino Linotype" panose="02040502050505030304" pitchFamily="18" charset="0"/>
                <a:ea typeface="Calibri" panose="020F0502020204030204" pitchFamily="34" charset="0"/>
                <a:cs typeface="Times New Roman" panose="02020603050405020304" pitchFamily="18" charset="0"/>
              </a:rPr>
              <a:t>, μετά την </a:t>
            </a:r>
            <a:r>
              <a:rPr lang="el-GR" sz="1600" i="1" dirty="0" err="1">
                <a:effectLst/>
                <a:latin typeface="Palatino Linotype" panose="02040502050505030304" pitchFamily="18" charset="0"/>
                <a:ea typeface="Calibri" panose="020F0502020204030204" pitchFamily="34" charset="0"/>
                <a:cs typeface="Times New Roman" panose="02020603050405020304" pitchFamily="18" charset="0"/>
              </a:rPr>
              <a:t>Τηλεμάχεια</a:t>
            </a:r>
            <a:r>
              <a:rPr lang="el-GR" sz="1600" dirty="0">
                <a:effectLst/>
                <a:latin typeface="Palatino Linotype" panose="020405020505050303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68939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6C3AFF-0F8A-AE76-6A9E-4477348F415E}"/>
              </a:ext>
            </a:extLst>
          </p:cNvPr>
          <p:cNvSpPr txBox="1"/>
          <p:nvPr/>
        </p:nvSpPr>
        <p:spPr>
          <a:xfrm>
            <a:off x="439271" y="1049499"/>
            <a:ext cx="11438965" cy="5078313"/>
          </a:xfrm>
          <a:prstGeom prst="rect">
            <a:avLst/>
          </a:prstGeom>
          <a:noFill/>
        </p:spPr>
        <p:txBody>
          <a:bodyPr wrap="square">
            <a:spAutoFit/>
          </a:bodyPr>
          <a:lstStyle/>
          <a:p>
            <a:r>
              <a:rPr lang="el-GR" dirty="0"/>
              <a:t>α. Ορίζεται ο χρόνος (αυγή της 7ης μέρας της Οδύσσειας) και ο χώρος (Όλυμπος - </a:t>
            </a:r>
            <a:r>
              <a:rPr lang="el-GR" dirty="0" err="1"/>
              <a:t>Ωγυγία</a:t>
            </a:r>
            <a:r>
              <a:rPr lang="el-GR" dirty="0"/>
              <a:t>) και διακρίνονται οι τρεις βασικές σκηνές της Ενότητας.</a:t>
            </a:r>
          </a:p>
          <a:p>
            <a:r>
              <a:rPr lang="el-GR"/>
              <a:t> β</a:t>
            </a:r>
            <a:r>
              <a:rPr lang="el-GR" dirty="0"/>
              <a:t>. Από τη σύγκριση του δεύτερου συμβουλίου των θεών (3-49/&lt;3-42&gt;) με το πρώτο -ειδικότερα με τους </a:t>
            </a:r>
            <a:r>
              <a:rPr lang="el-GR" dirty="0" err="1"/>
              <a:t>στ</a:t>
            </a:r>
            <a:r>
              <a:rPr lang="el-GR" dirty="0"/>
              <a:t>. α 56-108/&lt;48-95&gt;- διακρίνονται τα επαναλαμβανόμενα στοιχεία (η έγνοια της Αθηνάς για τον αποκλεισμένο στο νησί της Καλυψώς ήρωα και η απόφαση των θεών για τον νόστο του) από τα νέα (αυτά που προέκυψαν από τις ενέργειες του Τηλέμαχου και εκείνα που προδιαγράφουν εξελίξεις)· αυτά κυρίως ενδιαφέρουν:</a:t>
            </a:r>
          </a:p>
          <a:p>
            <a:r>
              <a:rPr lang="el-GR" dirty="0"/>
              <a:t>• ότι οι Ιθακήσιοι ξέχασαν τον καλό βασιλιά τους (στοιχείο από τη συνέλευση των πολιτών)·</a:t>
            </a:r>
          </a:p>
          <a:p>
            <a:r>
              <a:rPr lang="el-GR" dirty="0"/>
              <a:t>• ότι ο Τηλέμαχος κινδυνεύει κατά την επιστροφή του από την ενέδρα των μνηστήρων (στοιχείο που προέκυψε μετά το ταξίδι και χρειάζεται άμεση αντιμετώπιση - επίσπευση άρα της επιστροφής του Οδυσσέα)·</a:t>
            </a:r>
          </a:p>
          <a:p>
            <a:r>
              <a:rPr lang="el-GR" dirty="0"/>
              <a:t>• ότι οι εντολές του Δία στη μεν Αθηνά να αναλάβει την προστασία του Τηλέμαχου, στον δε Ερμή να ανακοινώσει στην Καλυψώ το πρόγραμμα του νόστου, </a:t>
            </a:r>
            <a:r>
              <a:rPr lang="el-GR" dirty="0" err="1"/>
              <a:t>προοικονομούν</a:t>
            </a:r>
            <a:r>
              <a:rPr lang="el-GR" dirty="0"/>
              <a:t> τα επόμενα μέχρι την άφιξη του Οδυσσέα στην Ιθάκη και την επιστροφή σώου του Τηλέμαχου από τη Σπάρτη, ενώ η αναφορά στην εκδίκηση που θα πάρει ο Οδυσσέας επιστρέφοντας (27-8/&lt;23-4&gt;)6 προβλέπει και τη </a:t>
            </a:r>
            <a:r>
              <a:rPr lang="el-GR" dirty="0" err="1"/>
              <a:t>μνηστηροφονία</a:t>
            </a:r>
            <a:r>
              <a:rPr lang="el-GR" dirty="0"/>
              <a:t>.</a:t>
            </a:r>
          </a:p>
          <a:p>
            <a:r>
              <a:rPr lang="el-GR" dirty="0"/>
              <a:t>Από τα παραπάνω προκύπτει η συνοχή και ενότητα της Οδύσσειας: H δεύτερη συνέλευση των θεών αποτελεί συνέχεια της πρώτης, καθώς επαναλαμβάνει εντονότερα τα θέματα που τέθηκαν εκεί, αναφέρεται σε δεδομένα που προέκυψαν από την εφαρμογή των εντολών της Αθηνάς προς τον Τηλέμαχο, επαναφέρει δε και προεκτείνει, αλλά ως εντολή του Δία, το σχέδιο που έχει να εκτελέσει ο Ερμής, στο οποίο επικεντρώνεται τώρα η αφήγηση. (Σχετικό είναι το απόσπασμα Δ1.)</a:t>
            </a:r>
          </a:p>
        </p:txBody>
      </p:sp>
    </p:spTree>
    <p:extLst>
      <p:ext uri="{BB962C8B-B14F-4D97-AF65-F5344CB8AC3E}">
        <p14:creationId xmlns:p14="http://schemas.microsoft.com/office/powerpoint/2010/main" val="356159042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339</Words>
  <Application>Microsoft Office PowerPoint</Application>
  <PresentationFormat>Ευρεία οθόνη</PresentationFormat>
  <Paragraphs>7</Paragraphs>
  <Slides>2</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vt:i4>
      </vt:variant>
    </vt:vector>
  </HeadingPairs>
  <TitlesOfParts>
    <vt:vector size="7" baseType="lpstr">
      <vt:lpstr>Arial</vt:lpstr>
      <vt:lpstr>Calibri</vt:lpstr>
      <vt:lpstr>Calibri Light</vt:lpstr>
      <vt:lpstr>Palatino Linotype</vt:lpstr>
      <vt:lpstr>Θέμα του Office</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Agape Patsouraki</dc:creator>
  <cp:lastModifiedBy>Agape Patsouraki</cp:lastModifiedBy>
  <cp:revision>2</cp:revision>
  <dcterms:created xsi:type="dcterms:W3CDTF">2024-12-01T10:13:40Z</dcterms:created>
  <dcterms:modified xsi:type="dcterms:W3CDTF">2024-12-01T10:23:23Z</dcterms:modified>
</cp:coreProperties>
</file>