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9" r:id="rId4"/>
    <p:sldId id="262" r:id="rId5"/>
    <p:sldId id="270" r:id="rId6"/>
    <p:sldId id="263" r:id="rId7"/>
    <p:sldId id="271" r:id="rId8"/>
    <p:sldId id="260" r:id="rId9"/>
    <p:sldId id="272" r:id="rId10"/>
    <p:sldId id="261" r:id="rId11"/>
    <p:sldId id="273" r:id="rId12"/>
    <p:sldId id="258" r:id="rId13"/>
    <p:sldId id="274" r:id="rId14"/>
    <p:sldId id="264" r:id="rId15"/>
    <p:sldId id="275" r:id="rId16"/>
    <p:sldId id="265" r:id="rId17"/>
    <p:sldId id="276" r:id="rId18"/>
    <p:sldId id="267" r:id="rId19"/>
    <p:sldId id="268" r:id="rId20"/>
  </p:sldIdLst>
  <p:sldSz cx="9144000" cy="6858000" type="screen4x3"/>
  <p:notesSz cx="6648450" cy="97742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A1D7-942F-48F7-B50E-5582A28F04DF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D4CE-9EE6-4662-B26E-344A3B31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4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8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064B-5146-422F-A62E-95FA4F59599F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8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6B87-948B-4C8D-B532-FC57677ECF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7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787-B974-4B0B-B6FA-5B93FE95EBF9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3643-8A5B-438F-8FE8-5DDA06763E03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930-68F0-4937-954E-2ADE16BFA799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C72-31D5-466F-B635-F437077A5566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108-AF5C-4272-A62D-81EECC4CF7AC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9AC4-9E5F-4D53-A398-3F786B73C3B3}" type="datetime1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C83-1A20-4F0D-BE0E-80ABDCA0180A}" type="datetime1">
              <a:rPr lang="el-GR" smtClean="0"/>
              <a:t>22/5/2020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C937-F8B3-467F-A4C4-B051F9D8FFCD}" type="datetime1">
              <a:rPr lang="el-GR" smtClean="0"/>
              <a:t>22/5/2020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36B5-D096-4909-8209-2520B0D266C0}" type="datetime1">
              <a:rPr lang="el-GR" smtClean="0"/>
              <a:t>22/5/2020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E2C8-01A3-4AA9-9A09-131030A3F895}" type="datetime1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1D15-049F-4DBC-94B2-50324AF7324C}" type="datetime1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520D09-7E7F-4313-A60B-4B710461B1C2}" type="datetime1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5637010" cy="882119"/>
          </a:xfrm>
        </p:spPr>
        <p:txBody>
          <a:bodyPr>
            <a:normAutofit fontScale="25000" lnSpcReduction="20000"/>
          </a:bodyPr>
          <a:lstStyle/>
          <a:p>
            <a:r>
              <a:rPr lang="el-GR" sz="7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Σημείωσε Σωστό ή Λάθος και προχώρησε στην επόμενη διαφάνεια</a:t>
            </a:r>
            <a:endParaRPr lang="en-US" sz="7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KOYIZ</a:t>
            </a:r>
            <a:endParaRPr lang="el-GR" dirty="0"/>
          </a:p>
        </p:txBody>
      </p:sp>
      <p:pic>
        <p:nvPicPr>
          <p:cNvPr id="1026" name="Picture 2" descr="C:\Users\User\AppData\Local\Microsoft\Windows\INetCache\IE\1C8FAAUQ\30478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9442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394451"/>
            <a:ext cx="5112568" cy="34108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9600" dirty="0">
                <a:solidFill>
                  <a:srgbClr val="FF0000"/>
                </a:solidFill>
              </a:rPr>
              <a:t>5</a:t>
            </a:r>
            <a:r>
              <a:rPr lang="el-GR" sz="9600" dirty="0" smtClean="0">
                <a:solidFill>
                  <a:srgbClr val="FF0000"/>
                </a:solidFill>
              </a:rPr>
              <a:t>. Εμπιστεύομαι προσωπικά δεδομένα σε ψηφιακούς φίλους που δεν γνωρίζω στον αληθινό κόσμο.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9600" dirty="0" smtClean="0">
                <a:solidFill>
                  <a:srgbClr val="FF0000"/>
                </a:solidFill>
              </a:rPr>
              <a:t>Σωστό ή Λάθος;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4800" dirty="0" smtClean="0">
                <a:solidFill>
                  <a:srgbClr val="FF0000"/>
                </a:solidFill>
              </a:rPr>
              <a:t>                              </a:t>
            </a:r>
            <a:endParaRPr lang="el-GR" sz="12800" dirty="0">
              <a:solidFill>
                <a:srgbClr val="FF0000"/>
              </a:solidFill>
            </a:endParaRPr>
          </a:p>
          <a:p>
            <a:pPr algn="just"/>
            <a:endParaRPr lang="el-GR" sz="3700" dirty="0" smtClean="0">
              <a:solidFill>
                <a:srgbClr val="FF0000"/>
              </a:solidFill>
            </a:endParaRPr>
          </a:p>
          <a:p>
            <a:pPr algn="just"/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</a:p>
          <a:p>
            <a:pPr algn="l"/>
            <a:r>
              <a:rPr lang="el-GR" sz="3200" dirty="0">
                <a:solidFill>
                  <a:schemeClr val="accent6"/>
                </a:solidFill>
              </a:rPr>
              <a:t> 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10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5175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333"/>
            <a:ext cx="2843808" cy="29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394451"/>
            <a:ext cx="5112568" cy="34108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9600" dirty="0">
                <a:solidFill>
                  <a:srgbClr val="FF0000"/>
                </a:solidFill>
              </a:rPr>
              <a:t>5</a:t>
            </a:r>
            <a:r>
              <a:rPr lang="el-GR" sz="9600" dirty="0" smtClean="0">
                <a:solidFill>
                  <a:srgbClr val="FF0000"/>
                </a:solidFill>
              </a:rPr>
              <a:t>. Εμπιστεύομαι προσωπικά δεδομένα σε ψηφιακούς φίλους που δεν γνωρίζω στον αληθινό κόσμο.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9600" dirty="0" smtClean="0">
                <a:solidFill>
                  <a:srgbClr val="FF0000"/>
                </a:solidFill>
              </a:rPr>
              <a:t>Σωστό ή Λάθος;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4800" dirty="0" smtClean="0">
                <a:solidFill>
                  <a:srgbClr val="FF0000"/>
                </a:solidFill>
              </a:rPr>
              <a:t>                              </a:t>
            </a:r>
            <a:r>
              <a:rPr lang="el-GR" sz="12800" dirty="0" smtClean="0">
                <a:solidFill>
                  <a:srgbClr val="FF0000"/>
                </a:solidFill>
              </a:rPr>
              <a:t>✓</a:t>
            </a:r>
            <a:endParaRPr lang="el-GR" sz="12800" dirty="0">
              <a:solidFill>
                <a:srgbClr val="FF0000"/>
              </a:solidFill>
            </a:endParaRPr>
          </a:p>
          <a:p>
            <a:pPr algn="just"/>
            <a:endParaRPr lang="el-GR" sz="3700" dirty="0" smtClean="0">
              <a:solidFill>
                <a:srgbClr val="FF0000"/>
              </a:solidFill>
            </a:endParaRPr>
          </a:p>
          <a:p>
            <a:pPr algn="just"/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</a:p>
          <a:p>
            <a:pPr algn="l"/>
            <a:r>
              <a:rPr lang="el-GR" sz="3200" dirty="0">
                <a:solidFill>
                  <a:schemeClr val="accent6"/>
                </a:solidFill>
              </a:rPr>
              <a:t> 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11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5175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333"/>
            <a:ext cx="2843808" cy="29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583817"/>
            <a:ext cx="6190762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Προστατεύω και ασφαλίζω τον Η.Υ μου με τα κατάλληλα φίλτρα και προγράμματα.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12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INetCache\IE\IE18L7NX\Kid-compu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9" y="379892"/>
            <a:ext cx="1848499" cy="1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429309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600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583817"/>
            <a:ext cx="6190762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Προστατεύω και ασφαλίζω τον Η.Υ μου με τα κατάλληλα φίλτρα και προγράμματα.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13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INetCache\IE\IE18L7NX\Kid-compu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9" y="379892"/>
            <a:ext cx="1848499" cy="1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429309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600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742387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Προτού πατήσω το κουμπάκι «ΑΠΟΔΕΧΟΜΑΙ τους ΟΡΟΥΣ»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κατεβάζω παιγνίδια, εφαρμογές κλπ, </a:t>
            </a:r>
          </a:p>
          <a:p>
            <a:pPr algn="l"/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ιαβάζω με προσοχή τα ψιλά 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14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AppData\Local\Microsoft\Windows\INetCache\IE\CURR2675\privac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2656"/>
            <a:ext cx="2971149" cy="2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742387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Προτού πατήσω το κουμπάκι «ΑΠΟΔΕΧΟΜΑΙ τους ΟΡΟΥΣ»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κατεβάζω παιγνίδια, εφαρμογές κλπ, </a:t>
            </a:r>
          </a:p>
          <a:p>
            <a:pPr algn="l"/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ιαβάζω με προσοχή τα ψιλά 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15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AppData\Local\Microsoft\Windows\INetCache\IE\CURR2675\privac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2656"/>
            <a:ext cx="2971149" cy="2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924944"/>
            <a:ext cx="6190762" cy="309634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Πάντοτε απαντώ σε ηλεκτρονικά μηνύματα αγνώστων και κάνω αποδεκτά  αιτήματα φιλίας από φίλους των φίλων μου.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16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AppData\Local\Microsoft\Windows\INetCache\IE\WS0T0MPW\who_are_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71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924944"/>
            <a:ext cx="6190762" cy="309634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Πάντοτε απαντώ σε ηλεκτρονικά μηνύματα αγνώστων και κάνω αποδεκτά  αιτήματα φιλίας από φίλους των φίλων μου.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2400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17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AppData\Local\Microsoft\Windows\INetCache\IE\WS0T0MPW\who_are_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71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4231" y="2420888"/>
            <a:ext cx="6190762" cy="34563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l-G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ΛΥΣΕΙΣ: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l-G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ΛΑΘΟΣ: 10 Βαθμοί 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ΛΑΘΟΣ: 10 Βαθμοί 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ΛΑΘΟΣ: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ΛΑΘΟΣ: 10 Βαθμοί</a:t>
            </a:r>
          </a:p>
          <a:p>
            <a:pPr algn="l"/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ΛΑΘΟΣ: 10 Βαθμοί</a:t>
            </a:r>
          </a:p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Εάν πέτυχες 80 Βαθμούς είσαι «ο Νικητής»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18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AppData\Local\Microsoft\Windows\INetCache\IE\1C8FAAUQ\winner-bird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94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AppData\Local\Microsoft\Windows\INetCache\IE\CURR2675\winn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1"/>
            <a:ext cx="3048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813" y="3278899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σας!!!!!</a:t>
            </a:r>
          </a:p>
          <a:p>
            <a:pPr algn="l"/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Επιτρόπου Προστασίας Δεδομένων Προσωπικού Χαρακτήρα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22818456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Φαξ.: 22304565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www.dataprotection.gov.cy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19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INetCache\IE\CURR2675\1101775-Clipart-Yellow-Smiley-Winking-And-Smiling-Royalty-Free-Vector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906"/>
            <a:ext cx="2520279" cy="20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Microsoft\Windows\INetCache\IE\WS0T0MPW\thank-you-kid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2672"/>
            <a:ext cx="3456385" cy="28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2564905"/>
            <a:ext cx="5576214" cy="3096344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AutoNum type="arabicPeriod"/>
            </a:pPr>
            <a:r>
              <a:rPr lang="el-GR" sz="6200" dirty="0" smtClean="0">
                <a:solidFill>
                  <a:srgbClr val="FF0000"/>
                </a:solidFill>
              </a:rPr>
              <a:t>Οτιδήποτε ανεβάζω στο διαδίκτυο μπορώ εύκολα να το κατεβάσω ή να το διαγράψω.</a:t>
            </a:r>
          </a:p>
          <a:p>
            <a:pPr algn="just"/>
            <a:endParaRPr lang="el-GR" sz="4500" dirty="0" smtClean="0">
              <a:solidFill>
                <a:srgbClr val="FF0000"/>
              </a:solidFill>
            </a:endParaRPr>
          </a:p>
          <a:p>
            <a:pPr algn="just"/>
            <a:r>
              <a:rPr lang="el-GR" sz="4500" dirty="0">
                <a:solidFill>
                  <a:srgbClr val="FF0000"/>
                </a:solidFill>
              </a:rPr>
              <a:t> </a:t>
            </a:r>
            <a:r>
              <a:rPr lang="el-GR" sz="4500" dirty="0" smtClean="0">
                <a:solidFill>
                  <a:srgbClr val="FF0000"/>
                </a:solidFill>
              </a:rPr>
              <a:t>      </a:t>
            </a:r>
            <a:r>
              <a:rPr lang="el-GR" sz="7000" dirty="0" smtClean="0">
                <a:solidFill>
                  <a:srgbClr val="FF0000"/>
                </a:solidFill>
              </a:rPr>
              <a:t>Σωστό </a:t>
            </a:r>
            <a:r>
              <a:rPr lang="el-GR" sz="7000" dirty="0">
                <a:solidFill>
                  <a:srgbClr val="FF0000"/>
                </a:solidFill>
              </a:rPr>
              <a:t>ή Λάθος</a:t>
            </a:r>
            <a:r>
              <a:rPr lang="el-GR" sz="70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el-GR" sz="4500" dirty="0">
              <a:solidFill>
                <a:srgbClr val="FF0000"/>
              </a:solidFill>
            </a:endParaRPr>
          </a:p>
          <a:p>
            <a:pPr algn="just"/>
            <a:r>
              <a:rPr lang="el-GR" sz="4500" dirty="0" smtClean="0">
                <a:solidFill>
                  <a:schemeClr val="accent6"/>
                </a:solidFill>
              </a:rPr>
              <a:t>                                </a:t>
            </a:r>
            <a:endParaRPr lang="en-US" sz="7000" dirty="0">
              <a:solidFill>
                <a:srgbClr val="FF0000"/>
              </a:solidFill>
            </a:endParaRPr>
          </a:p>
          <a:p>
            <a:pPr algn="just"/>
            <a:endParaRPr lang="el-GR" sz="3300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2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AppData\Local\Microsoft\Windows\INetCache\IE\IE18L7NX\email-privac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48830" cy="16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2564905"/>
            <a:ext cx="5576214" cy="3096344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AutoNum type="arabicPeriod"/>
            </a:pPr>
            <a:r>
              <a:rPr lang="el-GR" sz="6200" dirty="0" smtClean="0">
                <a:solidFill>
                  <a:srgbClr val="FF0000"/>
                </a:solidFill>
              </a:rPr>
              <a:t>Οτιδήποτε ανεβάζω στο διαδίκτυο μπορώ εύκολα να το κατεβάσω ή να το διαγράψω.</a:t>
            </a:r>
          </a:p>
          <a:p>
            <a:pPr algn="just"/>
            <a:endParaRPr lang="el-GR" sz="4500" dirty="0" smtClean="0">
              <a:solidFill>
                <a:srgbClr val="FF0000"/>
              </a:solidFill>
            </a:endParaRPr>
          </a:p>
          <a:p>
            <a:pPr algn="just"/>
            <a:r>
              <a:rPr lang="el-GR" sz="4500" dirty="0">
                <a:solidFill>
                  <a:srgbClr val="FF0000"/>
                </a:solidFill>
              </a:rPr>
              <a:t> </a:t>
            </a:r>
            <a:r>
              <a:rPr lang="el-GR" sz="4500" dirty="0" smtClean="0">
                <a:solidFill>
                  <a:srgbClr val="FF0000"/>
                </a:solidFill>
              </a:rPr>
              <a:t>      </a:t>
            </a:r>
            <a:r>
              <a:rPr lang="el-GR" sz="7000" dirty="0" smtClean="0">
                <a:solidFill>
                  <a:srgbClr val="FF0000"/>
                </a:solidFill>
              </a:rPr>
              <a:t>Σωστό </a:t>
            </a:r>
            <a:r>
              <a:rPr lang="el-GR" sz="7000" dirty="0">
                <a:solidFill>
                  <a:srgbClr val="FF0000"/>
                </a:solidFill>
              </a:rPr>
              <a:t>ή Λάθος</a:t>
            </a:r>
            <a:r>
              <a:rPr lang="el-GR" sz="70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el-GR" sz="4500" dirty="0">
              <a:solidFill>
                <a:srgbClr val="FF0000"/>
              </a:solidFill>
            </a:endParaRPr>
          </a:p>
          <a:p>
            <a:pPr algn="just"/>
            <a:r>
              <a:rPr lang="el-GR" sz="4500" dirty="0" smtClean="0">
                <a:solidFill>
                  <a:schemeClr val="accent6"/>
                </a:solidFill>
              </a:rPr>
              <a:t>                                </a:t>
            </a:r>
            <a:r>
              <a:rPr lang="el-GR" sz="7000" dirty="0" smtClean="0">
                <a:solidFill>
                  <a:schemeClr val="accent6"/>
                </a:solidFill>
              </a:rPr>
              <a:t>✓</a:t>
            </a:r>
            <a:endParaRPr lang="en-US" sz="7000" dirty="0">
              <a:solidFill>
                <a:srgbClr val="FF0000"/>
              </a:solidFill>
            </a:endParaRPr>
          </a:p>
          <a:p>
            <a:pPr algn="just"/>
            <a:endParaRPr lang="el-GR" sz="3300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3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AppData\Local\Microsoft\Windows\INetCache\IE\IE18L7NX\email-privac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48830" cy="16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9592" y="3287144"/>
            <a:ext cx="5576214" cy="2662136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2. Επιλέγω για κωδικό κάτι εύκολο </a:t>
            </a:r>
          </a:p>
          <a:p>
            <a:pPr algn="just"/>
            <a:r>
              <a:rPr lang="el-GR" sz="2600" dirty="0" err="1" smtClean="0">
                <a:solidFill>
                  <a:srgbClr val="FF0000"/>
                </a:solidFill>
              </a:rPr>
              <a:t>π.χ</a:t>
            </a:r>
            <a:r>
              <a:rPr lang="el-GR" sz="2600" dirty="0" smtClean="0">
                <a:solidFill>
                  <a:srgbClr val="FF0000"/>
                </a:solidFill>
              </a:rPr>
              <a:t> το </a:t>
            </a:r>
            <a:r>
              <a:rPr lang="el-GR" sz="2600" dirty="0" err="1" smtClean="0">
                <a:solidFill>
                  <a:schemeClr val="accent6"/>
                </a:solidFill>
              </a:rPr>
              <a:t>τηλ</a:t>
            </a:r>
            <a:r>
              <a:rPr lang="el-GR" sz="2600" dirty="0" smtClean="0">
                <a:solidFill>
                  <a:srgbClr val="FF0000"/>
                </a:solidFill>
              </a:rPr>
              <a:t> μου.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4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366029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776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AppData\Local\Microsoft\Windows\INetCache\IE\WS0T0MPW\Kidsm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05" y="366029"/>
            <a:ext cx="334786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9592" y="3287144"/>
            <a:ext cx="5576214" cy="2662136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2. Επιλέγω για κωδικό κάτι εύκολο </a:t>
            </a:r>
          </a:p>
          <a:p>
            <a:pPr algn="just"/>
            <a:r>
              <a:rPr lang="el-GR" sz="2600" dirty="0" err="1" smtClean="0">
                <a:solidFill>
                  <a:srgbClr val="FF0000"/>
                </a:solidFill>
              </a:rPr>
              <a:t>π.χ</a:t>
            </a:r>
            <a:r>
              <a:rPr lang="el-GR" sz="2600" dirty="0" smtClean="0">
                <a:solidFill>
                  <a:srgbClr val="FF0000"/>
                </a:solidFill>
              </a:rPr>
              <a:t> το </a:t>
            </a:r>
            <a:r>
              <a:rPr lang="el-GR" sz="2600" dirty="0" err="1" smtClean="0">
                <a:solidFill>
                  <a:schemeClr val="accent6"/>
                </a:solidFill>
              </a:rPr>
              <a:t>τηλ</a:t>
            </a:r>
            <a:r>
              <a:rPr lang="el-GR" sz="2600" dirty="0" smtClean="0">
                <a:solidFill>
                  <a:srgbClr val="FF0000"/>
                </a:solidFill>
              </a:rPr>
              <a:t> μου.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 </a:t>
            </a:r>
            <a:r>
              <a:rPr lang="el-GR" sz="3200" dirty="0" smtClean="0">
                <a:solidFill>
                  <a:schemeClr val="accent6"/>
                </a:solidFill>
              </a:rPr>
              <a:t>✓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5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366029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776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AppData\Local\Microsoft\Windows\INetCache\IE\WS0T0MPW\Kidsm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05" y="366029"/>
            <a:ext cx="334786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5946" y="1719943"/>
            <a:ext cx="5576214" cy="4085321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3. Ενημερώνω τους γονείς μου πάντοτε πριν να δώσω προσωπικά μου ή οικογενειακά δεδομένα σε τρίτους.</a:t>
            </a:r>
          </a:p>
          <a:p>
            <a:pPr algn="just"/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r>
              <a:rPr lang="el-GR" sz="3200" dirty="0" smtClean="0"/>
              <a:t>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r>
              <a:rPr lang="el-GR" sz="3200" dirty="0" smtClean="0">
                <a:solidFill>
                  <a:srgbClr val="FF0000"/>
                </a:solidFill>
              </a:rPr>
              <a:t> 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6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82" y="428678"/>
            <a:ext cx="2056337" cy="21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636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634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5946" y="1719943"/>
            <a:ext cx="5576214" cy="4085321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3. Ενημερώνω τους γονείς μου πάντοτε πριν να δώσω προσωπικά μου ή οικογενειακά δεδομένα σε τρίτους.</a:t>
            </a:r>
          </a:p>
          <a:p>
            <a:pPr algn="just"/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r>
              <a:rPr lang="el-GR" sz="3200" dirty="0" smtClean="0"/>
              <a:t>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r>
              <a:rPr lang="el-GR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✓</a:t>
            </a: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82" y="428678"/>
            <a:ext cx="2056337" cy="21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636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634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INetCache\IE\IE18L7NX\espiao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5720230" cy="360040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4</a:t>
            </a:r>
            <a:r>
              <a:rPr lang="el-GR" sz="2400" dirty="0" smtClean="0">
                <a:solidFill>
                  <a:srgbClr val="FF0000"/>
                </a:solidFill>
              </a:rPr>
              <a:t>. Οι πληροφορίες που ανεβάζω στα κοινωνικά δίκτυα είναι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</a:rPr>
              <a:t>απόλυτα ασφαλείς.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dirty="0" smtClean="0">
                <a:solidFill>
                  <a:schemeClr val="accent6"/>
                </a:solidFill>
              </a:rPr>
              <a:t>               </a:t>
            </a:r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8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36603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INetCache\IE\IE18L7NX\espiao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5720230" cy="360040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4</a:t>
            </a:r>
            <a:r>
              <a:rPr lang="el-GR" sz="2400" dirty="0" smtClean="0">
                <a:solidFill>
                  <a:srgbClr val="FF0000"/>
                </a:solidFill>
              </a:rPr>
              <a:t>. Οι πληροφορίες που ανεβάζω στα κοινωνικά δίκτυα είναι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</a:rPr>
              <a:t>απόλυτα ασφαλείς.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dirty="0" smtClean="0">
                <a:solidFill>
                  <a:schemeClr val="accent6"/>
                </a:solidFill>
              </a:rPr>
              <a:t>               ✓</a:t>
            </a:r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9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36603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482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Trebuchet MS</vt:lpstr>
      <vt:lpstr>Slipstream</vt:lpstr>
      <vt:lpstr>KOYIZ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KOYIZ</dc:title>
  <dc:creator>User</dc:creator>
  <cp:lastModifiedBy>Katerina Ioannou</cp:lastModifiedBy>
  <cp:revision>35</cp:revision>
  <cp:lastPrinted>2017-01-10T08:32:59Z</cp:lastPrinted>
  <dcterms:created xsi:type="dcterms:W3CDTF">2017-01-09T12:09:19Z</dcterms:created>
  <dcterms:modified xsi:type="dcterms:W3CDTF">2020-05-22T08:33:27Z</dcterms:modified>
</cp:coreProperties>
</file>