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9A6A6-3493-4849-B830-10F8E46E427B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1A93E80-02CC-4476-8668-D1F0D95DC61E}">
      <dgm:prSet/>
      <dgm:spPr/>
      <dgm:t>
        <a:bodyPr/>
        <a:lstStyle/>
        <a:p>
          <a:r>
            <a:rPr lang="en-US"/>
            <a:t>• Ένας χρησμός προέβλεψε ότι ο γιος της Θέτιδας θα ξεπερνούσε τον πατέρα του σε μεγαλείο.</a:t>
          </a:r>
        </a:p>
      </dgm:t>
    </dgm:pt>
    <dgm:pt modelId="{A20FE13F-1706-463E-BDF7-84B12D3C0860}" type="parTrans" cxnId="{F39E96D9-8DDF-4A06-AFBE-3A22268441A8}">
      <dgm:prSet/>
      <dgm:spPr/>
      <dgm:t>
        <a:bodyPr/>
        <a:lstStyle/>
        <a:p>
          <a:endParaRPr lang="en-US"/>
        </a:p>
      </dgm:t>
    </dgm:pt>
    <dgm:pt modelId="{D3C7D757-5EE8-4A9B-8AA7-6BA243665D96}" type="sibTrans" cxnId="{F39E96D9-8DDF-4A06-AFBE-3A22268441A8}">
      <dgm:prSet/>
      <dgm:spPr/>
      <dgm:t>
        <a:bodyPr/>
        <a:lstStyle/>
        <a:p>
          <a:endParaRPr lang="en-US"/>
        </a:p>
      </dgm:t>
    </dgm:pt>
    <dgm:pt modelId="{D0E1B683-873B-44DA-8BD2-7946F6D5751E}">
      <dgm:prSet/>
      <dgm:spPr/>
      <dgm:t>
        <a:bodyPr/>
        <a:lstStyle/>
        <a:p>
          <a:r>
            <a:rPr lang="en-US"/>
            <a:t>• Ο Δίας και ο Ποσειδώνας, θαυμαστές της Θέτιδας, αποφάσισαν να μην την παντρευτούν για να αποφύγουν τις συνέπειες του χρησμού.</a:t>
          </a:r>
        </a:p>
      </dgm:t>
    </dgm:pt>
    <dgm:pt modelId="{112BCC6C-5A5E-464A-8955-EC3E0483B544}" type="parTrans" cxnId="{25BBDD7C-17F3-4887-8533-8CDF21785E02}">
      <dgm:prSet/>
      <dgm:spPr/>
      <dgm:t>
        <a:bodyPr/>
        <a:lstStyle/>
        <a:p>
          <a:endParaRPr lang="en-US"/>
        </a:p>
      </dgm:t>
    </dgm:pt>
    <dgm:pt modelId="{C90B20DC-2605-4797-8D6C-7DEED065DD14}" type="sibTrans" cxnId="{25BBDD7C-17F3-4887-8533-8CDF21785E02}">
      <dgm:prSet/>
      <dgm:spPr/>
      <dgm:t>
        <a:bodyPr/>
        <a:lstStyle/>
        <a:p>
          <a:endParaRPr lang="en-US"/>
        </a:p>
      </dgm:t>
    </dgm:pt>
    <dgm:pt modelId="{A2D1B11E-DFFE-400C-A161-E97615066BF6}">
      <dgm:prSet/>
      <dgm:spPr/>
      <dgm:t>
        <a:bodyPr/>
        <a:lstStyle/>
        <a:p>
          <a:r>
            <a:rPr lang="en-US"/>
            <a:t>• Η Θέτιδα παντρεύτηκε τον θνητό Πηλέα, γεννώντας τον Αχιλλέα.</a:t>
          </a:r>
        </a:p>
      </dgm:t>
    </dgm:pt>
    <dgm:pt modelId="{21065B5A-ED8A-483D-98D6-F901EC9B5860}" type="parTrans" cxnId="{9403BA28-FB09-4A20-9218-78F15A62090D}">
      <dgm:prSet/>
      <dgm:spPr/>
      <dgm:t>
        <a:bodyPr/>
        <a:lstStyle/>
        <a:p>
          <a:endParaRPr lang="en-US"/>
        </a:p>
      </dgm:t>
    </dgm:pt>
    <dgm:pt modelId="{F8739DF3-535C-41EF-A8FF-D74C433BAFD8}" type="sibTrans" cxnId="{9403BA28-FB09-4A20-9218-78F15A62090D}">
      <dgm:prSet/>
      <dgm:spPr/>
      <dgm:t>
        <a:bodyPr/>
        <a:lstStyle/>
        <a:p>
          <a:endParaRPr lang="en-US"/>
        </a:p>
      </dgm:t>
    </dgm:pt>
    <dgm:pt modelId="{2AE0BE31-C486-4695-BD55-D9778FB8BC5C}" type="pres">
      <dgm:prSet presAssocID="{3779A6A6-3493-4849-B830-10F8E46E427B}" presName="linear" presStyleCnt="0">
        <dgm:presLayoutVars>
          <dgm:animLvl val="lvl"/>
          <dgm:resizeHandles val="exact"/>
        </dgm:presLayoutVars>
      </dgm:prSet>
      <dgm:spPr/>
    </dgm:pt>
    <dgm:pt modelId="{185706EE-4CE6-4B23-ADCD-904D3533A7E6}" type="pres">
      <dgm:prSet presAssocID="{71A93E80-02CC-4476-8668-D1F0D95DC61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0FDFB9-B624-4F20-B29C-236EFE98F19F}" type="pres">
      <dgm:prSet presAssocID="{D3C7D757-5EE8-4A9B-8AA7-6BA243665D96}" presName="spacer" presStyleCnt="0"/>
      <dgm:spPr/>
    </dgm:pt>
    <dgm:pt modelId="{63BD6B2E-E817-4B45-870E-F06CFB9201D6}" type="pres">
      <dgm:prSet presAssocID="{D0E1B683-873B-44DA-8BD2-7946F6D5751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5925AE-8594-42A6-BB52-6E6ADFAC7B18}" type="pres">
      <dgm:prSet presAssocID="{C90B20DC-2605-4797-8D6C-7DEED065DD14}" presName="spacer" presStyleCnt="0"/>
      <dgm:spPr/>
    </dgm:pt>
    <dgm:pt modelId="{D658819B-9213-4784-8B0F-E5FA9AC85DD4}" type="pres">
      <dgm:prSet presAssocID="{A2D1B11E-DFFE-400C-A161-E97615066BF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403BA28-FB09-4A20-9218-78F15A62090D}" srcId="{3779A6A6-3493-4849-B830-10F8E46E427B}" destId="{A2D1B11E-DFFE-400C-A161-E97615066BF6}" srcOrd="2" destOrd="0" parTransId="{21065B5A-ED8A-483D-98D6-F901EC9B5860}" sibTransId="{F8739DF3-535C-41EF-A8FF-D74C433BAFD8}"/>
    <dgm:cxn modelId="{25BBDD7C-17F3-4887-8533-8CDF21785E02}" srcId="{3779A6A6-3493-4849-B830-10F8E46E427B}" destId="{D0E1B683-873B-44DA-8BD2-7946F6D5751E}" srcOrd="1" destOrd="0" parTransId="{112BCC6C-5A5E-464A-8955-EC3E0483B544}" sibTransId="{C90B20DC-2605-4797-8D6C-7DEED065DD14}"/>
    <dgm:cxn modelId="{6FBF2E84-110D-4792-8AD9-84578015FF65}" type="presOf" srcId="{3779A6A6-3493-4849-B830-10F8E46E427B}" destId="{2AE0BE31-C486-4695-BD55-D9778FB8BC5C}" srcOrd="0" destOrd="0" presId="urn:microsoft.com/office/officeart/2005/8/layout/vList2"/>
    <dgm:cxn modelId="{6AA97D9A-24A5-4331-A55A-2DE15D5AD06B}" type="presOf" srcId="{71A93E80-02CC-4476-8668-D1F0D95DC61E}" destId="{185706EE-4CE6-4B23-ADCD-904D3533A7E6}" srcOrd="0" destOrd="0" presId="urn:microsoft.com/office/officeart/2005/8/layout/vList2"/>
    <dgm:cxn modelId="{F39E96D9-8DDF-4A06-AFBE-3A22268441A8}" srcId="{3779A6A6-3493-4849-B830-10F8E46E427B}" destId="{71A93E80-02CC-4476-8668-D1F0D95DC61E}" srcOrd="0" destOrd="0" parTransId="{A20FE13F-1706-463E-BDF7-84B12D3C0860}" sibTransId="{D3C7D757-5EE8-4A9B-8AA7-6BA243665D96}"/>
    <dgm:cxn modelId="{F2D0CDDF-1476-4B28-95D5-FCF4D761B4DE}" type="presOf" srcId="{A2D1B11E-DFFE-400C-A161-E97615066BF6}" destId="{D658819B-9213-4784-8B0F-E5FA9AC85DD4}" srcOrd="0" destOrd="0" presId="urn:microsoft.com/office/officeart/2005/8/layout/vList2"/>
    <dgm:cxn modelId="{D2DDF5FF-9057-4757-BCD6-28E83CF2BBA9}" type="presOf" srcId="{D0E1B683-873B-44DA-8BD2-7946F6D5751E}" destId="{63BD6B2E-E817-4B45-870E-F06CFB9201D6}" srcOrd="0" destOrd="0" presId="urn:microsoft.com/office/officeart/2005/8/layout/vList2"/>
    <dgm:cxn modelId="{FCED28E9-D959-420E-BE00-9C2612CD74AD}" type="presParOf" srcId="{2AE0BE31-C486-4695-BD55-D9778FB8BC5C}" destId="{185706EE-4CE6-4B23-ADCD-904D3533A7E6}" srcOrd="0" destOrd="0" presId="urn:microsoft.com/office/officeart/2005/8/layout/vList2"/>
    <dgm:cxn modelId="{CC969B23-7909-4F68-B17A-787B6DC0D984}" type="presParOf" srcId="{2AE0BE31-C486-4695-BD55-D9778FB8BC5C}" destId="{420FDFB9-B624-4F20-B29C-236EFE98F19F}" srcOrd="1" destOrd="0" presId="urn:microsoft.com/office/officeart/2005/8/layout/vList2"/>
    <dgm:cxn modelId="{B3B6FE2E-4BF2-4A31-952A-F5383C39F1F4}" type="presParOf" srcId="{2AE0BE31-C486-4695-BD55-D9778FB8BC5C}" destId="{63BD6B2E-E817-4B45-870E-F06CFB9201D6}" srcOrd="2" destOrd="0" presId="urn:microsoft.com/office/officeart/2005/8/layout/vList2"/>
    <dgm:cxn modelId="{BC8D4536-9CAA-4BC3-8235-695F8F323717}" type="presParOf" srcId="{2AE0BE31-C486-4695-BD55-D9778FB8BC5C}" destId="{B25925AE-8594-42A6-BB52-6E6ADFAC7B18}" srcOrd="3" destOrd="0" presId="urn:microsoft.com/office/officeart/2005/8/layout/vList2"/>
    <dgm:cxn modelId="{4DC600C6-ABFD-4E6A-AB21-6F47EED0D4A8}" type="presParOf" srcId="{2AE0BE31-C486-4695-BD55-D9778FB8BC5C}" destId="{D658819B-9213-4784-8B0F-E5FA9AC85DD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AA122D-DFB8-41AC-ACBF-ADAAB50D4FC0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B252C43-0C44-4A42-B390-A04F593BB313}">
      <dgm:prSet/>
      <dgm:spPr/>
      <dgm:t>
        <a:bodyPr/>
        <a:lstStyle/>
        <a:p>
          <a:r>
            <a:rPr lang="en-US"/>
            <a:t>• Η παρέμβαση της Θέτιδας στη ζωή του Αχιλλέα έπαιξε σημαντικό ρόλο στον πόλεμο.</a:t>
          </a:r>
        </a:p>
      </dgm:t>
    </dgm:pt>
    <dgm:pt modelId="{C3510D93-CC8C-4765-8E71-458A9587E6F4}" type="parTrans" cxnId="{4E3CE676-AF03-4726-99FF-C3644F8783E5}">
      <dgm:prSet/>
      <dgm:spPr/>
      <dgm:t>
        <a:bodyPr/>
        <a:lstStyle/>
        <a:p>
          <a:endParaRPr lang="en-US"/>
        </a:p>
      </dgm:t>
    </dgm:pt>
    <dgm:pt modelId="{0CCBBA34-A351-4F93-B1EE-F7B037B7E582}" type="sibTrans" cxnId="{4E3CE676-AF03-4726-99FF-C3644F8783E5}">
      <dgm:prSet/>
      <dgm:spPr/>
      <dgm:t>
        <a:bodyPr/>
        <a:lstStyle/>
        <a:p>
          <a:endParaRPr lang="en-US"/>
        </a:p>
      </dgm:t>
    </dgm:pt>
    <dgm:pt modelId="{FAD640AB-8B80-4E7D-BB28-C1ABCD303483}">
      <dgm:prSet/>
      <dgm:spPr/>
      <dgm:t>
        <a:bodyPr/>
        <a:lstStyle/>
        <a:p>
          <a:r>
            <a:rPr lang="en-US"/>
            <a:t>• Ζήτησε από τον Δία να ενισχύσει προσωρινά τους Τρώες, για να τιμήσει τον γιο της.</a:t>
          </a:r>
        </a:p>
      </dgm:t>
    </dgm:pt>
    <dgm:pt modelId="{ADA213D5-9B21-4F98-9843-23CD9780D0B1}" type="parTrans" cxnId="{58FA09F6-F7FE-437F-BCA1-D9095248C0A7}">
      <dgm:prSet/>
      <dgm:spPr/>
      <dgm:t>
        <a:bodyPr/>
        <a:lstStyle/>
        <a:p>
          <a:endParaRPr lang="en-US"/>
        </a:p>
      </dgm:t>
    </dgm:pt>
    <dgm:pt modelId="{8ADBE6ED-882E-4F71-9915-6F883F69541E}" type="sibTrans" cxnId="{58FA09F6-F7FE-437F-BCA1-D9095248C0A7}">
      <dgm:prSet/>
      <dgm:spPr/>
      <dgm:t>
        <a:bodyPr/>
        <a:lstStyle/>
        <a:p>
          <a:endParaRPr lang="en-US"/>
        </a:p>
      </dgm:t>
    </dgm:pt>
    <dgm:pt modelId="{22CCCB83-8885-45AD-BB4B-5EB3BB8C82EA}">
      <dgm:prSet/>
      <dgm:spPr/>
      <dgm:t>
        <a:bodyPr/>
        <a:lstStyle/>
        <a:p>
          <a:r>
            <a:rPr lang="en-US"/>
            <a:t>• Ο ρόλος της αναδεικνύει την επιρροή της μητρικής φιγούρας και τη θεϊκή παρέμβαση στις ανθρώπινες υποθέσεις.</a:t>
          </a:r>
        </a:p>
      </dgm:t>
    </dgm:pt>
    <dgm:pt modelId="{7F655369-B2F7-4B6B-9163-69FC976C44AF}" type="parTrans" cxnId="{5F650EAF-5DA6-4207-9622-52CED7150C1C}">
      <dgm:prSet/>
      <dgm:spPr/>
      <dgm:t>
        <a:bodyPr/>
        <a:lstStyle/>
        <a:p>
          <a:endParaRPr lang="en-US"/>
        </a:p>
      </dgm:t>
    </dgm:pt>
    <dgm:pt modelId="{F1D21437-DE38-4B10-A371-0CEBDB2753DC}" type="sibTrans" cxnId="{5F650EAF-5DA6-4207-9622-52CED7150C1C}">
      <dgm:prSet/>
      <dgm:spPr/>
      <dgm:t>
        <a:bodyPr/>
        <a:lstStyle/>
        <a:p>
          <a:endParaRPr lang="en-US"/>
        </a:p>
      </dgm:t>
    </dgm:pt>
    <dgm:pt modelId="{4E2019EA-8A9E-4B2C-8829-A2C08820466C}" type="pres">
      <dgm:prSet presAssocID="{97AA122D-DFB8-41AC-ACBF-ADAAB50D4FC0}" presName="vert0" presStyleCnt="0">
        <dgm:presLayoutVars>
          <dgm:dir/>
          <dgm:animOne val="branch"/>
          <dgm:animLvl val="lvl"/>
        </dgm:presLayoutVars>
      </dgm:prSet>
      <dgm:spPr/>
    </dgm:pt>
    <dgm:pt modelId="{2518EF1D-774D-4E67-BAC2-19AD7F45A8D7}" type="pres">
      <dgm:prSet presAssocID="{7B252C43-0C44-4A42-B390-A04F593BB313}" presName="thickLine" presStyleLbl="alignNode1" presStyleIdx="0" presStyleCnt="3"/>
      <dgm:spPr/>
    </dgm:pt>
    <dgm:pt modelId="{50C668CC-4216-4869-B1A5-3DBF3CBDA414}" type="pres">
      <dgm:prSet presAssocID="{7B252C43-0C44-4A42-B390-A04F593BB313}" presName="horz1" presStyleCnt="0"/>
      <dgm:spPr/>
    </dgm:pt>
    <dgm:pt modelId="{109DE761-75F1-4A04-B9F8-8374D0C294A4}" type="pres">
      <dgm:prSet presAssocID="{7B252C43-0C44-4A42-B390-A04F593BB313}" presName="tx1" presStyleLbl="revTx" presStyleIdx="0" presStyleCnt="3"/>
      <dgm:spPr/>
    </dgm:pt>
    <dgm:pt modelId="{CB10E467-E0F5-414B-AE59-79C2C499A1E8}" type="pres">
      <dgm:prSet presAssocID="{7B252C43-0C44-4A42-B390-A04F593BB313}" presName="vert1" presStyleCnt="0"/>
      <dgm:spPr/>
    </dgm:pt>
    <dgm:pt modelId="{7D0A73D2-469A-458D-A4A5-7CB97C3098B8}" type="pres">
      <dgm:prSet presAssocID="{FAD640AB-8B80-4E7D-BB28-C1ABCD303483}" presName="thickLine" presStyleLbl="alignNode1" presStyleIdx="1" presStyleCnt="3"/>
      <dgm:spPr/>
    </dgm:pt>
    <dgm:pt modelId="{182D76B2-A9F9-40DB-9661-220A229929F5}" type="pres">
      <dgm:prSet presAssocID="{FAD640AB-8B80-4E7D-BB28-C1ABCD303483}" presName="horz1" presStyleCnt="0"/>
      <dgm:spPr/>
    </dgm:pt>
    <dgm:pt modelId="{EACE89A5-7854-4736-9233-EEFA0C85619D}" type="pres">
      <dgm:prSet presAssocID="{FAD640AB-8B80-4E7D-BB28-C1ABCD303483}" presName="tx1" presStyleLbl="revTx" presStyleIdx="1" presStyleCnt="3"/>
      <dgm:spPr/>
    </dgm:pt>
    <dgm:pt modelId="{EB4058B1-6960-45E4-AA6D-0C5A78A4A81D}" type="pres">
      <dgm:prSet presAssocID="{FAD640AB-8B80-4E7D-BB28-C1ABCD303483}" presName="vert1" presStyleCnt="0"/>
      <dgm:spPr/>
    </dgm:pt>
    <dgm:pt modelId="{62AFFA2C-C959-4083-B3DE-DB91A8F2FEA5}" type="pres">
      <dgm:prSet presAssocID="{22CCCB83-8885-45AD-BB4B-5EB3BB8C82EA}" presName="thickLine" presStyleLbl="alignNode1" presStyleIdx="2" presStyleCnt="3"/>
      <dgm:spPr/>
    </dgm:pt>
    <dgm:pt modelId="{D7806F89-0144-4F66-85F3-2D457B2332F1}" type="pres">
      <dgm:prSet presAssocID="{22CCCB83-8885-45AD-BB4B-5EB3BB8C82EA}" presName="horz1" presStyleCnt="0"/>
      <dgm:spPr/>
    </dgm:pt>
    <dgm:pt modelId="{3DD3706E-4D74-451B-A9A5-FA642D9071F0}" type="pres">
      <dgm:prSet presAssocID="{22CCCB83-8885-45AD-BB4B-5EB3BB8C82EA}" presName="tx1" presStyleLbl="revTx" presStyleIdx="2" presStyleCnt="3"/>
      <dgm:spPr/>
    </dgm:pt>
    <dgm:pt modelId="{4731F9B2-00DD-4099-8447-C2CE3589D13D}" type="pres">
      <dgm:prSet presAssocID="{22CCCB83-8885-45AD-BB4B-5EB3BB8C82EA}" presName="vert1" presStyleCnt="0"/>
      <dgm:spPr/>
    </dgm:pt>
  </dgm:ptLst>
  <dgm:cxnLst>
    <dgm:cxn modelId="{C037F804-D724-458C-AF98-6E969D5F91BD}" type="presOf" srcId="{97AA122D-DFB8-41AC-ACBF-ADAAB50D4FC0}" destId="{4E2019EA-8A9E-4B2C-8829-A2C08820466C}" srcOrd="0" destOrd="0" presId="urn:microsoft.com/office/officeart/2008/layout/LinedList"/>
    <dgm:cxn modelId="{D815E461-63E5-48CE-A095-0FFE4E418937}" type="presOf" srcId="{22CCCB83-8885-45AD-BB4B-5EB3BB8C82EA}" destId="{3DD3706E-4D74-451B-A9A5-FA642D9071F0}" srcOrd="0" destOrd="0" presId="urn:microsoft.com/office/officeart/2008/layout/LinedList"/>
    <dgm:cxn modelId="{5EF3DC6E-91CA-4141-8676-96E1252271C8}" type="presOf" srcId="{FAD640AB-8B80-4E7D-BB28-C1ABCD303483}" destId="{EACE89A5-7854-4736-9233-EEFA0C85619D}" srcOrd="0" destOrd="0" presId="urn:microsoft.com/office/officeart/2008/layout/LinedList"/>
    <dgm:cxn modelId="{4E3CE676-AF03-4726-99FF-C3644F8783E5}" srcId="{97AA122D-DFB8-41AC-ACBF-ADAAB50D4FC0}" destId="{7B252C43-0C44-4A42-B390-A04F593BB313}" srcOrd="0" destOrd="0" parTransId="{C3510D93-CC8C-4765-8E71-458A9587E6F4}" sibTransId="{0CCBBA34-A351-4F93-B1EE-F7B037B7E582}"/>
    <dgm:cxn modelId="{5F650EAF-5DA6-4207-9622-52CED7150C1C}" srcId="{97AA122D-DFB8-41AC-ACBF-ADAAB50D4FC0}" destId="{22CCCB83-8885-45AD-BB4B-5EB3BB8C82EA}" srcOrd="2" destOrd="0" parTransId="{7F655369-B2F7-4B6B-9163-69FC976C44AF}" sibTransId="{F1D21437-DE38-4B10-A371-0CEBDB2753DC}"/>
    <dgm:cxn modelId="{924F73C1-C30D-4F73-87C5-D27B3BD50177}" type="presOf" srcId="{7B252C43-0C44-4A42-B390-A04F593BB313}" destId="{109DE761-75F1-4A04-B9F8-8374D0C294A4}" srcOrd="0" destOrd="0" presId="urn:microsoft.com/office/officeart/2008/layout/LinedList"/>
    <dgm:cxn modelId="{58FA09F6-F7FE-437F-BCA1-D9095248C0A7}" srcId="{97AA122D-DFB8-41AC-ACBF-ADAAB50D4FC0}" destId="{FAD640AB-8B80-4E7D-BB28-C1ABCD303483}" srcOrd="1" destOrd="0" parTransId="{ADA213D5-9B21-4F98-9843-23CD9780D0B1}" sibTransId="{8ADBE6ED-882E-4F71-9915-6F883F69541E}"/>
    <dgm:cxn modelId="{CA7E95E1-9000-4112-9DE0-4E8CD5FB347A}" type="presParOf" srcId="{4E2019EA-8A9E-4B2C-8829-A2C08820466C}" destId="{2518EF1D-774D-4E67-BAC2-19AD7F45A8D7}" srcOrd="0" destOrd="0" presId="urn:microsoft.com/office/officeart/2008/layout/LinedList"/>
    <dgm:cxn modelId="{30C3F2BB-2FDD-417C-9B6B-8FA23387D775}" type="presParOf" srcId="{4E2019EA-8A9E-4B2C-8829-A2C08820466C}" destId="{50C668CC-4216-4869-B1A5-3DBF3CBDA414}" srcOrd="1" destOrd="0" presId="urn:microsoft.com/office/officeart/2008/layout/LinedList"/>
    <dgm:cxn modelId="{76409363-FDB7-433E-B676-E999843C25FC}" type="presParOf" srcId="{50C668CC-4216-4869-B1A5-3DBF3CBDA414}" destId="{109DE761-75F1-4A04-B9F8-8374D0C294A4}" srcOrd="0" destOrd="0" presId="urn:microsoft.com/office/officeart/2008/layout/LinedList"/>
    <dgm:cxn modelId="{605DB39F-B82A-4DD6-8FCB-A9A8F45C8220}" type="presParOf" srcId="{50C668CC-4216-4869-B1A5-3DBF3CBDA414}" destId="{CB10E467-E0F5-414B-AE59-79C2C499A1E8}" srcOrd="1" destOrd="0" presId="urn:microsoft.com/office/officeart/2008/layout/LinedList"/>
    <dgm:cxn modelId="{22A9BB8C-BE75-445E-BBC1-B86C501A88B7}" type="presParOf" srcId="{4E2019EA-8A9E-4B2C-8829-A2C08820466C}" destId="{7D0A73D2-469A-458D-A4A5-7CB97C3098B8}" srcOrd="2" destOrd="0" presId="urn:microsoft.com/office/officeart/2008/layout/LinedList"/>
    <dgm:cxn modelId="{FC41008B-613B-407F-BDC7-7640CF0FDFD2}" type="presParOf" srcId="{4E2019EA-8A9E-4B2C-8829-A2C08820466C}" destId="{182D76B2-A9F9-40DB-9661-220A229929F5}" srcOrd="3" destOrd="0" presId="urn:microsoft.com/office/officeart/2008/layout/LinedList"/>
    <dgm:cxn modelId="{27B5FB87-DDBD-4BA0-8553-B68C149F2999}" type="presParOf" srcId="{182D76B2-A9F9-40DB-9661-220A229929F5}" destId="{EACE89A5-7854-4736-9233-EEFA0C85619D}" srcOrd="0" destOrd="0" presId="urn:microsoft.com/office/officeart/2008/layout/LinedList"/>
    <dgm:cxn modelId="{398B5782-5DE5-40D8-A04D-AC9770E5661D}" type="presParOf" srcId="{182D76B2-A9F9-40DB-9661-220A229929F5}" destId="{EB4058B1-6960-45E4-AA6D-0C5A78A4A81D}" srcOrd="1" destOrd="0" presId="urn:microsoft.com/office/officeart/2008/layout/LinedList"/>
    <dgm:cxn modelId="{26E41788-0D83-496D-AF59-07D34CB40ED2}" type="presParOf" srcId="{4E2019EA-8A9E-4B2C-8829-A2C08820466C}" destId="{62AFFA2C-C959-4083-B3DE-DB91A8F2FEA5}" srcOrd="4" destOrd="0" presId="urn:microsoft.com/office/officeart/2008/layout/LinedList"/>
    <dgm:cxn modelId="{598F208F-0E89-4E09-B0C2-965599DD5229}" type="presParOf" srcId="{4E2019EA-8A9E-4B2C-8829-A2C08820466C}" destId="{D7806F89-0144-4F66-85F3-2D457B2332F1}" srcOrd="5" destOrd="0" presId="urn:microsoft.com/office/officeart/2008/layout/LinedList"/>
    <dgm:cxn modelId="{2B857E74-05E1-4140-895C-1F597CAE48F7}" type="presParOf" srcId="{D7806F89-0144-4F66-85F3-2D457B2332F1}" destId="{3DD3706E-4D74-451B-A9A5-FA642D9071F0}" srcOrd="0" destOrd="0" presId="urn:microsoft.com/office/officeart/2008/layout/LinedList"/>
    <dgm:cxn modelId="{FC2CFD7A-6265-4014-A6CF-2EF3DF88A3F9}" type="presParOf" srcId="{D7806F89-0144-4F66-85F3-2D457B2332F1}" destId="{4731F9B2-00DD-4099-8447-C2CE3589D1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EDDFF1-93DA-4437-A1F1-35D271982C9B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7E0DA19-11B2-4F6A-9CFA-85E906C627F3}">
      <dgm:prSet/>
      <dgm:spPr/>
      <dgm:t>
        <a:bodyPr/>
        <a:lstStyle/>
        <a:p>
          <a:r>
            <a:rPr lang="en-US"/>
            <a:t>• Η επιλογή του Δία να παντρέψει τη Θέτιδα με έναν θνητό υπογραμμίζει τη στρατηγική του σκέψη.</a:t>
          </a:r>
        </a:p>
      </dgm:t>
    </dgm:pt>
    <dgm:pt modelId="{A97525A4-A19D-4C69-ABA7-51D8D272BD1A}" type="parTrans" cxnId="{D130A46F-FF47-483B-8097-892EFFCBD577}">
      <dgm:prSet/>
      <dgm:spPr/>
      <dgm:t>
        <a:bodyPr/>
        <a:lstStyle/>
        <a:p>
          <a:endParaRPr lang="en-US"/>
        </a:p>
      </dgm:t>
    </dgm:pt>
    <dgm:pt modelId="{A2146112-0C7C-4493-88B1-EA87E7CE56B9}" type="sibTrans" cxnId="{D130A46F-FF47-483B-8097-892EFFCBD577}">
      <dgm:prSet/>
      <dgm:spPr/>
      <dgm:t>
        <a:bodyPr/>
        <a:lstStyle/>
        <a:p>
          <a:endParaRPr lang="en-US"/>
        </a:p>
      </dgm:t>
    </dgm:pt>
    <dgm:pt modelId="{B67049F2-5535-4B7B-978B-1BB65BB59485}">
      <dgm:prSet/>
      <dgm:spPr/>
      <dgm:t>
        <a:bodyPr/>
        <a:lstStyle/>
        <a:p>
          <a:r>
            <a:rPr lang="en-US"/>
            <a:t>• Απέφυγε μια πιθανή απειλή για τη βασιλεία του.</a:t>
          </a:r>
        </a:p>
      </dgm:t>
    </dgm:pt>
    <dgm:pt modelId="{60FADAAE-44B7-4300-9670-6F560B2CE707}" type="parTrans" cxnId="{B883CEBE-EB3A-4766-B89F-F28B4D7AC651}">
      <dgm:prSet/>
      <dgm:spPr/>
      <dgm:t>
        <a:bodyPr/>
        <a:lstStyle/>
        <a:p>
          <a:endParaRPr lang="en-US"/>
        </a:p>
      </dgm:t>
    </dgm:pt>
    <dgm:pt modelId="{9598E781-5EDC-4F01-BE1F-1DAFEFAEC08E}" type="sibTrans" cxnId="{B883CEBE-EB3A-4766-B89F-F28B4D7AC651}">
      <dgm:prSet/>
      <dgm:spPr/>
      <dgm:t>
        <a:bodyPr/>
        <a:lstStyle/>
        <a:p>
          <a:endParaRPr lang="en-US"/>
        </a:p>
      </dgm:t>
    </dgm:pt>
    <dgm:pt modelId="{678FCE76-E3D3-46E5-A2FF-A571DB39A0CA}">
      <dgm:prSet/>
      <dgm:spPr/>
      <dgm:t>
        <a:bodyPr/>
        <a:lstStyle/>
        <a:p>
          <a:r>
            <a:rPr lang="en-US"/>
            <a:t>• Αντικατοπτρίζει τον γενικότερο ρόλο του Δία ως προστάτη της κοσμικής τάξης.</a:t>
          </a:r>
        </a:p>
      </dgm:t>
    </dgm:pt>
    <dgm:pt modelId="{79456AB8-25DF-4278-A9A1-B426460D6AA5}" type="parTrans" cxnId="{784A3E0B-25EC-4F38-991E-3F99B5866A07}">
      <dgm:prSet/>
      <dgm:spPr/>
      <dgm:t>
        <a:bodyPr/>
        <a:lstStyle/>
        <a:p>
          <a:endParaRPr lang="en-US"/>
        </a:p>
      </dgm:t>
    </dgm:pt>
    <dgm:pt modelId="{975F729A-BB7D-4745-B545-86ACA74C812C}" type="sibTrans" cxnId="{784A3E0B-25EC-4F38-991E-3F99B5866A07}">
      <dgm:prSet/>
      <dgm:spPr/>
      <dgm:t>
        <a:bodyPr/>
        <a:lstStyle/>
        <a:p>
          <a:endParaRPr lang="en-US"/>
        </a:p>
      </dgm:t>
    </dgm:pt>
    <dgm:pt modelId="{A98F1363-27C0-4332-9D44-97BEED0649A9}" type="pres">
      <dgm:prSet presAssocID="{AFEDDFF1-93DA-4437-A1F1-35D271982C9B}" presName="Name0" presStyleCnt="0">
        <dgm:presLayoutVars>
          <dgm:dir/>
          <dgm:animLvl val="lvl"/>
          <dgm:resizeHandles val="exact"/>
        </dgm:presLayoutVars>
      </dgm:prSet>
      <dgm:spPr/>
    </dgm:pt>
    <dgm:pt modelId="{F6705622-53E4-4033-9754-B26E7C14D508}" type="pres">
      <dgm:prSet presAssocID="{678FCE76-E3D3-46E5-A2FF-A571DB39A0CA}" presName="boxAndChildren" presStyleCnt="0"/>
      <dgm:spPr/>
    </dgm:pt>
    <dgm:pt modelId="{2EA80182-F6BD-49DE-A574-6E93E78666AC}" type="pres">
      <dgm:prSet presAssocID="{678FCE76-E3D3-46E5-A2FF-A571DB39A0CA}" presName="parentTextBox" presStyleLbl="node1" presStyleIdx="0" presStyleCnt="3"/>
      <dgm:spPr/>
    </dgm:pt>
    <dgm:pt modelId="{DD0A4B50-887E-4AD2-A4D2-87CF5087448A}" type="pres">
      <dgm:prSet presAssocID="{9598E781-5EDC-4F01-BE1F-1DAFEFAEC08E}" presName="sp" presStyleCnt="0"/>
      <dgm:spPr/>
    </dgm:pt>
    <dgm:pt modelId="{392519A5-6633-4E45-B0DC-593E44A294D4}" type="pres">
      <dgm:prSet presAssocID="{B67049F2-5535-4B7B-978B-1BB65BB59485}" presName="arrowAndChildren" presStyleCnt="0"/>
      <dgm:spPr/>
    </dgm:pt>
    <dgm:pt modelId="{C63986FF-85AB-4EE1-9907-25EC0A0B3C6E}" type="pres">
      <dgm:prSet presAssocID="{B67049F2-5535-4B7B-978B-1BB65BB59485}" presName="parentTextArrow" presStyleLbl="node1" presStyleIdx="1" presStyleCnt="3"/>
      <dgm:spPr/>
    </dgm:pt>
    <dgm:pt modelId="{57F8FE5E-D8E8-492E-BA4F-470F8BC268D4}" type="pres">
      <dgm:prSet presAssocID="{A2146112-0C7C-4493-88B1-EA87E7CE56B9}" presName="sp" presStyleCnt="0"/>
      <dgm:spPr/>
    </dgm:pt>
    <dgm:pt modelId="{A6CB62F6-5A8F-4544-A94D-9991324692E7}" type="pres">
      <dgm:prSet presAssocID="{67E0DA19-11B2-4F6A-9CFA-85E906C627F3}" presName="arrowAndChildren" presStyleCnt="0"/>
      <dgm:spPr/>
    </dgm:pt>
    <dgm:pt modelId="{EEE73149-B9FC-4572-B178-C63E18622449}" type="pres">
      <dgm:prSet presAssocID="{67E0DA19-11B2-4F6A-9CFA-85E906C627F3}" presName="parentTextArrow" presStyleLbl="node1" presStyleIdx="2" presStyleCnt="3"/>
      <dgm:spPr/>
    </dgm:pt>
  </dgm:ptLst>
  <dgm:cxnLst>
    <dgm:cxn modelId="{506EA409-BF52-49CA-9DF9-77E3649BCD46}" type="presOf" srcId="{678FCE76-E3D3-46E5-A2FF-A571DB39A0CA}" destId="{2EA80182-F6BD-49DE-A574-6E93E78666AC}" srcOrd="0" destOrd="0" presId="urn:microsoft.com/office/officeart/2005/8/layout/process4"/>
    <dgm:cxn modelId="{784A3E0B-25EC-4F38-991E-3F99B5866A07}" srcId="{AFEDDFF1-93DA-4437-A1F1-35D271982C9B}" destId="{678FCE76-E3D3-46E5-A2FF-A571DB39A0CA}" srcOrd="2" destOrd="0" parTransId="{79456AB8-25DF-4278-A9A1-B426460D6AA5}" sibTransId="{975F729A-BB7D-4745-B545-86ACA74C812C}"/>
    <dgm:cxn modelId="{5A3A3A1F-9F1E-405B-AE5A-B66029C8777A}" type="presOf" srcId="{B67049F2-5535-4B7B-978B-1BB65BB59485}" destId="{C63986FF-85AB-4EE1-9907-25EC0A0B3C6E}" srcOrd="0" destOrd="0" presId="urn:microsoft.com/office/officeart/2005/8/layout/process4"/>
    <dgm:cxn modelId="{D130A46F-FF47-483B-8097-892EFFCBD577}" srcId="{AFEDDFF1-93DA-4437-A1F1-35D271982C9B}" destId="{67E0DA19-11B2-4F6A-9CFA-85E906C627F3}" srcOrd="0" destOrd="0" parTransId="{A97525A4-A19D-4C69-ABA7-51D8D272BD1A}" sibTransId="{A2146112-0C7C-4493-88B1-EA87E7CE56B9}"/>
    <dgm:cxn modelId="{C76C3CB6-D0AB-4724-A1DF-7BF211359F7C}" type="presOf" srcId="{AFEDDFF1-93DA-4437-A1F1-35D271982C9B}" destId="{A98F1363-27C0-4332-9D44-97BEED0649A9}" srcOrd="0" destOrd="0" presId="urn:microsoft.com/office/officeart/2005/8/layout/process4"/>
    <dgm:cxn modelId="{B883CEBE-EB3A-4766-B89F-F28B4D7AC651}" srcId="{AFEDDFF1-93DA-4437-A1F1-35D271982C9B}" destId="{B67049F2-5535-4B7B-978B-1BB65BB59485}" srcOrd="1" destOrd="0" parTransId="{60FADAAE-44B7-4300-9670-6F560B2CE707}" sibTransId="{9598E781-5EDC-4F01-BE1F-1DAFEFAEC08E}"/>
    <dgm:cxn modelId="{6D4039E4-4F44-4D68-A1A0-702F165EA5C4}" type="presOf" srcId="{67E0DA19-11B2-4F6A-9CFA-85E906C627F3}" destId="{EEE73149-B9FC-4572-B178-C63E18622449}" srcOrd="0" destOrd="0" presId="urn:microsoft.com/office/officeart/2005/8/layout/process4"/>
    <dgm:cxn modelId="{641A50B0-F909-47FA-A35D-EE349FAF56FF}" type="presParOf" srcId="{A98F1363-27C0-4332-9D44-97BEED0649A9}" destId="{F6705622-53E4-4033-9754-B26E7C14D508}" srcOrd="0" destOrd="0" presId="urn:microsoft.com/office/officeart/2005/8/layout/process4"/>
    <dgm:cxn modelId="{98297E28-8682-4D70-A268-ED6F508F2552}" type="presParOf" srcId="{F6705622-53E4-4033-9754-B26E7C14D508}" destId="{2EA80182-F6BD-49DE-A574-6E93E78666AC}" srcOrd="0" destOrd="0" presId="urn:microsoft.com/office/officeart/2005/8/layout/process4"/>
    <dgm:cxn modelId="{8B235024-AD46-4904-B614-D578D0B74017}" type="presParOf" srcId="{A98F1363-27C0-4332-9D44-97BEED0649A9}" destId="{DD0A4B50-887E-4AD2-A4D2-87CF5087448A}" srcOrd="1" destOrd="0" presId="urn:microsoft.com/office/officeart/2005/8/layout/process4"/>
    <dgm:cxn modelId="{DC40D156-15AB-41C6-B95C-CD76C46BD6E4}" type="presParOf" srcId="{A98F1363-27C0-4332-9D44-97BEED0649A9}" destId="{392519A5-6633-4E45-B0DC-593E44A294D4}" srcOrd="2" destOrd="0" presId="urn:microsoft.com/office/officeart/2005/8/layout/process4"/>
    <dgm:cxn modelId="{23CF56C6-4512-4537-B404-A1E8EECF6E37}" type="presParOf" srcId="{392519A5-6633-4E45-B0DC-593E44A294D4}" destId="{C63986FF-85AB-4EE1-9907-25EC0A0B3C6E}" srcOrd="0" destOrd="0" presId="urn:microsoft.com/office/officeart/2005/8/layout/process4"/>
    <dgm:cxn modelId="{AD102EAB-4299-4E05-9444-B18F77788F96}" type="presParOf" srcId="{A98F1363-27C0-4332-9D44-97BEED0649A9}" destId="{57F8FE5E-D8E8-492E-BA4F-470F8BC268D4}" srcOrd="3" destOrd="0" presId="urn:microsoft.com/office/officeart/2005/8/layout/process4"/>
    <dgm:cxn modelId="{4A81A040-CE32-48DF-A2CA-E7B8C6C8B5EA}" type="presParOf" srcId="{A98F1363-27C0-4332-9D44-97BEED0649A9}" destId="{A6CB62F6-5A8F-4544-A94D-9991324692E7}" srcOrd="4" destOrd="0" presId="urn:microsoft.com/office/officeart/2005/8/layout/process4"/>
    <dgm:cxn modelId="{381FEDD0-A9C2-4F9D-BD00-4116CF1CF265}" type="presParOf" srcId="{A6CB62F6-5A8F-4544-A94D-9991324692E7}" destId="{EEE73149-B9FC-4572-B178-C63E1862244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706EE-4CE6-4B23-ADCD-904D3533A7E6}">
      <dsp:nvSpPr>
        <dsp:cNvPr id="0" name=""/>
        <dsp:cNvSpPr/>
      </dsp:nvSpPr>
      <dsp:spPr>
        <a:xfrm>
          <a:off x="0" y="338554"/>
          <a:ext cx="5000124" cy="155003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Ένας χρησμός προέβλεψε ότι ο γιος της Θέτιδας θα ξεπερνούσε τον πατέρα του σε μεγαλείο.</a:t>
          </a:r>
        </a:p>
      </dsp:txBody>
      <dsp:txXfrm>
        <a:off x="75666" y="414220"/>
        <a:ext cx="4848792" cy="1398698"/>
      </dsp:txXfrm>
    </dsp:sp>
    <dsp:sp modelId="{63BD6B2E-E817-4B45-870E-F06CFB9201D6}">
      <dsp:nvSpPr>
        <dsp:cNvPr id="0" name=""/>
        <dsp:cNvSpPr/>
      </dsp:nvSpPr>
      <dsp:spPr>
        <a:xfrm>
          <a:off x="0" y="1951944"/>
          <a:ext cx="5000124" cy="155003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Ο Δίας και ο Ποσειδώνας, θαυμαστές της Θέτιδας, αποφάσισαν να μην την παντρευτούν για να αποφύγουν τις συνέπειες του χρησμού.</a:t>
          </a:r>
        </a:p>
      </dsp:txBody>
      <dsp:txXfrm>
        <a:off x="75666" y="2027610"/>
        <a:ext cx="4848792" cy="1398698"/>
      </dsp:txXfrm>
    </dsp:sp>
    <dsp:sp modelId="{D658819B-9213-4784-8B0F-E5FA9AC85DD4}">
      <dsp:nvSpPr>
        <dsp:cNvPr id="0" name=""/>
        <dsp:cNvSpPr/>
      </dsp:nvSpPr>
      <dsp:spPr>
        <a:xfrm>
          <a:off x="0" y="3565335"/>
          <a:ext cx="5000124" cy="155003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Η Θέτιδα παντρεύτηκε τον θνητό Πηλέα, γεννώντας τον Αχιλλέα.</a:t>
          </a:r>
        </a:p>
      </dsp:txBody>
      <dsp:txXfrm>
        <a:off x="75666" y="3641001"/>
        <a:ext cx="4848792" cy="13986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8EF1D-774D-4E67-BAC2-19AD7F45A8D7}">
      <dsp:nvSpPr>
        <dsp:cNvPr id="0" name=""/>
        <dsp:cNvSpPr/>
      </dsp:nvSpPr>
      <dsp:spPr>
        <a:xfrm>
          <a:off x="0" y="2663"/>
          <a:ext cx="500012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9DE761-75F1-4A04-B9F8-8374D0C294A4}">
      <dsp:nvSpPr>
        <dsp:cNvPr id="0" name=""/>
        <dsp:cNvSpPr/>
      </dsp:nvSpPr>
      <dsp:spPr>
        <a:xfrm>
          <a:off x="0" y="2663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Η παρέμβαση της Θέτιδας στη ζωή του Αχιλλέα έπαιξε σημαντικό ρόλο στον πόλεμο.</a:t>
          </a:r>
        </a:p>
      </dsp:txBody>
      <dsp:txXfrm>
        <a:off x="0" y="2663"/>
        <a:ext cx="5000124" cy="1816197"/>
      </dsp:txXfrm>
    </dsp:sp>
    <dsp:sp modelId="{7D0A73D2-469A-458D-A4A5-7CB97C3098B8}">
      <dsp:nvSpPr>
        <dsp:cNvPr id="0" name=""/>
        <dsp:cNvSpPr/>
      </dsp:nvSpPr>
      <dsp:spPr>
        <a:xfrm>
          <a:off x="0" y="1818861"/>
          <a:ext cx="5000124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CE89A5-7854-4736-9233-EEFA0C85619D}">
      <dsp:nvSpPr>
        <dsp:cNvPr id="0" name=""/>
        <dsp:cNvSpPr/>
      </dsp:nvSpPr>
      <dsp:spPr>
        <a:xfrm>
          <a:off x="0" y="1818861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Ζήτησε από τον Δία να ενισχύσει προσωρινά τους Τρώες, για να τιμήσει τον γιο της.</a:t>
          </a:r>
        </a:p>
      </dsp:txBody>
      <dsp:txXfrm>
        <a:off x="0" y="1818861"/>
        <a:ext cx="5000124" cy="1816197"/>
      </dsp:txXfrm>
    </dsp:sp>
    <dsp:sp modelId="{62AFFA2C-C959-4083-B3DE-DB91A8F2FEA5}">
      <dsp:nvSpPr>
        <dsp:cNvPr id="0" name=""/>
        <dsp:cNvSpPr/>
      </dsp:nvSpPr>
      <dsp:spPr>
        <a:xfrm>
          <a:off x="0" y="3635058"/>
          <a:ext cx="5000124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3706E-4D74-451B-A9A5-FA642D9071F0}">
      <dsp:nvSpPr>
        <dsp:cNvPr id="0" name=""/>
        <dsp:cNvSpPr/>
      </dsp:nvSpPr>
      <dsp:spPr>
        <a:xfrm>
          <a:off x="0" y="3635058"/>
          <a:ext cx="5000124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Ο ρόλος της αναδεικνύει την επιρροή της μητρικής φιγούρας και τη θεϊκή παρέμβαση στις ανθρώπινες υποθέσεις.</a:t>
          </a:r>
        </a:p>
      </dsp:txBody>
      <dsp:txXfrm>
        <a:off x="0" y="3635058"/>
        <a:ext cx="5000124" cy="18161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80182-F6BD-49DE-A574-6E93E78666AC}">
      <dsp:nvSpPr>
        <dsp:cNvPr id="0" name=""/>
        <dsp:cNvSpPr/>
      </dsp:nvSpPr>
      <dsp:spPr>
        <a:xfrm>
          <a:off x="0" y="4425290"/>
          <a:ext cx="4726201" cy="14524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Αντικατοπτρίζει τον γενικότερο ρόλο του Δία ως προστάτη της κοσμικής τάξης.</a:t>
          </a:r>
        </a:p>
      </dsp:txBody>
      <dsp:txXfrm>
        <a:off x="0" y="4425290"/>
        <a:ext cx="4726201" cy="1452479"/>
      </dsp:txXfrm>
    </dsp:sp>
    <dsp:sp modelId="{C63986FF-85AB-4EE1-9907-25EC0A0B3C6E}">
      <dsp:nvSpPr>
        <dsp:cNvPr id="0" name=""/>
        <dsp:cNvSpPr/>
      </dsp:nvSpPr>
      <dsp:spPr>
        <a:xfrm rot="10800000">
          <a:off x="0" y="2213164"/>
          <a:ext cx="4726201" cy="2233912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Απέφυγε μια πιθανή απειλή για τη βασιλεία του.</a:t>
          </a:r>
        </a:p>
      </dsp:txBody>
      <dsp:txXfrm rot="10800000">
        <a:off x="0" y="2213164"/>
        <a:ext cx="4726201" cy="1451529"/>
      </dsp:txXfrm>
    </dsp:sp>
    <dsp:sp modelId="{EEE73149-B9FC-4572-B178-C63E18622449}">
      <dsp:nvSpPr>
        <dsp:cNvPr id="0" name=""/>
        <dsp:cNvSpPr/>
      </dsp:nvSpPr>
      <dsp:spPr>
        <a:xfrm rot="10800000">
          <a:off x="0" y="1039"/>
          <a:ext cx="4726201" cy="2233912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• Η επιλογή του Δία να παντρέψει τη Θέτιδα με έναν θνητό υπογραμμίζει τη στρατηγική του σκέψη.</a:t>
          </a:r>
        </a:p>
      </dsp:txBody>
      <dsp:txXfrm rot="10800000">
        <a:off x="0" y="1039"/>
        <a:ext cx="4726201" cy="1451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9143998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9144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40040" y="-1133192"/>
            <a:ext cx="6858001" cy="9124385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1072" y="0"/>
            <a:ext cx="4572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3"/>
            <a:ext cx="9137153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784" y="4049"/>
            <a:ext cx="7662432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19" y="1030406"/>
            <a:ext cx="6110785" cy="3081242"/>
          </a:xfrm>
        </p:spPr>
        <p:txBody>
          <a:bodyPr anchor="ctr">
            <a:normAutofit/>
          </a:bodyPr>
          <a:lstStyle/>
          <a:p>
            <a:r>
              <a:rPr lang="el-GR" sz="4200">
                <a:solidFill>
                  <a:srgbClr val="FFFFFF"/>
                </a:solidFill>
              </a:rPr>
              <a:t>Δίας και Θέτιδα: Μυθολογία και Επιρροή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957" y="5171093"/>
            <a:ext cx="6808971" cy="8606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700">
                <a:solidFill>
                  <a:srgbClr val="FFFFFF"/>
                </a:solidFill>
              </a:rPr>
              <a:t>Εξερευνώντας τους ρόλους και την επιρροή τους στην ελληνική μυθολογία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</p:spPr>
        <p:txBody>
          <a:bodyPr>
            <a:normAutofit/>
          </a:bodyPr>
          <a:lstStyle/>
          <a:p>
            <a:r>
              <a:rPr lang="el-GR" sz="3500">
                <a:solidFill>
                  <a:srgbClr val="FFFFFF"/>
                </a:solidFill>
              </a:rPr>
              <a:t>Εισαγωγή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9" y="1885279"/>
            <a:ext cx="7293023" cy="4387702"/>
          </a:xfrm>
        </p:spPr>
        <p:txBody>
          <a:bodyPr anchor="ctr">
            <a:noAutofit/>
          </a:bodyPr>
          <a:lstStyle/>
          <a:p>
            <a:r>
              <a:rPr lang="el-GR" sz="2400" dirty="0"/>
              <a:t> Ο Δίας, βασιλιάς των θεών, και η Θέτιδα, μια Νηρηίδα, είναι σημαντικές μορφές της ελληνικής μυθολογίας.</a:t>
            </a:r>
          </a:p>
          <a:p>
            <a:r>
              <a:rPr lang="el-GR" sz="2400" dirty="0"/>
              <a:t> Η αλληλεπίδρασή τους είναι σημαντική λόγω του χρησμού που προέβλεπε ότι ο γιος της Θέτιδας θα ξεπερνούσε τον πατέρα του.</a:t>
            </a:r>
          </a:p>
          <a:p>
            <a:r>
              <a:rPr lang="el-GR" sz="2400" b="1" dirty="0"/>
              <a:t>Κύρια Θέματα</a:t>
            </a:r>
            <a:r>
              <a:rPr lang="el-GR" sz="2400" dirty="0"/>
              <a:t>:</a:t>
            </a:r>
          </a:p>
          <a:p>
            <a:pPr>
              <a:buFontTx/>
              <a:buChar char="-"/>
            </a:pPr>
            <a:r>
              <a:rPr lang="el-GR" sz="2400" dirty="0"/>
              <a:t>Θεϊκή δύναμη και έλεγχος</a:t>
            </a:r>
          </a:p>
          <a:p>
            <a:pPr>
              <a:buFontTx/>
              <a:buChar char="-"/>
            </a:pPr>
            <a:r>
              <a:rPr lang="el-GR" sz="2400" dirty="0"/>
              <a:t>Ο ρόλος του χρησμού στη μυθολογία</a:t>
            </a:r>
          </a:p>
          <a:p>
            <a:pPr>
              <a:buFontTx/>
              <a:buChar char="-"/>
            </a:pPr>
            <a:r>
              <a:rPr lang="el-GR" sz="2400" dirty="0"/>
              <a:t>Η σύνδεση της Θέτιδας με τον Τρωικό Πόλεμο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Ο Χρησμός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68ABA9-6327-E1C7-9DAE-24F98F40A9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5619188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l-GR" sz="3500">
                <a:solidFill>
                  <a:srgbClr val="FFFFFF"/>
                </a:solidFill>
              </a:rPr>
              <a:t>Θέτιδα και Τρωικός Πόλεμος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D0B778-9094-4E8E-7088-4B29F6CBB9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147406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l-GR">
                <a:solidFill>
                  <a:schemeClr val="bg1"/>
                </a:solidFill>
              </a:rPr>
              <a:t>Η Οπτική του Δία</a:t>
            </a: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9EA2780-3CF3-1C93-B4C6-A0FA805E2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755931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_depiction_of_Zeus_and_Thetis_in_Greek_mythology_converted.png"/>
          <p:cNvPicPr>
            <a:picLocks noChangeAspect="1"/>
          </p:cNvPicPr>
          <p:nvPr/>
        </p:nvPicPr>
        <p:blipFill>
          <a:blip r:embed="rId2"/>
          <a:srcRect l="5935" r="5059" b="3"/>
          <a:stretch/>
        </p:blipFill>
        <p:spPr>
          <a:xfrm>
            <a:off x="3028949" y="10"/>
            <a:ext cx="6120019" cy="6875809"/>
          </a:xfrm>
          <a:prstGeom prst="rect">
            <a:avLst/>
          </a:prstGeom>
        </p:spPr>
      </p:pic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854" y="2950387"/>
            <a:ext cx="2289220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2500">
                <a:solidFill>
                  <a:srgbClr val="FFFFFF"/>
                </a:solidFill>
              </a:rPr>
              <a:t>Καλλιτεχνική Αναπαράσταση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240</Words>
  <Application>Microsoft Office PowerPoint</Application>
  <PresentationFormat>Προβολή στην οθόνη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Δίας και Θέτιδα: Μυθολογία και Επιρροή</vt:lpstr>
      <vt:lpstr>Εισαγωγή</vt:lpstr>
      <vt:lpstr>Ο Χρησμός</vt:lpstr>
      <vt:lpstr>Θέτιδα και Τρωικός Πόλεμος</vt:lpstr>
      <vt:lpstr>Η Οπτική του Δία</vt:lpstr>
      <vt:lpstr>Καλλιτεχνική Αναπαράσταση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Ioanna Lazarou</dc:creator>
  <cp:keywords/>
  <dc:description>generated using python-pptx</dc:description>
  <cp:lastModifiedBy>ioanna lazarou</cp:lastModifiedBy>
  <cp:revision>2</cp:revision>
  <dcterms:created xsi:type="dcterms:W3CDTF">2013-01-27T09:14:16Z</dcterms:created>
  <dcterms:modified xsi:type="dcterms:W3CDTF">2024-11-17T19:28:32Z</dcterms:modified>
  <cp:category/>
</cp:coreProperties>
</file>