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70" r:id="rId4"/>
    <p:sldId id="261" r:id="rId5"/>
    <p:sldId id="267" r:id="rId6"/>
  </p:sldIdLst>
  <p:sldSz cx="12192000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489" autoAdjust="0"/>
  </p:normalViewPr>
  <p:slideViewPr>
    <p:cSldViewPr snapToGrid="0">
      <p:cViewPr varScale="1">
        <p:scale>
          <a:sx n="80" d="100"/>
          <a:sy n="80" d="100"/>
        </p:scale>
        <p:origin x="82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265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A2DAC0FC-1CC4-4546-857A-C3BD2D270459}" type="datetime1">
              <a:rPr lang="el-GR" smtClean="0"/>
              <a:t>2/12/2024</a:t>
            </a:fld>
            <a:endParaRPr lang="el-GR" dirty="0"/>
          </a:p>
        </p:txBody>
      </p:sp>
      <p:sp>
        <p:nvSpPr>
          <p:cNvPr id="4" name="Σύμβολο κράτησης θέσης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Σύμβολο κράτησης θέσης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73F7AA83-DE31-4E93-AB07-EF7FB05F6670}" type="slidenum">
              <a:rPr lang="el-GR"/>
              <a:pPr algn="r"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ECBEECC7-A9D5-44ED-BC89-A8B5539EB2B6}" type="datetime1">
              <a:rPr lang="el-GR" smtClean="0"/>
              <a:pPr/>
              <a:t>2/12/2024</a:t>
            </a:fld>
            <a:endParaRPr lang="el-GR" dirty="0"/>
          </a:p>
        </p:txBody>
      </p:sp>
      <p:sp>
        <p:nvSpPr>
          <p:cNvPr id="4" name="Σύμβολο κράτησης θέσης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l-GR" dirty="0"/>
              <a:t>Στυλ υποδείγματος κειμένου</a:t>
            </a:r>
          </a:p>
          <a:p>
            <a:pPr lvl="1" rtl="0"/>
            <a:r>
              <a:rPr lang="el-GR" dirty="0"/>
              <a:t>Δεύτερου επιπέδου</a:t>
            </a:r>
          </a:p>
          <a:p>
            <a:pPr lvl="2" rtl="0"/>
            <a:r>
              <a:rPr lang="el-GR" dirty="0"/>
              <a:t>Τρίτου επιπέδου</a:t>
            </a:r>
          </a:p>
          <a:p>
            <a:pPr lvl="3" rtl="0"/>
            <a:r>
              <a:rPr lang="el-GR" dirty="0"/>
              <a:t>Τέταρτου επιπέδου</a:t>
            </a:r>
          </a:p>
          <a:p>
            <a:pPr lvl="4" rtl="0"/>
            <a:r>
              <a:rPr lang="el-GR" dirty="0"/>
              <a:t>Πέμπτου επιπέδου</a:t>
            </a:r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/>
            </a:lvl1pPr>
          </a:lstStyle>
          <a:p>
            <a:fld id="{935E2820-AFE1-45FA-949E-17BDB534E1DC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7542409-6A04-4DC6-AC3A-D3758287A8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l-GR" smtClean="0"/>
              <a:pPr/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71460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l-GR" smtClean="0"/>
              <a:pPr/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48769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rtlCol="0" anchor="b">
            <a:normAutofit/>
          </a:bodyPr>
          <a:lstStyle>
            <a:lvl1pPr algn="l" rtl="0">
              <a:lnSpc>
                <a:spcPct val="80000"/>
              </a:lnSpc>
              <a:defRPr sz="6600"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 hasCustomPrompt="1"/>
          </p:nvPr>
        </p:nvSpPr>
        <p:spPr>
          <a:xfrm>
            <a:off x="1065213" y="3108804"/>
            <a:ext cx="7091361" cy="838200"/>
          </a:xfrm>
        </p:spPr>
        <p:txBody>
          <a:bodyPr rtlCol="0"/>
          <a:lstStyle>
            <a:lvl1pPr marL="0" indent="0" algn="l" rtl="0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r>
              <a:rPr lang="el-GR" dirty="0"/>
              <a:t>Στυλ κύριου υπότιτλου</a:t>
            </a:r>
          </a:p>
        </p:txBody>
      </p:sp>
      <p:sp>
        <p:nvSpPr>
          <p:cNvPr id="8" name="Σύμβολο κράτησης ημερομηνίας 7"/>
          <p:cNvSpPr>
            <a:spLocks noGrp="1"/>
          </p:cNvSpPr>
          <p:nvPr>
            <p:ph type="dt" sz="half" idx="10"/>
          </p:nvPr>
        </p:nvSpPr>
        <p:spPr>
          <a:xfrm>
            <a:off x="253575" y="6505078"/>
            <a:ext cx="1026584" cy="228600"/>
          </a:xfrm>
        </p:spPr>
        <p:txBody>
          <a:bodyPr rtlCol="0"/>
          <a:lstStyle>
            <a:lvl1pPr>
              <a:defRPr/>
            </a:lvl1pPr>
          </a:lstStyle>
          <a:p>
            <a:fld id="{4581A91C-7415-426F-AC3F-6504AC77E226}" type="datetime1">
              <a:rPr lang="el-GR" smtClean="0"/>
              <a:pPr/>
              <a:t>2/12/2024</a:t>
            </a:fld>
            <a:endParaRPr lang="el-GR" dirty="0"/>
          </a:p>
        </p:txBody>
      </p:sp>
      <p:sp>
        <p:nvSpPr>
          <p:cNvPr id="9" name="Σύμβολο κράτησης υποσέλιδου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10" name="Σύμβολο κράτησης αριθμού διαφάνειας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l-GR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D7A7EB8-5A1F-45FD-8A82-FE161ACCF60B}" type="datetime1">
              <a:rPr lang="el-GR" smtClean="0"/>
              <a:pPr/>
              <a:t>2/12/2024</a:t>
            </a:fld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 rtlCol="0"/>
          <a:lstStyle/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98CCE82-095C-479A-9813-251AE447FE83}" type="datetime1">
              <a:rPr lang="el-GR" smtClean="0"/>
              <a:pPr/>
              <a:t>2/12/2024</a:t>
            </a:fld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0680E7A-353E-4730-8F96-25B274B4B970}" type="datetime1">
              <a:rPr lang="el-GR" smtClean="0"/>
              <a:pPr/>
              <a:t>2/12/2024</a:t>
            </a:fld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rtlCol="0" anchor="b">
            <a:normAutofit/>
          </a:bodyPr>
          <a:lstStyle>
            <a:lvl1pPr algn="l" rtl="0">
              <a:defRPr sz="5200"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l-GR"/>
              <a:t>Στυλ κειμένου υποδείγματος</a:t>
            </a:r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A3C4EE2-3272-4B24-B012-16A186C33E71}" type="datetime1">
              <a:rPr lang="el-GR" smtClean="0"/>
              <a:pPr/>
              <a:t>2/12/2024</a:t>
            </a:fld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 rtlCol="0"/>
          <a:lstStyle/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 rtlCol="0"/>
          <a:lstStyle/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09AB677-8BA6-46C7-B42A-B714E296F3DA}" type="datetime1">
              <a:rPr lang="el-GR" smtClean="0"/>
              <a:pPr/>
              <a:t>2/12/2024</a:t>
            </a:fld>
            <a:endParaRPr lang="el-GR" dirty="0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el-GR"/>
              <a:t>Στυλ κειμένου υποδείγματος</a:t>
            </a:r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 rtlCol="0"/>
          <a:lstStyle/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5" name="Σύμβολο κράτησης θέσης κειμένου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el-GR"/>
              <a:t>Στυλ κειμένου υποδείγματος</a:t>
            </a:r>
          </a:p>
        </p:txBody>
      </p:sp>
      <p:sp>
        <p:nvSpPr>
          <p:cNvPr id="6" name="Σύμβολο κράτησης θέσης περιεχομένου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 rtlCol="0"/>
          <a:lstStyle/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7" name="Σύμβολο κράτησης θέσης ημερομηνίας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944C06D-26FD-4732-B2D4-C000F1F2BA70}" type="datetime1">
              <a:rPr lang="el-GR" smtClean="0"/>
              <a:pPr/>
              <a:t>2/12/2024</a:t>
            </a:fld>
            <a:endParaRPr lang="el-GR" dirty="0"/>
          </a:p>
        </p:txBody>
      </p:sp>
      <p:sp>
        <p:nvSpPr>
          <p:cNvPr id="8" name="Σύμβολο κράτησης θέσης υποσέλιδου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9" name="Σύμβολο κράτησης θέσης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C275972-F30F-4E50-891A-F1DAE6A74C2B}" type="datetime1">
              <a:rPr lang="el-GR" smtClean="0"/>
              <a:pPr/>
              <a:t>2/12/2024</a:t>
            </a:fld>
            <a:endParaRPr lang="el-GR" dirty="0"/>
          </a:p>
        </p:txBody>
      </p:sp>
      <p:sp>
        <p:nvSpPr>
          <p:cNvPr id="4" name="Σύμβολο κράτησης θέσης υποσέλιδου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45AB8B4-70B8-45A0-A54C-3DEA8F4C96E1}" type="datetime1">
              <a:rPr lang="el-GR" smtClean="0"/>
              <a:pPr/>
              <a:t>2/12/2024</a:t>
            </a:fld>
            <a:endParaRPr lang="el-GR" dirty="0"/>
          </a:p>
        </p:txBody>
      </p:sp>
      <p:sp>
        <p:nvSpPr>
          <p:cNvPr id="3" name="Σύμβολο κράτησης θέσης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l-GR"/>
              <a:t>Στυλ κειμένου υποδείγματος</a:t>
            </a:r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E0ADADD-A9D7-43D9-AA75-DE2C83B0827E}" type="datetime1">
              <a:rPr lang="el-GR" smtClean="0"/>
              <a:pPr/>
              <a:t>2/12/2024</a:t>
            </a:fld>
            <a:endParaRPr lang="el-GR" dirty="0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8" name="Στρογγυλεμένο ορθογώνιο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dirty="0"/>
          </a:p>
        </p:txBody>
      </p:sp>
      <p:sp>
        <p:nvSpPr>
          <p:cNvPr id="3" name="Σύμβολο κράτησης θέσης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 rtlCol="0">
            <a:normAutofit/>
          </a:bodyPr>
          <a:lstStyle>
            <a:lvl1pPr marL="0" indent="0" algn="ctr" rtl="0">
              <a:buNone/>
              <a:defRPr sz="24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el-GR"/>
              <a:t>Κάντε κλικ στο εικονίδιο για να προσθέσετε εικόνα</a:t>
            </a:r>
            <a:endParaRPr lang="el-GR" dirty="0"/>
          </a:p>
        </p:txBody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l-GR"/>
              <a:t>Στυλ κειμένου υποδείγματος</a:t>
            </a:r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79B49C0-97CF-42B9-9644-E35417F30B28}" type="datetime1">
              <a:rPr lang="el-GR" smtClean="0"/>
              <a:pPr/>
              <a:t>2/12/2024</a:t>
            </a:fld>
            <a:endParaRPr lang="el-GR" dirty="0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τίτλου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l-GR" dirty="0"/>
              <a:t>Στυλ κύριου τίτλου</a:t>
            </a:r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l-GR" dirty="0"/>
              <a:t>Στυλ υποδείγματος κειμένου</a:t>
            </a:r>
          </a:p>
          <a:p>
            <a:pPr lvl="1" rtl="0"/>
            <a:r>
              <a:rPr lang="el-GR" dirty="0"/>
              <a:t>Δεύτερου επιπέδου</a:t>
            </a:r>
          </a:p>
          <a:p>
            <a:pPr lvl="2" rtl="0"/>
            <a:r>
              <a:rPr lang="el-GR" dirty="0"/>
              <a:t>Τρίτου επιπέδου</a:t>
            </a:r>
          </a:p>
          <a:p>
            <a:pPr lvl="3" rtl="0"/>
            <a:r>
              <a:rPr lang="el-GR" dirty="0"/>
              <a:t>Τέταρτου επιπέδου</a:t>
            </a:r>
          </a:p>
          <a:p>
            <a:pPr lvl="4" rtl="0"/>
            <a:r>
              <a:rPr lang="el-GR" dirty="0"/>
              <a:t>Πέμπτου επιπέδου</a:t>
            </a:r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2"/>
          </p:nvPr>
        </p:nvSpPr>
        <p:spPr>
          <a:xfrm>
            <a:off x="253575" y="6505078"/>
            <a:ext cx="1026583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fld id="{0B77ADA4-ADB8-4270-BF78-9AA9F9CFDC7A}" type="datetime1">
              <a:rPr lang="el-GR" smtClean="0"/>
              <a:pPr/>
              <a:t>2/12/2024</a:t>
            </a:fld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pPr rtl="0"/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1100" b="1">
                <a:solidFill>
                  <a:srgbClr val="AB3C19"/>
                </a:solidFill>
              </a:defRPr>
            </a:lvl1pPr>
          </a:lstStyle>
          <a:p>
            <a:pPr rtl="0"/>
            <a:fld id="{8FDBFFB2-86D9-4B8F-A59A-553A60B94BBE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8414689" cy="2793906"/>
          </a:xfrm>
        </p:spPr>
        <p:txBody>
          <a:bodyPr rtlCol="0"/>
          <a:lstStyle/>
          <a:p>
            <a:pPr rtl="0"/>
            <a:r>
              <a:rPr lang="el-GR" dirty="0"/>
              <a:t>Το Υποκείμενο του Απαρεμφάτου και της Μετοχής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l-GR" dirty="0"/>
              <a:t>Θεωρία και Παραδείγματα</a:t>
            </a:r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/>
              <a:t>Υποκείμενο Απαρεμφάτου (Ταυτοπροσωπία)</a:t>
            </a:r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429208" y="1600200"/>
            <a:ext cx="11151605" cy="4114800"/>
          </a:xfrm>
        </p:spPr>
        <p:txBody>
          <a:bodyPr rtlCol="0"/>
          <a:lstStyle/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Το υποκείμενο του απαρεμφάτου ταυτίζεται με το υποκείμενο του ρήματος της πρότασης.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Συνήθως δεν εκφέρεται γιατί είναι αυτονόητο.</a:t>
            </a:r>
          </a:p>
          <a:p>
            <a:r>
              <a:rPr lang="el-GR" sz="2400" b="1" dirty="0"/>
              <a:t>Παράδειγμα:</a:t>
            </a:r>
            <a:endParaRPr lang="el-GR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err="1"/>
              <a:t>Οὗτος</a:t>
            </a:r>
            <a:r>
              <a:rPr lang="el-GR" sz="2400" dirty="0"/>
              <a:t> βούλεται </a:t>
            </a:r>
            <a:r>
              <a:rPr lang="el-GR" sz="2400" dirty="0" err="1"/>
              <a:t>μαθεῖν</a:t>
            </a:r>
            <a:r>
              <a:rPr lang="el-GR" sz="2400" dirty="0"/>
              <a:t>.</a:t>
            </a:r>
            <a:br>
              <a:rPr lang="el-GR" sz="2400" dirty="0"/>
            </a:br>
            <a:r>
              <a:rPr lang="el-GR" sz="2400" i="1" dirty="0"/>
              <a:t>(</a:t>
            </a:r>
            <a:r>
              <a:rPr lang="el-GR" sz="2400" i="1" dirty="0" err="1"/>
              <a:t>Οὗτος</a:t>
            </a:r>
            <a:r>
              <a:rPr lang="el-GR" sz="2400" i="1" dirty="0"/>
              <a:t> = υποκείμενο του βούλεται και του </a:t>
            </a:r>
            <a:r>
              <a:rPr lang="el-GR" sz="2400" i="1" dirty="0" err="1"/>
              <a:t>μαθεῖν</a:t>
            </a:r>
            <a:r>
              <a:rPr lang="el-GR" sz="2400" i="1" dirty="0"/>
              <a:t>)</a:t>
            </a:r>
            <a:endParaRPr lang="el-GR" sz="2400" dirty="0"/>
          </a:p>
          <a:p>
            <a:pPr rtl="0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1F488E-C077-FA15-3E1A-4FAB4BB32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Υποκείμενο Απαρεμφάτου (Ετεροπροσωπία)</a:t>
            </a:r>
            <a:br>
              <a:rPr lang="el-GR" b="1" dirty="0"/>
            </a:b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A282165-9514-EAA8-EA82-2E7D9473B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b="1" dirty="0"/>
              <a:t>Θεωρία:</a:t>
            </a:r>
            <a:br>
              <a:rPr lang="el-GR" sz="2400" dirty="0"/>
            </a:br>
            <a:r>
              <a:rPr lang="el-GR" sz="2400" dirty="0"/>
              <a:t>Το υποκείμενο του απαρεμφάτου είναι διαφορετικό από το υποκείμενο του ρήματος.</a:t>
            </a:r>
            <a:br>
              <a:rPr lang="el-GR" sz="2400" dirty="0"/>
            </a:br>
            <a:r>
              <a:rPr lang="el-GR" sz="2400" dirty="0"/>
              <a:t>Εκφέρεται σε αιτιατική πτώση.</a:t>
            </a:r>
            <a:br>
              <a:rPr lang="el-GR" sz="2400" dirty="0"/>
            </a:br>
            <a:r>
              <a:rPr lang="el-GR" sz="2400" b="1" dirty="0"/>
              <a:t>Παράδειγμα:</a:t>
            </a:r>
            <a:br>
              <a:rPr lang="el-GR" sz="2400" dirty="0"/>
            </a:br>
            <a:r>
              <a:rPr lang="el-GR" sz="2400" dirty="0"/>
              <a:t>Διδάσκαλος κελεύει </a:t>
            </a:r>
            <a:r>
              <a:rPr lang="el-GR" sz="2400" dirty="0" err="1"/>
              <a:t>τοὺς</a:t>
            </a:r>
            <a:r>
              <a:rPr lang="el-GR" sz="2400" dirty="0"/>
              <a:t> </a:t>
            </a:r>
            <a:r>
              <a:rPr lang="el-GR" sz="2400" dirty="0" err="1"/>
              <a:t>μαθητὰς</a:t>
            </a:r>
            <a:r>
              <a:rPr lang="el-GR" sz="2400" dirty="0"/>
              <a:t> </a:t>
            </a:r>
            <a:r>
              <a:rPr lang="el-GR" sz="2400" dirty="0" err="1"/>
              <a:t>μαθεῖν</a:t>
            </a:r>
            <a:r>
              <a:rPr lang="el-GR" sz="2400" dirty="0"/>
              <a:t>.</a:t>
            </a:r>
            <a:br>
              <a:rPr lang="el-GR" sz="2400" dirty="0"/>
            </a:br>
            <a:r>
              <a:rPr lang="el-GR" sz="2400" i="1" dirty="0"/>
              <a:t>(</a:t>
            </a:r>
            <a:r>
              <a:rPr lang="el-GR" sz="2400" i="1" dirty="0" err="1"/>
              <a:t>τοὺς</a:t>
            </a:r>
            <a:r>
              <a:rPr lang="el-GR" sz="2400" i="1" dirty="0"/>
              <a:t> </a:t>
            </a:r>
            <a:r>
              <a:rPr lang="el-GR" sz="2400" i="1" dirty="0" err="1"/>
              <a:t>μαθητὰς</a:t>
            </a:r>
            <a:r>
              <a:rPr lang="el-GR" sz="2400" i="1" dirty="0"/>
              <a:t> = υποκείμενο του </a:t>
            </a:r>
            <a:r>
              <a:rPr lang="el-GR" sz="2400" i="1" dirty="0" err="1"/>
              <a:t>μαθεῖν</a:t>
            </a:r>
            <a:r>
              <a:rPr lang="el-GR" sz="2400" i="1" dirty="0"/>
              <a:t>)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760106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b="1" dirty="0"/>
              <a:t>Υποκείμενο Μετοχής (Συνημμένη)</a:t>
            </a:r>
            <a:endParaRPr lang="el-GR" dirty="0"/>
          </a:p>
        </p:txBody>
      </p:sp>
      <p:sp>
        <p:nvSpPr>
          <p:cNvPr id="4" name="Σύμβολο κράτησης θέσης εικόνας 3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."/>
          <p:cNvSpPr>
            <a:spLocks noGrp="1"/>
          </p:cNvSpPr>
          <p:nvPr>
            <p:ph type="pic" idx="1"/>
          </p:nvPr>
        </p:nvSpPr>
        <p:spPr>
          <a:xfrm>
            <a:off x="1408112" y="0"/>
            <a:ext cx="6629400" cy="5219700"/>
          </a:xfrm>
        </p:spPr>
        <p:txBody>
          <a:bodyPr>
            <a:normAutofit fontScale="92500" lnSpcReduction="10000"/>
          </a:bodyPr>
          <a:lstStyle/>
          <a:p>
            <a:endParaRPr lang="el-GR" sz="2600" b="1" dirty="0"/>
          </a:p>
          <a:p>
            <a:r>
              <a:rPr lang="el-GR" sz="2600" b="1" dirty="0"/>
              <a:t>Θεωρία:</a:t>
            </a:r>
            <a:endParaRPr lang="el-GR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el-GR" sz="2600" dirty="0"/>
              <a:t>Το υποκείμενο της μετοχής ταυτίζεται με το υποκείμενο ή το αντικείμενο της κύριας πρότασης.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600" dirty="0"/>
              <a:t>Η μετοχή βρίσκεται σε πτώση που εξαρτάται από το υποκείμενο.</a:t>
            </a:r>
          </a:p>
          <a:p>
            <a:r>
              <a:rPr lang="el-GR" sz="2600" b="1" dirty="0"/>
              <a:t>Παράδειγμα:</a:t>
            </a:r>
            <a:endParaRPr lang="el-GR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el-GR" sz="2600" dirty="0" err="1"/>
              <a:t>Οὗτος</a:t>
            </a:r>
            <a:r>
              <a:rPr lang="el-GR" sz="2600" dirty="0"/>
              <a:t> </a:t>
            </a:r>
            <a:r>
              <a:rPr lang="el-GR" sz="2600" dirty="0" err="1"/>
              <a:t>μαθὼν</a:t>
            </a:r>
            <a:r>
              <a:rPr lang="el-GR" sz="2600" dirty="0"/>
              <a:t> </a:t>
            </a:r>
            <a:r>
              <a:rPr lang="el-GR" sz="2600" dirty="0" err="1"/>
              <a:t>ἔρχεται</a:t>
            </a:r>
            <a:r>
              <a:rPr lang="el-GR" sz="2600" dirty="0"/>
              <a:t>.</a:t>
            </a:r>
            <a:br>
              <a:rPr lang="el-GR" sz="2600" dirty="0"/>
            </a:br>
            <a:r>
              <a:rPr lang="el-GR" sz="2600" i="1" dirty="0"/>
              <a:t>(</a:t>
            </a:r>
            <a:r>
              <a:rPr lang="el-GR" sz="2600" i="1" dirty="0" err="1"/>
              <a:t>Οὗτος</a:t>
            </a:r>
            <a:r>
              <a:rPr lang="el-GR" sz="2600" i="1" dirty="0"/>
              <a:t> = υποκείμενο της μετοχής </a:t>
            </a:r>
            <a:r>
              <a:rPr lang="el-GR" sz="2600" i="1" dirty="0" err="1"/>
              <a:t>μαθὼν</a:t>
            </a:r>
            <a:r>
              <a:rPr lang="el-GR" sz="2600" i="1" dirty="0"/>
              <a:t>)</a:t>
            </a:r>
            <a:endParaRPr lang="el-GR" sz="26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09149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/>
              <a:t>Υποκείμενο Μετοχής (Απόλυτη)</a:t>
            </a:r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Το υποκείμενο της μετοχής είναι διαφορετικό από το υποκείμενο της κύριας πρότασης.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Εκφέρεται σε γενική πτώση (γενική απόλυτη).</a:t>
            </a:r>
          </a:p>
          <a:p>
            <a:r>
              <a:rPr lang="el-GR" b="1" dirty="0"/>
              <a:t>Παράδειγμα:</a:t>
            </a:r>
            <a:endParaRPr lang="el-GR" dirty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 err="1"/>
              <a:t>Τῶν</a:t>
            </a:r>
            <a:r>
              <a:rPr lang="el-GR" dirty="0"/>
              <a:t> </a:t>
            </a:r>
            <a:r>
              <a:rPr lang="el-GR" dirty="0" err="1"/>
              <a:t>μαθητῶν</a:t>
            </a:r>
            <a:r>
              <a:rPr lang="el-GR" dirty="0"/>
              <a:t> μαθόντων, </a:t>
            </a:r>
            <a:r>
              <a:rPr lang="el-GR" dirty="0" err="1"/>
              <a:t>οἱ</a:t>
            </a:r>
            <a:r>
              <a:rPr lang="el-GR" dirty="0"/>
              <a:t> διδάσκαλοι </a:t>
            </a:r>
            <a:r>
              <a:rPr lang="el-GR" dirty="0" err="1"/>
              <a:t>ἐχαίροντο</a:t>
            </a:r>
            <a:r>
              <a:rPr lang="el-GR" dirty="0"/>
              <a:t>.</a:t>
            </a:r>
            <a:br>
              <a:rPr lang="el-GR" dirty="0"/>
            </a:br>
            <a:r>
              <a:rPr lang="el-GR" i="1" dirty="0"/>
              <a:t>(</a:t>
            </a:r>
            <a:r>
              <a:rPr lang="el-GR" i="1" dirty="0" err="1"/>
              <a:t>Τῶν</a:t>
            </a:r>
            <a:r>
              <a:rPr lang="el-GR" i="1" dirty="0"/>
              <a:t> </a:t>
            </a:r>
            <a:r>
              <a:rPr lang="el-GR" i="1" dirty="0" err="1"/>
              <a:t>μαθητῶν</a:t>
            </a:r>
            <a:r>
              <a:rPr lang="el-GR" i="1" dirty="0"/>
              <a:t> = υποκείμενο της μαθόντων)</a:t>
            </a:r>
            <a:endParaRPr lang="el-GR" dirty="0"/>
          </a:p>
          <a:p>
            <a:pPr rtl="0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7088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Παιδιά που παίζουν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532245_TF03461883_TF03461883" id="{AB44E3C3-A171-4728-B4E0-0D6AF99FDF4F}" vid="{A6E5A06F-C3CC-47B3-B853-7E82DD475786}"/>
    </a:ext>
  </a:extLst>
</a:theme>
</file>

<file path=ppt/theme/theme2.xml><?xml version="1.0" encoding="utf-8"?>
<a:theme xmlns:a="http://schemas.openxmlformats.org/drawingml/2006/main" name="Θέμα του Offic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Σχεδίαση παρουσίασης με παιδιά που παίζουν για εκπαιδευτικά ιδρύματα (απεικόνιση καρτούν, ευρεία οθόνη)</Template>
  <TotalTime>10</TotalTime>
  <Words>196</Words>
  <Application>Microsoft Office PowerPoint</Application>
  <PresentationFormat>Ευρεία οθόνη</PresentationFormat>
  <Paragraphs>25</Paragraphs>
  <Slides>5</Slides>
  <Notes>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Euphemia</vt:lpstr>
      <vt:lpstr>Wingdings</vt:lpstr>
      <vt:lpstr>Παιδιά που παίζουν 16x9</vt:lpstr>
      <vt:lpstr>Το Υποκείμενο του Απαρεμφάτου και της Μετοχής</vt:lpstr>
      <vt:lpstr>Υποκείμενο Απαρεμφάτου (Ταυτοπροσωπία)</vt:lpstr>
      <vt:lpstr>Υποκείμενο Απαρεμφάτου (Ετεροπροσωπία)  </vt:lpstr>
      <vt:lpstr>Υποκείμενο Μετοχής (Συνημμένη)</vt:lpstr>
      <vt:lpstr>Υποκείμενο Μετοχής (Απόλυτη)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ioanna lazarou</dc:creator>
  <cp:lastModifiedBy>ioanna lazarou</cp:lastModifiedBy>
  <cp:revision>1</cp:revision>
  <dcterms:created xsi:type="dcterms:W3CDTF">2024-12-02T21:26:24Z</dcterms:created>
  <dcterms:modified xsi:type="dcterms:W3CDTF">2024-12-02T21:36:29Z</dcterms:modified>
</cp:coreProperties>
</file>