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1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10/17/2024</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995819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10/17/2024</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739378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10/17/2024</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315573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10/17/2024</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75320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10/17/2024</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856712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10/17/2024</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791945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10/17/2024</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04527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10/17/2024</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055901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10/17/2024</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85879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10/17/2024</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71007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10/17/2024</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4159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10/17/2024</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899787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89" r:id="rId6"/>
    <p:sldLayoutId id="2147483685" r:id="rId7"/>
    <p:sldLayoutId id="2147483686" r:id="rId8"/>
    <p:sldLayoutId id="2147483687" r:id="rId9"/>
    <p:sldLayoutId id="2147483688" r:id="rId10"/>
    <p:sldLayoutId id="2147483690"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pixabay.com/el/%CE%BC%CE%BF%CE%BB%CF%8D%CE%B2%CE%B9-%CE%BA%CE%B1%CE%B9-%CF%87%CE%B1%CF%81%CF%84%CE%AF-doodle-%CE%B3%CF%81%CE%B1%CF%86%CE%AE%CF%82-23288/"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05BB74C-33FB-4335-8808-49E247F7B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1225106"/>
            <a:ext cx="8132066" cy="378895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DD6AC64-79F1-4F9E-8408-A93AD1447536}"/>
              </a:ext>
            </a:extLst>
          </p:cNvPr>
          <p:cNvSpPr>
            <a:spLocks noGrp="1"/>
          </p:cNvSpPr>
          <p:nvPr>
            <p:ph type="ctrTitle"/>
          </p:nvPr>
        </p:nvSpPr>
        <p:spPr>
          <a:xfrm>
            <a:off x="4703402" y="1841412"/>
            <a:ext cx="6406559" cy="2688020"/>
          </a:xfrm>
        </p:spPr>
        <p:txBody>
          <a:bodyPr>
            <a:normAutofit/>
          </a:bodyPr>
          <a:lstStyle/>
          <a:p>
            <a:pPr algn="l"/>
            <a:r>
              <a:rPr lang="el-GR" dirty="0">
                <a:solidFill>
                  <a:schemeClr val="bg1"/>
                </a:solidFill>
              </a:rPr>
              <a:t>ΓΡΑΦΟΥΜΕ ΕΚΘΕΣΗ</a:t>
            </a:r>
          </a:p>
        </p:txBody>
      </p:sp>
      <p:sp>
        <p:nvSpPr>
          <p:cNvPr id="3" name="Υπότιτλος 2">
            <a:extLst>
              <a:ext uri="{FF2B5EF4-FFF2-40B4-BE49-F238E27FC236}">
                <a16:creationId xmlns:a16="http://schemas.microsoft.com/office/drawing/2014/main" id="{6E9427DE-6CF0-78B4-969C-936379D8E0A3}"/>
              </a:ext>
            </a:extLst>
          </p:cNvPr>
          <p:cNvSpPr>
            <a:spLocks noGrp="1"/>
          </p:cNvSpPr>
          <p:nvPr>
            <p:ph type="subTitle" idx="1"/>
          </p:nvPr>
        </p:nvSpPr>
        <p:spPr>
          <a:xfrm>
            <a:off x="4703402" y="5206246"/>
            <a:ext cx="6433990" cy="1024128"/>
          </a:xfrm>
        </p:spPr>
        <p:txBody>
          <a:bodyPr>
            <a:normAutofit/>
          </a:bodyPr>
          <a:lstStyle/>
          <a:p>
            <a:pPr algn="l"/>
            <a:r>
              <a:rPr lang="el-GR" dirty="0">
                <a:solidFill>
                  <a:schemeClr val="tx1"/>
                </a:solidFill>
              </a:rPr>
              <a:t>ΕΝΟΤΗΤΑ 3 ΡΑΤΣΙΣΜΟΣ</a:t>
            </a:r>
          </a:p>
          <a:p>
            <a:pPr algn="l"/>
            <a:endParaRPr lang="el-GR" dirty="0">
              <a:solidFill>
                <a:schemeClr val="tx1"/>
              </a:solidFill>
            </a:endParaRPr>
          </a:p>
        </p:txBody>
      </p:sp>
      <p:pic>
        <p:nvPicPr>
          <p:cNvPr id="4" name="Picture 3" descr="Μια απόσπασμα καταιγισμού μπλε και ροζ">
            <a:extLst>
              <a:ext uri="{FF2B5EF4-FFF2-40B4-BE49-F238E27FC236}">
                <a16:creationId xmlns:a16="http://schemas.microsoft.com/office/drawing/2014/main" id="{6E64F50B-CC38-29EC-3E19-46E489308359}"/>
              </a:ext>
            </a:extLst>
          </p:cNvPr>
          <p:cNvPicPr>
            <a:picLocks noChangeAspect="1"/>
          </p:cNvPicPr>
          <p:nvPr/>
        </p:nvPicPr>
        <p:blipFill>
          <a:blip r:embed="rId2"/>
          <a:srcRect l="20603" r="19125" b="1"/>
          <a:stretch/>
        </p:blipFill>
        <p:spPr>
          <a:xfrm>
            <a:off x="20" y="1225106"/>
            <a:ext cx="4059915" cy="3788958"/>
          </a:xfrm>
          <a:prstGeom prst="rect">
            <a:avLst/>
          </a:prstGeom>
        </p:spPr>
      </p:pic>
    </p:spTree>
    <p:extLst>
      <p:ext uri="{BB962C8B-B14F-4D97-AF65-F5344CB8AC3E}">
        <p14:creationId xmlns:p14="http://schemas.microsoft.com/office/powerpoint/2010/main" val="3593227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4A37FA-67D1-381F-1B60-8A2E5CBD8374}"/>
              </a:ext>
            </a:extLst>
          </p:cNvPr>
          <p:cNvSpPr>
            <a:spLocks noGrp="1"/>
          </p:cNvSpPr>
          <p:nvPr>
            <p:ph type="title"/>
          </p:nvPr>
        </p:nvSpPr>
        <p:spPr/>
        <p:txBody>
          <a:bodyPr/>
          <a:lstStyle/>
          <a:p>
            <a:r>
              <a:rPr lang="el-GR" dirty="0" err="1"/>
              <a:t>γλωσσα</a:t>
            </a:r>
            <a:endParaRPr lang="el-GR" dirty="0"/>
          </a:p>
        </p:txBody>
      </p:sp>
      <p:sp>
        <p:nvSpPr>
          <p:cNvPr id="4" name="Rectangle 1">
            <a:extLst>
              <a:ext uri="{FF2B5EF4-FFF2-40B4-BE49-F238E27FC236}">
                <a16:creationId xmlns:a16="http://schemas.microsoft.com/office/drawing/2014/main" id="{D10191FE-DC75-98AA-AD79-F34B4E7006FA}"/>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Κατανοητή και κατάλληλη για το κοινό που απευθύνεται το άρθρο.</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Αποφυγή περιττών τεχνικών όρων (εκτός αν απευθύνεται σε ειδικούς) και υπερβολικά σύνθετων προτάσεων. </a:t>
            </a:r>
          </a:p>
        </p:txBody>
      </p:sp>
    </p:spTree>
    <p:extLst>
      <p:ext uri="{BB962C8B-B14F-4D97-AF65-F5344CB8AC3E}">
        <p14:creationId xmlns:p14="http://schemas.microsoft.com/office/powerpoint/2010/main" val="592919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478480-485E-4326-C22E-9B0CBD905B50}"/>
              </a:ext>
            </a:extLst>
          </p:cNvPr>
          <p:cNvSpPr>
            <a:spLocks noGrp="1"/>
          </p:cNvSpPr>
          <p:nvPr>
            <p:ph type="title"/>
          </p:nvPr>
        </p:nvSpPr>
        <p:spPr/>
        <p:txBody>
          <a:bodyPr/>
          <a:lstStyle/>
          <a:p>
            <a:r>
              <a:rPr lang="el-GR" dirty="0" err="1"/>
              <a:t>αντικειμενικοτητα</a:t>
            </a:r>
            <a:endParaRPr lang="el-GR" dirty="0"/>
          </a:p>
        </p:txBody>
      </p:sp>
      <p:sp>
        <p:nvSpPr>
          <p:cNvPr id="4" name="Rectangle 1">
            <a:extLst>
              <a:ext uri="{FF2B5EF4-FFF2-40B4-BE49-F238E27FC236}">
                <a16:creationId xmlns:a16="http://schemas.microsoft.com/office/drawing/2014/main" id="{5D5C1890-5088-BB95-5C0D-76726A484099}"/>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Τα γεγονότα παρουσιάζονται με ακρίβεια και αμεροληψία.</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Ο συγγραφέας αποφεύγει να εκφράσει προσωπικές απόψεις, εκτός αν πρόκειται για άρθρο γνώμης. </a:t>
            </a:r>
          </a:p>
        </p:txBody>
      </p:sp>
    </p:spTree>
    <p:extLst>
      <p:ext uri="{BB962C8B-B14F-4D97-AF65-F5344CB8AC3E}">
        <p14:creationId xmlns:p14="http://schemas.microsoft.com/office/powerpoint/2010/main" val="2162662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493B77-C654-FF2B-32FD-B55AE7A490BD}"/>
              </a:ext>
            </a:extLst>
          </p:cNvPr>
          <p:cNvSpPr>
            <a:spLocks noGrp="1"/>
          </p:cNvSpPr>
          <p:nvPr>
            <p:ph type="title"/>
          </p:nvPr>
        </p:nvSpPr>
        <p:spPr>
          <a:xfrm>
            <a:off x="960120" y="1170038"/>
            <a:ext cx="10268712" cy="848559"/>
          </a:xfrm>
        </p:spPr>
        <p:txBody>
          <a:bodyPr>
            <a:normAutofit fontScale="90000"/>
          </a:bodyPr>
          <a:lstStyle/>
          <a:p>
            <a:r>
              <a:rPr lang="el-GR" b="1" dirty="0"/>
              <a:t>Επιχειρήματα (για </a:t>
            </a:r>
            <a:r>
              <a:rPr lang="el-GR" b="1" dirty="0" err="1"/>
              <a:t>Αρθρα</a:t>
            </a:r>
            <a:r>
              <a:rPr lang="el-GR" b="1" dirty="0"/>
              <a:t> </a:t>
            </a:r>
            <a:r>
              <a:rPr lang="el-GR" b="1" dirty="0" err="1"/>
              <a:t>γνωμης</a:t>
            </a:r>
            <a:r>
              <a:rPr lang="el-GR" b="1" dirty="0"/>
              <a:t>)</a:t>
            </a:r>
            <a:r>
              <a:rPr lang="el-GR" dirty="0"/>
              <a:t>:</a:t>
            </a:r>
            <a:br>
              <a:rPr lang="el-GR" dirty="0"/>
            </a:br>
            <a:endParaRPr lang="el-GR" dirty="0"/>
          </a:p>
        </p:txBody>
      </p:sp>
      <p:sp>
        <p:nvSpPr>
          <p:cNvPr id="3" name="Θέση περιεχομένου 2">
            <a:extLst>
              <a:ext uri="{FF2B5EF4-FFF2-40B4-BE49-F238E27FC236}">
                <a16:creationId xmlns:a16="http://schemas.microsoft.com/office/drawing/2014/main" id="{265FC908-B933-2638-4E21-F85410C91868}"/>
              </a:ext>
            </a:extLst>
          </p:cNvPr>
          <p:cNvSpPr>
            <a:spLocks noGrp="1"/>
          </p:cNvSpPr>
          <p:nvPr>
            <p:ph idx="1"/>
          </p:nvPr>
        </p:nvSpPr>
        <p:spPr/>
        <p:txBody>
          <a:bodyPr/>
          <a:lstStyle/>
          <a:p>
            <a:pPr>
              <a:buFont typeface="Arial" panose="020B0604020202020204" pitchFamily="34" charset="0"/>
              <a:buChar char="•"/>
            </a:pPr>
            <a:r>
              <a:rPr lang="el-GR" dirty="0"/>
              <a:t>Αν το άρθρο εκφράζει άποψη, τα επιχειρήματα πρέπει να είναι τεκμηριωμένα και να βασίζονται σε δεδομένα ή παραδείγματα.</a:t>
            </a:r>
          </a:p>
          <a:p>
            <a:pPr>
              <a:buFont typeface="Arial" panose="020B0604020202020204" pitchFamily="34" charset="0"/>
              <a:buChar char="•"/>
            </a:pPr>
            <a:r>
              <a:rPr lang="el-GR" dirty="0"/>
              <a:t>Η επιχειρηματολογία πρέπει να είναι λογική και σαφής.</a:t>
            </a:r>
          </a:p>
          <a:p>
            <a:endParaRPr lang="el-GR" dirty="0"/>
          </a:p>
        </p:txBody>
      </p:sp>
    </p:spTree>
    <p:extLst>
      <p:ext uri="{BB962C8B-B14F-4D97-AF65-F5344CB8AC3E}">
        <p14:creationId xmlns:p14="http://schemas.microsoft.com/office/powerpoint/2010/main" val="3062378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7FD9BF-F180-A1FF-68AE-3F80CC2E4FDD}"/>
              </a:ext>
            </a:extLst>
          </p:cNvPr>
          <p:cNvSpPr>
            <a:spLocks noGrp="1"/>
          </p:cNvSpPr>
          <p:nvPr>
            <p:ph type="title"/>
          </p:nvPr>
        </p:nvSpPr>
        <p:spPr/>
        <p:txBody>
          <a:bodyPr/>
          <a:lstStyle/>
          <a:p>
            <a:r>
              <a:rPr lang="el-GR" dirty="0" err="1"/>
              <a:t>Συμπερασμα-επιλογοσ</a:t>
            </a:r>
            <a:endParaRPr lang="el-GR" dirty="0"/>
          </a:p>
        </p:txBody>
      </p:sp>
      <p:sp>
        <p:nvSpPr>
          <p:cNvPr id="4" name="Rectangle 1">
            <a:extLst>
              <a:ext uri="{FF2B5EF4-FFF2-40B4-BE49-F238E27FC236}">
                <a16:creationId xmlns:a16="http://schemas.microsoft.com/office/drawing/2014/main" id="{2B5C9FA8-31F4-444B-1FF3-8F9E5D065E10}"/>
              </a:ext>
            </a:extLst>
          </p:cNvPr>
          <p:cNvSpPr>
            <a:spLocks noGrp="1" noChangeArrowheads="1"/>
          </p:cNvSpPr>
          <p:nvPr>
            <p:ph idx="1"/>
          </p:nvPr>
        </p:nvSpPr>
        <p:spPr bwMode="auto">
          <a:xfrm>
            <a:off x="960120" y="4074556"/>
            <a:ext cx="918677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a:ln>
                  <a:noFill/>
                </a:ln>
                <a:solidFill>
                  <a:schemeClr val="tx1"/>
                </a:solidFill>
                <a:effectLst/>
                <a:latin typeface="Arial" panose="020B0604020202020204" pitchFamily="34" charset="0"/>
              </a:rPr>
              <a:t>Ο επίλογος συνοψίζει τα βασικά σημεία του άρθρου.</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a:ln>
                  <a:noFill/>
                </a:ln>
                <a:solidFill>
                  <a:schemeClr val="tx1"/>
                </a:solidFill>
                <a:effectLst/>
                <a:latin typeface="Arial" panose="020B0604020202020204" pitchFamily="34" charset="0"/>
              </a:rPr>
              <a:t>Μπορεί να περιλαμβάνει πρόσκληση για προβληματισμό ή δράση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a:ln>
                  <a:noFill/>
                </a:ln>
                <a:solidFill>
                  <a:schemeClr val="tx1"/>
                </a:solidFill>
                <a:effectLst/>
                <a:latin typeface="Arial" panose="020B0604020202020204" pitchFamily="34" charset="0"/>
              </a:rPr>
              <a:t>(ειδικά σε άρθρα που αφορούν κοινωνικά θέματα). </a:t>
            </a:r>
          </a:p>
        </p:txBody>
      </p:sp>
    </p:spTree>
    <p:extLst>
      <p:ext uri="{BB962C8B-B14F-4D97-AF65-F5344CB8AC3E}">
        <p14:creationId xmlns:p14="http://schemas.microsoft.com/office/powerpoint/2010/main" val="2439545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78742B-EA6E-4EA3-D9F5-F4FE1166C85B}"/>
              </a:ext>
            </a:extLst>
          </p:cNvPr>
          <p:cNvSpPr>
            <a:spLocks noGrp="1"/>
          </p:cNvSpPr>
          <p:nvPr>
            <p:ph type="title"/>
          </p:nvPr>
        </p:nvSpPr>
        <p:spPr/>
        <p:txBody>
          <a:bodyPr/>
          <a:lstStyle/>
          <a:p>
            <a:r>
              <a:rPr lang="el-GR" dirty="0"/>
              <a:t>ΣΧΕΔΙΑΓΡΑΜΜΑ</a:t>
            </a:r>
          </a:p>
        </p:txBody>
      </p:sp>
      <p:sp>
        <p:nvSpPr>
          <p:cNvPr id="4" name="Rectangle 1">
            <a:extLst>
              <a:ext uri="{FF2B5EF4-FFF2-40B4-BE49-F238E27FC236}">
                <a16:creationId xmlns:a16="http://schemas.microsoft.com/office/drawing/2014/main" id="{DE6DF87E-E335-2139-008C-4A5DEAAD6CC7}"/>
              </a:ext>
            </a:extLst>
          </p:cNvPr>
          <p:cNvSpPr>
            <a:spLocks noGrp="1" noChangeArrowheads="1"/>
          </p:cNvSpPr>
          <p:nvPr>
            <p:ph idx="1"/>
          </p:nvPr>
        </p:nvSpPr>
        <p:spPr bwMode="auto">
          <a:xfrm>
            <a:off x="960120" y="2953387"/>
            <a:ext cx="965572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lang="el-GR" altLang="el-GR" sz="1800" b="1" dirty="0">
                <a:latin typeface="Arial" panose="020B0604020202020204" pitchFamily="34" charset="0"/>
              </a:rPr>
              <a:t>Τ</a:t>
            </a:r>
            <a:r>
              <a:rPr kumimoji="0" lang="el-GR" altLang="el-GR" sz="1800" b="1" i="0" u="none" strike="noStrike" cap="none" normalizeH="0" baseline="0" dirty="0">
                <a:ln>
                  <a:noFill/>
                </a:ln>
                <a:solidFill>
                  <a:schemeClr val="tx1"/>
                </a:solidFill>
                <a:effectLst/>
                <a:latin typeface="Arial" panose="020B0604020202020204" pitchFamily="34" charset="0"/>
              </a:rPr>
              <a:t>ίτλος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1" i="0" u="none" strike="noStrike" cap="none" normalizeH="0" baseline="0" dirty="0">
                <a:ln>
                  <a:noFill/>
                </a:ln>
                <a:solidFill>
                  <a:schemeClr val="tx1"/>
                </a:solidFill>
                <a:effectLst/>
                <a:latin typeface="Arial" panose="020B0604020202020204" pitchFamily="34" charset="0"/>
              </a:rPr>
              <a:t>Εισαγωγή</a:t>
            </a:r>
            <a:endParaRPr kumimoji="0" lang="el-GR" altLang="el-G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a:ln>
                  <a:noFill/>
                </a:ln>
                <a:solidFill>
                  <a:schemeClr val="tx1"/>
                </a:solidFill>
                <a:effectLst/>
                <a:latin typeface="Arial" panose="020B0604020202020204" pitchFamily="34" charset="0"/>
              </a:rPr>
              <a:t>Σύντομη αναφορά στον ρατσισμό ως κοινωνικό πρόβλημα.</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a:ln>
                  <a:noFill/>
                </a:ln>
                <a:solidFill>
                  <a:schemeClr val="tx1"/>
                </a:solidFill>
                <a:effectLst/>
                <a:latin typeface="Arial" panose="020B0604020202020204" pitchFamily="34" charset="0"/>
              </a:rPr>
              <a:t>Αναφορά στη σημασία του θέματος για τη σύγχρονη κοινωνία και τη σχολική κοινότητα.</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a:ln>
                  <a:noFill/>
                </a:ln>
                <a:solidFill>
                  <a:schemeClr val="tx1"/>
                </a:solidFill>
                <a:effectLst/>
                <a:latin typeface="Arial" panose="020B0604020202020204" pitchFamily="34" charset="0"/>
              </a:rPr>
              <a:t>Παρουσίαση του σκοπού του άρθρου: ευαισθητοποίηση και προβληματισμός.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1" i="0" u="none" strike="noStrike" cap="none" normalizeH="0" baseline="0" dirty="0">
                <a:ln>
                  <a:noFill/>
                </a:ln>
                <a:solidFill>
                  <a:schemeClr val="tx1"/>
                </a:solidFill>
                <a:effectLst/>
                <a:latin typeface="Arial" panose="020B0604020202020204" pitchFamily="34" charset="0"/>
              </a:rPr>
              <a:t>Κύριο Μέρος</a:t>
            </a:r>
            <a:endParaRPr kumimoji="0" lang="el-GR" altLang="el-G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1" i="0" u="none" strike="noStrike" cap="none" normalizeH="0" baseline="0" dirty="0">
                <a:ln>
                  <a:noFill/>
                </a:ln>
                <a:solidFill>
                  <a:schemeClr val="tx1"/>
                </a:solidFill>
                <a:effectLst/>
                <a:latin typeface="Arial" panose="020B0604020202020204" pitchFamily="34" charset="0"/>
              </a:rPr>
              <a:t>Α. Ορισμός του ρατσισμού</a:t>
            </a:r>
            <a:endParaRPr kumimoji="0" lang="el-GR" altLang="el-GR" sz="18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a:ln>
                  <a:noFill/>
                </a:ln>
                <a:solidFill>
                  <a:schemeClr val="tx1"/>
                </a:solidFill>
                <a:effectLst/>
                <a:latin typeface="Arial" panose="020B0604020202020204" pitchFamily="34" charset="0"/>
              </a:rPr>
              <a:t>Τι είναι ο ρατσισμός.</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a:ln>
                  <a:noFill/>
                </a:ln>
                <a:solidFill>
                  <a:schemeClr val="tx1"/>
                </a:solidFill>
                <a:effectLst/>
                <a:latin typeface="Arial" panose="020B0604020202020204" pitchFamily="34" charset="0"/>
              </a:rPr>
              <a:t>Πώς εκδηλώνεται (διακρίσεις λόγω φυλής, εθνικότητας, θρησκείας κ.λπ.).</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75976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0A0D78F-4CD1-96A6-5D4D-11F6EFBC474E}"/>
              </a:ext>
            </a:extLst>
          </p:cNvPr>
          <p:cNvSpPr>
            <a:spLocks noChangeArrowheads="1"/>
          </p:cNvSpPr>
          <p:nvPr/>
        </p:nvSpPr>
        <p:spPr bwMode="auto">
          <a:xfrm rot="10800000" flipV="1">
            <a:off x="894735" y="1612769"/>
            <a:ext cx="11297264"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1" i="0" u="none" strike="noStrike" cap="none" normalizeH="0" baseline="0" dirty="0">
                <a:ln>
                  <a:noFill/>
                </a:ln>
                <a:solidFill>
                  <a:schemeClr val="tx1"/>
                </a:solidFill>
                <a:effectLst/>
                <a:latin typeface="Arial" panose="020B0604020202020204" pitchFamily="34" charset="0"/>
              </a:rPr>
              <a:t>Β. Αιτίες του ρατσισμού</a:t>
            </a:r>
            <a:endParaRPr kumimoji="0" lang="el-GR" altLang="el-G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a:ln>
                  <a:noFill/>
                </a:ln>
                <a:solidFill>
                  <a:schemeClr val="tx1"/>
                </a:solidFill>
                <a:effectLst/>
                <a:latin typeface="Arial" panose="020B0604020202020204" pitchFamily="34" charset="0"/>
              </a:rPr>
              <a:t>Κοινωνικές και πολιτισμικές αιτίες (προκαταλήψεις, στερεότυπα).</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a:ln>
                  <a:noFill/>
                </a:ln>
                <a:solidFill>
                  <a:schemeClr val="tx1"/>
                </a:solidFill>
                <a:effectLst/>
                <a:latin typeface="Arial" panose="020B0604020202020204" pitchFamily="34" charset="0"/>
              </a:rPr>
              <a:t>Ο ρόλος της οικογένειας και της εκπαίδευσης.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a:ln>
                  <a:noFill/>
                </a:ln>
                <a:solidFill>
                  <a:schemeClr val="tx1"/>
                </a:solidFill>
                <a:effectLst/>
                <a:latin typeface="Arial" panose="020B0604020202020204" pitchFamily="34" charset="0"/>
              </a:rPr>
              <a:t>Ο ρόλος των μέσων μαζικής ενημέρωσης.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1" i="0" u="none" strike="noStrike" cap="none" normalizeH="0" baseline="0" dirty="0">
                <a:ln>
                  <a:noFill/>
                </a:ln>
                <a:solidFill>
                  <a:schemeClr val="tx1"/>
                </a:solidFill>
                <a:effectLst/>
                <a:latin typeface="Arial" panose="020B0604020202020204" pitchFamily="34" charset="0"/>
              </a:rPr>
              <a:t>Γ. Συνέπειες του ρατσισμού</a:t>
            </a:r>
            <a:endParaRPr kumimoji="0" lang="el-GR" altLang="el-G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a:ln>
                  <a:noFill/>
                </a:ln>
                <a:solidFill>
                  <a:schemeClr val="tx1"/>
                </a:solidFill>
                <a:effectLst/>
                <a:latin typeface="Arial" panose="020B0604020202020204" pitchFamily="34" charset="0"/>
              </a:rPr>
              <a:t>Επιπτώσεις για τα άτομα (ψυχολογικές, κοινωνικές, οικονομικές).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a:ln>
                  <a:noFill/>
                </a:ln>
                <a:solidFill>
                  <a:schemeClr val="tx1"/>
                </a:solidFill>
                <a:effectLst/>
                <a:latin typeface="Arial" panose="020B0604020202020204" pitchFamily="34" charset="0"/>
              </a:rPr>
              <a:t>Πώς επηρεάζεται η κοινωνική συνοχή και η αρμονία.</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a:ln>
                  <a:noFill/>
                </a:ln>
                <a:solidFill>
                  <a:schemeClr val="tx1"/>
                </a:solidFill>
                <a:effectLst/>
                <a:latin typeface="Arial" panose="020B0604020202020204" pitchFamily="34" charset="0"/>
              </a:rPr>
              <a:t>Αντίκτυπος στη σχολική κοινότητα (περιπτώσεις σχολικού εκφοβισμού ή αποκλεισμού).</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4666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F7281F-032E-8EFA-E027-4E317945128E}"/>
              </a:ext>
            </a:extLst>
          </p:cNvPr>
          <p:cNvSpPr txBox="1"/>
          <p:nvPr/>
        </p:nvSpPr>
        <p:spPr>
          <a:xfrm>
            <a:off x="1130710" y="2133600"/>
            <a:ext cx="8013290" cy="1477328"/>
          </a:xfrm>
          <a:prstGeom prst="rect">
            <a:avLst/>
          </a:prstGeom>
          <a:noFill/>
        </p:spPr>
        <p:txBody>
          <a:bodyPr wrap="square">
            <a:spAutoFit/>
          </a:bodyPr>
          <a:lstStyle/>
          <a:p>
            <a:r>
              <a:rPr lang="el-GR" b="1" dirty="0"/>
              <a:t>Επίλογος</a:t>
            </a:r>
            <a:endParaRPr lang="el-GR" dirty="0"/>
          </a:p>
          <a:p>
            <a:pPr>
              <a:buFont typeface="Arial" panose="020B0604020202020204" pitchFamily="34" charset="0"/>
              <a:buChar char="•"/>
            </a:pPr>
            <a:r>
              <a:rPr lang="el-GR" dirty="0"/>
              <a:t>Ανακεφαλαίωση του προβλήματος και της σημασίας του.</a:t>
            </a:r>
          </a:p>
          <a:p>
            <a:pPr>
              <a:buFont typeface="Arial" panose="020B0604020202020204" pitchFamily="34" charset="0"/>
              <a:buChar char="•"/>
            </a:pPr>
            <a:r>
              <a:rPr lang="el-GR" dirty="0"/>
              <a:t>Προτροπή για προβληματισμό και αλλαγή στάσης στη σχολική κοινότητα.</a:t>
            </a:r>
          </a:p>
          <a:p>
            <a:pPr>
              <a:buFont typeface="Arial" panose="020B0604020202020204" pitchFamily="34" charset="0"/>
              <a:buChar char="•"/>
            </a:pPr>
            <a:r>
              <a:rPr lang="el-GR" dirty="0"/>
              <a:t>Ενθάρρυνση των μαθητών να γίνουν φορείς της αλλαγής για μια κοινωνία χωρίς διακρίσεις και ρατσισμό.</a:t>
            </a:r>
          </a:p>
        </p:txBody>
      </p:sp>
    </p:spTree>
    <p:extLst>
      <p:ext uri="{BB962C8B-B14F-4D97-AF65-F5344CB8AC3E}">
        <p14:creationId xmlns:p14="http://schemas.microsoft.com/office/powerpoint/2010/main" val="1426437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descr="Εικόνα που περιέχει γραφική ύλη, είδη γραφείου, στιγμιότυπο οθόνης, στυλό&#10;&#10;Περιγραφή που δημιουργήθηκε αυτόματα">
            <a:extLst>
              <a:ext uri="{FF2B5EF4-FFF2-40B4-BE49-F238E27FC236}">
                <a16:creationId xmlns:a16="http://schemas.microsoft.com/office/drawing/2014/main" id="{9CD8A1C2-1921-EAC1-3942-90C3636F110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092946" y="0"/>
            <a:ext cx="6006108" cy="6858000"/>
          </a:xfrm>
          <a:prstGeom prst="rect">
            <a:avLst/>
          </a:prstGeom>
        </p:spPr>
      </p:pic>
    </p:spTree>
    <p:extLst>
      <p:ext uri="{BB962C8B-B14F-4D97-AF65-F5344CB8AC3E}">
        <p14:creationId xmlns:p14="http://schemas.microsoft.com/office/powerpoint/2010/main" val="3309493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447B21-6FC6-FB46-C8E4-9ACD0A8274B4}"/>
              </a:ext>
            </a:extLst>
          </p:cNvPr>
          <p:cNvSpPr>
            <a:spLocks noGrp="1"/>
          </p:cNvSpPr>
          <p:nvPr>
            <p:ph type="title"/>
          </p:nvPr>
        </p:nvSpPr>
        <p:spPr/>
        <p:txBody>
          <a:bodyPr/>
          <a:lstStyle/>
          <a:p>
            <a:r>
              <a:rPr lang="el-GR" dirty="0" err="1"/>
              <a:t>θεμα</a:t>
            </a:r>
            <a:endParaRPr lang="el-GR" dirty="0"/>
          </a:p>
        </p:txBody>
      </p:sp>
      <p:sp>
        <p:nvSpPr>
          <p:cNvPr id="3" name="Θέση περιεχομένου 2">
            <a:extLst>
              <a:ext uri="{FF2B5EF4-FFF2-40B4-BE49-F238E27FC236}">
                <a16:creationId xmlns:a16="http://schemas.microsoft.com/office/drawing/2014/main" id="{389F6C39-4139-911D-7FED-8E8CF0AD2197}"/>
              </a:ext>
            </a:extLst>
          </p:cNvPr>
          <p:cNvSpPr>
            <a:spLocks noGrp="1"/>
          </p:cNvSpPr>
          <p:nvPr>
            <p:ph idx="1"/>
          </p:nvPr>
        </p:nvSpPr>
        <p:spPr/>
        <p:txBody>
          <a:bodyPr/>
          <a:lstStyle/>
          <a:p>
            <a:r>
              <a:rPr lang="el-GR" dirty="0"/>
              <a:t>Στο πλαίσιο της σχολικής σας εφημερίδας, σας ζητείται να γράψετε ένα άρθρο με θέμα τον ρατσισμό. Στο άρθρο σας, να αναφερθείτε στις αιτίες που τον προκαλούν, στις συνέπειες που έχει για τα άτομα και την κοινωνία, καθώς και στον τρόπο που επηρεάζει την καθημερινή μας ζωή. Προσπαθήστε να προβληματίσετε τους αναγνώστες σας, παρακινώντας τους να σκεφτούν τη σημασία της ανεκτικότητας και της ισότητας στον σύγχρονο κόσμο.</a:t>
            </a:r>
          </a:p>
        </p:txBody>
      </p:sp>
    </p:spTree>
    <p:extLst>
      <p:ext uri="{BB962C8B-B14F-4D97-AF65-F5344CB8AC3E}">
        <p14:creationId xmlns:p14="http://schemas.microsoft.com/office/powerpoint/2010/main" val="2695484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4384D0-AE2B-C7DB-C723-162260A96EF4}"/>
              </a:ext>
            </a:extLst>
          </p:cNvPr>
          <p:cNvSpPr>
            <a:spLocks noGrp="1"/>
          </p:cNvSpPr>
          <p:nvPr>
            <p:ph type="title"/>
          </p:nvPr>
        </p:nvSpPr>
        <p:spPr/>
        <p:txBody>
          <a:bodyPr>
            <a:normAutofit fontScale="90000"/>
          </a:bodyPr>
          <a:lstStyle/>
          <a:p>
            <a:r>
              <a:rPr lang="el-GR" dirty="0"/>
              <a:t>Ας </a:t>
            </a:r>
            <a:r>
              <a:rPr lang="el-GR" dirty="0" err="1"/>
              <a:t>χωρισουμε</a:t>
            </a:r>
            <a:r>
              <a:rPr lang="el-GR" dirty="0"/>
              <a:t> </a:t>
            </a:r>
            <a:r>
              <a:rPr lang="el-GR" dirty="0" err="1"/>
              <a:t>δεδομενα</a:t>
            </a:r>
            <a:r>
              <a:rPr lang="el-GR" dirty="0"/>
              <a:t> </a:t>
            </a:r>
            <a:r>
              <a:rPr lang="el-GR" dirty="0" err="1"/>
              <a:t>σπο</a:t>
            </a:r>
            <a:r>
              <a:rPr lang="el-GR" dirty="0"/>
              <a:t> </a:t>
            </a:r>
            <a:r>
              <a:rPr lang="el-GR" dirty="0" err="1"/>
              <a:t>ζητουμενα</a:t>
            </a:r>
            <a:endParaRPr lang="el-GR" dirty="0"/>
          </a:p>
        </p:txBody>
      </p:sp>
      <p:sp>
        <p:nvSpPr>
          <p:cNvPr id="3" name="Θέση περιεχομένου 2">
            <a:extLst>
              <a:ext uri="{FF2B5EF4-FFF2-40B4-BE49-F238E27FC236}">
                <a16:creationId xmlns:a16="http://schemas.microsoft.com/office/drawing/2014/main" id="{78143160-73C3-5795-BBEA-54E12DDC082C}"/>
              </a:ext>
            </a:extLst>
          </p:cNvPr>
          <p:cNvSpPr>
            <a:spLocks noGrp="1"/>
          </p:cNvSpPr>
          <p:nvPr>
            <p:ph idx="1"/>
          </p:nvPr>
        </p:nvSpPr>
        <p:spPr/>
        <p:txBody>
          <a:bodyPr/>
          <a:lstStyle/>
          <a:p>
            <a:r>
              <a:rPr lang="el-GR" dirty="0"/>
              <a:t>Στο πλαίσιο της σχολικής σας εφημερίδας, σας ζητείται να γράψετε ένα άρθρο με θέμα τον ρατσισμό. Στο άρθρο σας, να αναφερθείτε στις αιτίες που τον προκαλούν, στις συνέπειες που έχει για τα άτομα και την κοινωνία, καθώς και στον τρόπο που επηρεάζει την καθημερινή μας ζωή. Προσπαθήστε να προβληματίσετε τους αναγνώστες σας, παρακινώντας τους να σκεφτούν τη σημασία της ανεκτικότητας και της ισότητας στον σύγχρονο κόσμο.</a:t>
            </a:r>
          </a:p>
        </p:txBody>
      </p:sp>
    </p:spTree>
    <p:extLst>
      <p:ext uri="{BB962C8B-B14F-4D97-AF65-F5344CB8AC3E}">
        <p14:creationId xmlns:p14="http://schemas.microsoft.com/office/powerpoint/2010/main" val="2556660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A07D62-7B4C-DAA6-C044-20590F6B2CB7}"/>
              </a:ext>
            </a:extLst>
          </p:cNvPr>
          <p:cNvSpPr>
            <a:spLocks noGrp="1"/>
          </p:cNvSpPr>
          <p:nvPr>
            <p:ph type="title"/>
          </p:nvPr>
        </p:nvSpPr>
        <p:spPr/>
        <p:txBody>
          <a:bodyPr>
            <a:normAutofit fontScale="90000"/>
          </a:bodyPr>
          <a:lstStyle/>
          <a:p>
            <a:r>
              <a:rPr lang="el-GR" dirty="0"/>
              <a:t>ΧΑΡΑΚΤΗΡΙΣΤΙΚΑ ΤΟΥ ΑΡΘΡΟΥ</a:t>
            </a:r>
            <a:br>
              <a:rPr lang="el-GR" dirty="0"/>
            </a:br>
            <a:r>
              <a:rPr lang="el-GR" dirty="0"/>
              <a:t>Ο </a:t>
            </a:r>
            <a:r>
              <a:rPr lang="el-GR" dirty="0" err="1"/>
              <a:t>τιτλοσ</a:t>
            </a:r>
            <a:endParaRPr lang="el-GR" dirty="0"/>
          </a:p>
        </p:txBody>
      </p:sp>
      <p:sp>
        <p:nvSpPr>
          <p:cNvPr id="3" name="Θέση περιεχομένου 2">
            <a:extLst>
              <a:ext uri="{FF2B5EF4-FFF2-40B4-BE49-F238E27FC236}">
                <a16:creationId xmlns:a16="http://schemas.microsoft.com/office/drawing/2014/main" id="{52E8C6F5-0F34-16B2-6CC8-5572171E87A8}"/>
              </a:ext>
            </a:extLst>
          </p:cNvPr>
          <p:cNvSpPr>
            <a:spLocks noGrp="1"/>
          </p:cNvSpPr>
          <p:nvPr>
            <p:ph idx="1"/>
          </p:nvPr>
        </p:nvSpPr>
        <p:spPr/>
        <p:txBody>
          <a:bodyPr/>
          <a:lstStyle/>
          <a:p>
            <a:pPr marL="742950" lvl="1" indent="-285750">
              <a:buFont typeface="+mj-lt"/>
              <a:buAutoNum type="arabicPeriod"/>
            </a:pPr>
            <a:r>
              <a:rPr lang="el-GR" dirty="0"/>
              <a:t>Σαφής και ελκυστικός.</a:t>
            </a:r>
          </a:p>
          <a:p>
            <a:pPr marL="742950" lvl="1" indent="-285750">
              <a:buFont typeface="+mj-lt"/>
              <a:buAutoNum type="arabicPeriod"/>
            </a:pPr>
            <a:r>
              <a:rPr lang="el-GR" dirty="0"/>
              <a:t>Τραβάει την προσοχή του αναγνώστη και συνοψίζει το θέμα του άρθρου.</a:t>
            </a:r>
          </a:p>
          <a:p>
            <a:pPr marL="742950" lvl="1" indent="-285750">
              <a:buFont typeface="+mj-lt"/>
              <a:buAutoNum type="arabicPeriod"/>
            </a:pPr>
            <a:r>
              <a:rPr lang="el-GR" dirty="0"/>
              <a:t>Πρέπει να είναι σύντομος και περιεκτικός.</a:t>
            </a:r>
          </a:p>
          <a:p>
            <a:endParaRPr lang="el-GR" dirty="0"/>
          </a:p>
        </p:txBody>
      </p:sp>
    </p:spTree>
    <p:extLst>
      <p:ext uri="{BB962C8B-B14F-4D97-AF65-F5344CB8AC3E}">
        <p14:creationId xmlns:p14="http://schemas.microsoft.com/office/powerpoint/2010/main" val="1901819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1DE63C-0480-D0BB-D19F-2A691C665715}"/>
              </a:ext>
            </a:extLst>
          </p:cNvPr>
          <p:cNvSpPr>
            <a:spLocks noGrp="1"/>
          </p:cNvSpPr>
          <p:nvPr>
            <p:ph type="title"/>
          </p:nvPr>
        </p:nvSpPr>
        <p:spPr/>
        <p:txBody>
          <a:bodyPr/>
          <a:lstStyle/>
          <a:p>
            <a:r>
              <a:rPr lang="el-GR" dirty="0" err="1"/>
              <a:t>ΕΙΣΑγωγη</a:t>
            </a:r>
            <a:endParaRPr lang="el-GR" dirty="0"/>
          </a:p>
        </p:txBody>
      </p:sp>
      <p:sp>
        <p:nvSpPr>
          <p:cNvPr id="4" name="Rectangle 1">
            <a:extLst>
              <a:ext uri="{FF2B5EF4-FFF2-40B4-BE49-F238E27FC236}">
                <a16:creationId xmlns:a16="http://schemas.microsoft.com/office/drawing/2014/main" id="{E93995E7-7E8F-5B52-7E59-1307D1C49FA7}"/>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Παρουσιάζει το θέμα του άρθρου και προετοιμάζει τον αναγνώστη για το περιεχόμενο.</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Σύντομη αλλά κατατοπιστική, με στόχο να κεντρίσει το ενδιαφέρον του αναγνώστη από την αρχή. </a:t>
            </a:r>
          </a:p>
        </p:txBody>
      </p:sp>
    </p:spTree>
    <p:extLst>
      <p:ext uri="{BB962C8B-B14F-4D97-AF65-F5344CB8AC3E}">
        <p14:creationId xmlns:p14="http://schemas.microsoft.com/office/powerpoint/2010/main" val="2121330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76D220-D7BD-94C4-77D3-BB6CF935598F}"/>
              </a:ext>
            </a:extLst>
          </p:cNvPr>
          <p:cNvSpPr>
            <a:spLocks noGrp="1"/>
          </p:cNvSpPr>
          <p:nvPr>
            <p:ph type="title"/>
          </p:nvPr>
        </p:nvSpPr>
        <p:spPr/>
        <p:txBody>
          <a:bodyPr/>
          <a:lstStyle/>
          <a:p>
            <a:r>
              <a:rPr lang="el-GR" dirty="0" err="1"/>
              <a:t>Σαφησ</a:t>
            </a:r>
            <a:r>
              <a:rPr lang="el-GR" dirty="0"/>
              <a:t> </a:t>
            </a:r>
            <a:r>
              <a:rPr lang="el-GR" dirty="0" err="1"/>
              <a:t>δομη</a:t>
            </a:r>
            <a:endParaRPr lang="el-GR" dirty="0"/>
          </a:p>
        </p:txBody>
      </p:sp>
      <p:sp>
        <p:nvSpPr>
          <p:cNvPr id="4" name="Rectangle 1">
            <a:extLst>
              <a:ext uri="{FF2B5EF4-FFF2-40B4-BE49-F238E27FC236}">
                <a16:creationId xmlns:a16="http://schemas.microsoft.com/office/drawing/2014/main" id="{2FA26632-A6A2-27D9-67CD-ECE6EC5ED74A}"/>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Το άρθρο χωρίζεται σε ξεκάθαρες παραγράφους ή ενότητες.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Κάθε παράγραφος πρέπει να έχει μια κεντρική ιδέα που αναπτύσσεται ξεκάθαρα.</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00110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485340-0596-5126-9887-9086BA15BC00}"/>
              </a:ext>
            </a:extLst>
          </p:cNvPr>
          <p:cNvSpPr>
            <a:spLocks noGrp="1"/>
          </p:cNvSpPr>
          <p:nvPr>
            <p:ph type="title"/>
          </p:nvPr>
        </p:nvSpPr>
        <p:spPr/>
        <p:txBody>
          <a:bodyPr/>
          <a:lstStyle/>
          <a:p>
            <a:r>
              <a:rPr lang="el-GR" dirty="0" err="1"/>
              <a:t>Κυριο</a:t>
            </a:r>
            <a:r>
              <a:rPr lang="el-GR" dirty="0"/>
              <a:t> </a:t>
            </a:r>
            <a:r>
              <a:rPr lang="el-GR" dirty="0" err="1"/>
              <a:t>θεμα</a:t>
            </a:r>
            <a:endParaRPr lang="el-GR" dirty="0"/>
          </a:p>
        </p:txBody>
      </p:sp>
      <p:sp>
        <p:nvSpPr>
          <p:cNvPr id="4" name="Rectangle 1">
            <a:extLst>
              <a:ext uri="{FF2B5EF4-FFF2-40B4-BE49-F238E27FC236}">
                <a16:creationId xmlns:a16="http://schemas.microsoft.com/office/drawing/2014/main" id="{C3DAB0DC-4587-E55C-8EAF-47BA8A1AA1BC}"/>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Η ανάπτυξη του κύριου θέματος του άρθρου γίνεται με σαφήνεια και συνέπεια.</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Περιλαμβάνει αναλύσεις, πληροφορίες, παραδείγματα, ή επιχειρήματα που υποστηρίζουν τη βασική ιδέα.</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43466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C577D3-D948-506F-F0AB-F9154EA9C23C}"/>
              </a:ext>
            </a:extLst>
          </p:cNvPr>
          <p:cNvSpPr>
            <a:spLocks noGrp="1"/>
          </p:cNvSpPr>
          <p:nvPr>
            <p:ph type="title"/>
          </p:nvPr>
        </p:nvSpPr>
        <p:spPr/>
        <p:txBody>
          <a:bodyPr/>
          <a:lstStyle/>
          <a:p>
            <a:r>
              <a:rPr lang="el-GR" dirty="0" err="1"/>
              <a:t>συνοχη</a:t>
            </a:r>
            <a:endParaRPr lang="el-GR" dirty="0"/>
          </a:p>
        </p:txBody>
      </p:sp>
      <p:sp>
        <p:nvSpPr>
          <p:cNvPr id="4" name="Rectangle 1">
            <a:extLst>
              <a:ext uri="{FF2B5EF4-FFF2-40B4-BE49-F238E27FC236}">
                <a16:creationId xmlns:a16="http://schemas.microsoft.com/office/drawing/2014/main" id="{00D82306-11F6-9D4D-5D1B-7499740D2951}"/>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Οι προτάσεις και οι παράγραφοι συνδέονται αρμονικά, ώστε το κείμενο να "ρέει" ομαλά.</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Χρήση συνδετικών λέξεων για τη μετάβαση από το ένα σημείο στο άλλο. </a:t>
            </a:r>
          </a:p>
        </p:txBody>
      </p:sp>
    </p:spTree>
    <p:extLst>
      <p:ext uri="{BB962C8B-B14F-4D97-AF65-F5344CB8AC3E}">
        <p14:creationId xmlns:p14="http://schemas.microsoft.com/office/powerpoint/2010/main" val="1704699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633B15-EB34-4CC0-537D-E923777AF78C}"/>
              </a:ext>
            </a:extLst>
          </p:cNvPr>
          <p:cNvSpPr>
            <a:spLocks noGrp="1"/>
          </p:cNvSpPr>
          <p:nvPr>
            <p:ph type="title"/>
          </p:nvPr>
        </p:nvSpPr>
        <p:spPr/>
        <p:txBody>
          <a:bodyPr/>
          <a:lstStyle/>
          <a:p>
            <a:r>
              <a:rPr lang="el-GR" dirty="0" err="1"/>
              <a:t>υφοσ</a:t>
            </a:r>
            <a:endParaRPr lang="el-GR" dirty="0"/>
          </a:p>
        </p:txBody>
      </p:sp>
      <p:sp>
        <p:nvSpPr>
          <p:cNvPr id="4" name="Rectangle 1">
            <a:extLst>
              <a:ext uri="{FF2B5EF4-FFF2-40B4-BE49-F238E27FC236}">
                <a16:creationId xmlns:a16="http://schemas.microsoft.com/office/drawing/2014/main" id="{F67BE4B8-C67E-9530-A323-AFC4D3CFEFBC}"/>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Το ύφος εξαρτάται από το κοινό στο οποίο απευθύνεται το άρθρο (π.χ. επίσημο, φιλικό, επιστημονικό).</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Πρέπει να είναι συνεπές καθ’ όλη τη διάρκεια του κειμένου και να ανταποκρίνεται στην περίσταση. </a:t>
            </a:r>
          </a:p>
        </p:txBody>
      </p:sp>
    </p:spTree>
    <p:extLst>
      <p:ext uri="{BB962C8B-B14F-4D97-AF65-F5344CB8AC3E}">
        <p14:creationId xmlns:p14="http://schemas.microsoft.com/office/powerpoint/2010/main" val="217884352"/>
      </p:ext>
    </p:extLst>
  </p:cSld>
  <p:clrMapOvr>
    <a:masterClrMapping/>
  </p:clrMapOvr>
</p:sld>
</file>

<file path=ppt/theme/theme1.xml><?xml version="1.0" encoding="utf-8"?>
<a:theme xmlns:a="http://schemas.openxmlformats.org/drawingml/2006/main" name="JuxtaposeVTI">
  <a:themeElements>
    <a:clrScheme name="AnalogousFromRegularSeedLeftStep">
      <a:dk1>
        <a:srgbClr val="000000"/>
      </a:dk1>
      <a:lt1>
        <a:srgbClr val="FFFFFF"/>
      </a:lt1>
      <a:dk2>
        <a:srgbClr val="1B2830"/>
      </a:dk2>
      <a:lt2>
        <a:srgbClr val="F0F3F1"/>
      </a:lt2>
      <a:accent1>
        <a:srgbClr val="E32D9B"/>
      </a:accent1>
      <a:accent2>
        <a:srgbClr val="CD1BD1"/>
      </a:accent2>
      <a:accent3>
        <a:srgbClr val="932DE3"/>
      </a:accent3>
      <a:accent4>
        <a:srgbClr val="4E36D6"/>
      </a:accent4>
      <a:accent5>
        <a:srgbClr val="2D5EE3"/>
      </a:accent5>
      <a:accent6>
        <a:srgbClr val="1B98D1"/>
      </a:accent6>
      <a:hlink>
        <a:srgbClr val="349C5D"/>
      </a:hlink>
      <a:folHlink>
        <a:srgbClr val="7F7F7F"/>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docProps/app.xml><?xml version="1.0" encoding="utf-8"?>
<Properties xmlns="http://schemas.openxmlformats.org/officeDocument/2006/extended-properties" xmlns:vt="http://schemas.openxmlformats.org/officeDocument/2006/docPropsVTypes">
  <TotalTime>16</TotalTime>
  <Words>618</Words>
  <Application>Microsoft Office PowerPoint</Application>
  <PresentationFormat>Ευρεία οθόνη</PresentationFormat>
  <Paragraphs>66</Paragraphs>
  <Slides>17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17</vt:i4>
      </vt:variant>
    </vt:vector>
  </HeadingPairs>
  <TitlesOfParts>
    <vt:vector size="22" baseType="lpstr">
      <vt:lpstr>Arial</vt:lpstr>
      <vt:lpstr>Franklin Gothic Demi Cond</vt:lpstr>
      <vt:lpstr>Franklin Gothic Medium</vt:lpstr>
      <vt:lpstr>Wingdings</vt:lpstr>
      <vt:lpstr>JuxtaposeVTI</vt:lpstr>
      <vt:lpstr>ΓΡΑΦΟΥΜΕ ΕΚΘΕΣΗ</vt:lpstr>
      <vt:lpstr>θεμα</vt:lpstr>
      <vt:lpstr>Ας χωρισουμε δεδομενα σπο ζητουμενα</vt:lpstr>
      <vt:lpstr>ΧΑΡΑΚΤΗΡΙΣΤΙΚΑ ΤΟΥ ΑΡΘΡΟΥ Ο τιτλοσ</vt:lpstr>
      <vt:lpstr>ΕΙΣΑγωγη</vt:lpstr>
      <vt:lpstr>Σαφησ δομη</vt:lpstr>
      <vt:lpstr>Κυριο θεμα</vt:lpstr>
      <vt:lpstr>συνοχη</vt:lpstr>
      <vt:lpstr>υφοσ</vt:lpstr>
      <vt:lpstr>γλωσσα</vt:lpstr>
      <vt:lpstr>αντικειμενικοτητα</vt:lpstr>
      <vt:lpstr>Επιχειρήματα (για Αρθρα γνωμης): </vt:lpstr>
      <vt:lpstr>Συμπερασμα-επιλογοσ</vt:lpstr>
      <vt:lpstr>ΣΧΕΔΙΑΓΡΑΜΜΑ</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ioanna lazarou</dc:creator>
  <cp:lastModifiedBy>ioanna lazarou</cp:lastModifiedBy>
  <cp:revision>1</cp:revision>
  <dcterms:created xsi:type="dcterms:W3CDTF">2024-10-17T19:47:42Z</dcterms:created>
  <dcterms:modified xsi:type="dcterms:W3CDTF">2024-10-17T20:03:45Z</dcterms:modified>
</cp:coreProperties>
</file>