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2" r:id="rId3"/>
    <p:sldId id="264" r:id="rId4"/>
    <p:sldId id="257" r:id="rId5"/>
    <p:sldId id="265" r:id="rId6"/>
    <p:sldId id="258" r:id="rId7"/>
    <p:sldId id="263" r:id="rId8"/>
    <p:sldId id="259" r:id="rId9"/>
    <p:sldId id="260" r:id="rId10"/>
    <p:sldId id="261"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8" d="100"/>
          <a:sy n="78" d="100"/>
        </p:scale>
        <p:origin x="1594"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12/8/2024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12/8/2024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12/8/2024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12/8/2024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t>Η Αξία της Πολυγλωσσίας στην Εποχή της Παγκοσμιοποίησης</a:t>
            </a:r>
          </a:p>
        </p:txBody>
      </p:sp>
      <p:sp>
        <p:nvSpPr>
          <p:cNvPr id="3" name="Subtitle 2"/>
          <p:cNvSpPr>
            <a:spLocks noGrp="1"/>
          </p:cNvSpPr>
          <p:nvPr>
            <p:ph type="subTitle" idx="1"/>
          </p:nvPr>
        </p:nvSpPr>
        <p:spPr/>
        <p:txBody>
          <a:bodyPr/>
          <a:lstStyle/>
          <a:p>
            <a:r>
              <a:t>Πλεονεκτήματα, Προκλήσεις και Ο ρόλος του Σχολείου</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Συμπεράσματα</a:t>
            </a:r>
          </a:p>
        </p:txBody>
      </p:sp>
      <p:sp>
        <p:nvSpPr>
          <p:cNvPr id="3" name="Content Placeholder 2"/>
          <p:cNvSpPr>
            <a:spLocks noGrp="1"/>
          </p:cNvSpPr>
          <p:nvPr>
            <p:ph idx="1"/>
          </p:nvPr>
        </p:nvSpPr>
        <p:spPr/>
        <p:txBody>
          <a:bodyPr/>
          <a:lstStyle/>
          <a:p>
            <a:r>
              <a:t>- Η πολυγλωσσία είναι ένα εργαλείο επικοινωνίας και πολιτισμικής διατήρησης.</a:t>
            </a:r>
          </a:p>
          <a:p>
            <a:r>
              <a:t>- Το σχολείο διαδραματίζει κρίσιμο ρόλο στην προώθησή της.</a:t>
            </a:r>
          </a:p>
          <a:p>
            <a:r>
              <a:t>- Απαραίτητη η διατήρηση της γλωσσικής ποικιλομορφίας στον σύγχρονο κόσμο.</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A4E8A51-D372-F1DF-1CD6-CD3CE6BFBC3F}"/>
              </a:ext>
            </a:extLst>
          </p:cNvPr>
          <p:cNvSpPr txBox="1"/>
          <p:nvPr/>
        </p:nvSpPr>
        <p:spPr>
          <a:xfrm>
            <a:off x="167149" y="914399"/>
            <a:ext cx="8868696" cy="3539430"/>
          </a:xfrm>
          <a:prstGeom prst="rect">
            <a:avLst/>
          </a:prstGeom>
          <a:noFill/>
        </p:spPr>
        <p:txBody>
          <a:bodyPr wrap="square">
            <a:spAutoFit/>
          </a:bodyPr>
          <a:lstStyle/>
          <a:p>
            <a:pPr algn="just"/>
            <a:r>
              <a:rPr lang="el-GR" sz="2800" dirty="0"/>
              <a:t>Η πολυγλωσσία θεωρείται την εποχή της παγκοσμιοποίησης μία πολύ μεγάλη αξία. Σε ένα κείμενο 250-300 λέξεων, να γράψετε ένα άρθρο για την τοπική σας εφημερίδα που θα αναλύει τη θέση αυτή. </a:t>
            </a:r>
            <a:r>
              <a:rPr lang="el-GR" sz="2800" dirty="0" err="1"/>
              <a:t>Ποιά</a:t>
            </a:r>
            <a:r>
              <a:rPr lang="el-GR" sz="2800" dirty="0"/>
              <a:t> είναι τα πλεονεκτήματα εκμάθησης πολλών γλωσσών; Πώς θα μπορούσε να καλλιεργηθεί η πολυγλωσσία στο σύγχρονο ελληνικό σχολείο; Υπάρχουν ορατοί κίνδυνοι για τις γλώσσες με τους λιγότερους φυσικούς ομιλητές; </a:t>
            </a:r>
          </a:p>
        </p:txBody>
      </p:sp>
    </p:spTree>
    <p:extLst>
      <p:ext uri="{BB962C8B-B14F-4D97-AF65-F5344CB8AC3E}">
        <p14:creationId xmlns:p14="http://schemas.microsoft.com/office/powerpoint/2010/main" val="2687496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7160919-6B53-7B7E-763D-9F783BF6DE90}"/>
              </a:ext>
            </a:extLst>
          </p:cNvPr>
          <p:cNvSpPr txBox="1"/>
          <p:nvPr/>
        </p:nvSpPr>
        <p:spPr>
          <a:xfrm>
            <a:off x="511277" y="1111045"/>
            <a:ext cx="8091949" cy="3970318"/>
          </a:xfrm>
          <a:prstGeom prst="rect">
            <a:avLst/>
          </a:prstGeom>
          <a:noFill/>
        </p:spPr>
        <p:txBody>
          <a:bodyPr wrap="square">
            <a:spAutoFit/>
          </a:bodyPr>
          <a:lstStyle/>
          <a:p>
            <a:r>
              <a:rPr lang="el-GR" sz="2800" dirty="0"/>
              <a:t>Η </a:t>
            </a:r>
            <a:r>
              <a:rPr lang="el-GR" sz="2800" b="1" dirty="0"/>
              <a:t>πολυγλωσσία</a:t>
            </a:r>
            <a:r>
              <a:rPr lang="el-GR" sz="2800" dirty="0"/>
              <a:t> θεωρείται </a:t>
            </a:r>
            <a:r>
              <a:rPr lang="el-GR" sz="2800" b="1" dirty="0"/>
              <a:t>την εποχή της παγκοσμιοποίησης </a:t>
            </a:r>
            <a:r>
              <a:rPr lang="el-GR" sz="2800" dirty="0"/>
              <a:t>μία πολύ </a:t>
            </a:r>
            <a:r>
              <a:rPr lang="el-GR" sz="2800" b="1" dirty="0"/>
              <a:t>μεγάλη αξία</a:t>
            </a:r>
            <a:r>
              <a:rPr lang="el-GR" sz="2800" dirty="0"/>
              <a:t>. </a:t>
            </a:r>
          </a:p>
          <a:p>
            <a:r>
              <a:rPr lang="el-GR" sz="2800" dirty="0"/>
              <a:t>Σε ένα κείμενο </a:t>
            </a:r>
            <a:r>
              <a:rPr lang="el-GR" sz="2800" b="1" dirty="0"/>
              <a:t>250-300 λέξεων</a:t>
            </a:r>
            <a:r>
              <a:rPr lang="el-GR" sz="2800" dirty="0"/>
              <a:t>, να γράψετε ένα </a:t>
            </a:r>
            <a:r>
              <a:rPr lang="el-GR" sz="2800" b="1" dirty="0"/>
              <a:t>άρθρο για την τοπική σας εφημερίδα </a:t>
            </a:r>
            <a:r>
              <a:rPr lang="el-GR" sz="2800" dirty="0"/>
              <a:t>που θα αναλύει τη θέση αυτή. </a:t>
            </a:r>
            <a:r>
              <a:rPr lang="el-GR" sz="2800" dirty="0" err="1"/>
              <a:t>Ποιά</a:t>
            </a:r>
            <a:r>
              <a:rPr lang="el-GR" sz="2800" dirty="0"/>
              <a:t> είναι τα </a:t>
            </a:r>
            <a:r>
              <a:rPr lang="el-GR" sz="2800" b="1" dirty="0"/>
              <a:t>πλεονεκτήματα εκμάθησης πολλών γλωσσών;</a:t>
            </a:r>
            <a:r>
              <a:rPr lang="el-GR" sz="2800" dirty="0"/>
              <a:t> </a:t>
            </a:r>
            <a:r>
              <a:rPr lang="el-GR" sz="2800" b="1" dirty="0"/>
              <a:t>Πώς θα μπορούσε να καλλιεργηθεί η πολυγλωσσία στο </a:t>
            </a:r>
            <a:r>
              <a:rPr lang="el-GR" sz="2800" dirty="0"/>
              <a:t>σύγχρονο ελληνικό </a:t>
            </a:r>
            <a:r>
              <a:rPr lang="el-GR" sz="2800" b="1" dirty="0"/>
              <a:t>σχολείο</a:t>
            </a:r>
            <a:r>
              <a:rPr lang="el-GR" sz="2800" dirty="0"/>
              <a:t>; Υπάρχουν </a:t>
            </a:r>
            <a:r>
              <a:rPr lang="el-GR" sz="2800" b="1" dirty="0"/>
              <a:t>ορατοί κίνδυνοι για τις γλώσσες με τους λιγότερους φυσικούς ομιλητές; </a:t>
            </a:r>
          </a:p>
        </p:txBody>
      </p:sp>
    </p:spTree>
    <p:extLst>
      <p:ext uri="{BB962C8B-B14F-4D97-AF65-F5344CB8AC3E}">
        <p14:creationId xmlns:p14="http://schemas.microsoft.com/office/powerpoint/2010/main" val="4192572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Εισαγωγή</a:t>
            </a:r>
          </a:p>
        </p:txBody>
      </p:sp>
      <p:sp>
        <p:nvSpPr>
          <p:cNvPr id="3" name="Content Placeholder 2"/>
          <p:cNvSpPr>
            <a:spLocks noGrp="1"/>
          </p:cNvSpPr>
          <p:nvPr>
            <p:ph idx="1"/>
          </p:nvPr>
        </p:nvSpPr>
        <p:spPr/>
        <p:txBody>
          <a:bodyPr/>
          <a:lstStyle/>
          <a:p>
            <a:r>
              <a:rPr dirty="0"/>
              <a:t> Η π</a:t>
            </a:r>
            <a:r>
              <a:rPr dirty="0" err="1"/>
              <a:t>ολυγλωσσί</a:t>
            </a:r>
            <a:r>
              <a:rPr dirty="0"/>
              <a:t>α είναι ένα σημαντικό πλεονέκτημα στον παγκοσμιοποιημένο κόσμο.</a:t>
            </a:r>
          </a:p>
          <a:p>
            <a:r>
              <a:rPr dirty="0"/>
              <a:t> </a:t>
            </a:r>
            <a:r>
              <a:rPr dirty="0" err="1"/>
              <a:t>Ενισχύει</a:t>
            </a:r>
            <a:r>
              <a:rPr dirty="0"/>
              <a:t> </a:t>
            </a:r>
            <a:r>
              <a:rPr dirty="0" err="1"/>
              <a:t>την</a:t>
            </a:r>
            <a:r>
              <a:rPr dirty="0"/>
              <a:t> π</a:t>
            </a:r>
            <a:r>
              <a:rPr dirty="0" err="1"/>
              <a:t>ροσω</a:t>
            </a:r>
            <a:r>
              <a:rPr dirty="0"/>
              <a:t>πική και επαγγελματική ανάπτυξη.</a:t>
            </a:r>
          </a:p>
          <a:p>
            <a:r>
              <a:rPr dirty="0"/>
              <a:t>-</a:t>
            </a:r>
            <a:r>
              <a:rPr dirty="0" err="1"/>
              <a:t>Δι</a:t>
            </a:r>
            <a:r>
              <a:rPr dirty="0"/>
              <a:t>αδραματίζει καθοριστικό ρόλο στη διατήρηση της πολιτιστικής ποικιλομορφίας.</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E951373-2C4F-C207-6C06-0F78D67EEC03}"/>
              </a:ext>
            </a:extLst>
          </p:cNvPr>
          <p:cNvSpPr>
            <a:spLocks noGrp="1"/>
          </p:cNvSpPr>
          <p:nvPr>
            <p:ph type="title"/>
          </p:nvPr>
        </p:nvSpPr>
        <p:spPr/>
        <p:txBody>
          <a:bodyPr/>
          <a:lstStyle/>
          <a:p>
            <a:r>
              <a:rPr lang="el-GR" dirty="0"/>
              <a:t>Παγκοσμιοποίηση</a:t>
            </a:r>
          </a:p>
        </p:txBody>
      </p:sp>
      <p:sp>
        <p:nvSpPr>
          <p:cNvPr id="4" name="TextBox 3">
            <a:extLst>
              <a:ext uri="{FF2B5EF4-FFF2-40B4-BE49-F238E27FC236}">
                <a16:creationId xmlns:a16="http://schemas.microsoft.com/office/drawing/2014/main" id="{551CD1C3-1008-5BB7-038B-4FC90ADD5FD7}"/>
              </a:ext>
            </a:extLst>
          </p:cNvPr>
          <p:cNvSpPr txBox="1"/>
          <p:nvPr/>
        </p:nvSpPr>
        <p:spPr>
          <a:xfrm>
            <a:off x="570271" y="1622323"/>
            <a:ext cx="8116529" cy="2862322"/>
          </a:xfrm>
          <a:prstGeom prst="rect">
            <a:avLst/>
          </a:prstGeom>
          <a:noFill/>
        </p:spPr>
        <p:txBody>
          <a:bodyPr wrap="square">
            <a:spAutoFit/>
          </a:bodyPr>
          <a:lstStyle/>
          <a:p>
            <a:pPr algn="just"/>
            <a:r>
              <a:rPr lang="el-GR" dirty="0"/>
              <a:t>Η </a:t>
            </a:r>
            <a:r>
              <a:rPr lang="el-GR" b="1" dirty="0"/>
              <a:t>παγκοσμιοποίηση</a:t>
            </a:r>
            <a:r>
              <a:rPr lang="el-GR" dirty="0"/>
              <a:t> είναι μια πολύπλευρη διαδικασία που περιγράφει την αυξανόμενη αλληλεξάρτηση και αλληλεπίδραση μεταξύ χωρών, λαών και πολιτισμών σε παγκόσμιο επίπεδο. Περιλαμβάνει την ενοποίηση και τη διασύνδεση στον οικονομικό, πολιτικό, πολιτιστικό και τεχνολογικό τομέα, καθιστώντας τον κόσμο πιο συνδεδεμένο και ενοποιημένο.</a:t>
            </a:r>
          </a:p>
          <a:p>
            <a:pPr algn="just"/>
            <a:r>
              <a:rPr lang="el-GR" dirty="0"/>
              <a:t>Στον οικονομικό τομέα, εκφράζεται μέσω της ελεύθερης διακίνησης αγαθών, υπηρεσιών, κεφαλαίου και εργασίας. Στον πολιτιστικό, προωθεί την ανταλλαγή ιδεών, πληροφοριών και πολιτιστικών στοιχείων. Παράλληλα, η παγκοσμιοποίηση συχνά προκαλεί συζητήσεις για τις επιπτώσεις της, όπως η περιθωριοποίηση μικρότερων πολιτισμών και η ανισοκατανομή των πόρων.</a:t>
            </a:r>
          </a:p>
        </p:txBody>
      </p:sp>
    </p:spTree>
    <p:extLst>
      <p:ext uri="{BB962C8B-B14F-4D97-AF65-F5344CB8AC3E}">
        <p14:creationId xmlns:p14="http://schemas.microsoft.com/office/powerpoint/2010/main" val="2591823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69259"/>
          </a:xfrm>
        </p:spPr>
        <p:txBody>
          <a:bodyPr>
            <a:normAutofit fontScale="90000"/>
          </a:bodyPr>
          <a:lstStyle/>
          <a:p>
            <a:r>
              <a:rPr dirty="0" err="1"/>
              <a:t>Πλεονεκτήμ</a:t>
            </a:r>
            <a:r>
              <a:rPr dirty="0"/>
              <a:t>ατα της Πολυγλωσσίας</a:t>
            </a:r>
          </a:p>
        </p:txBody>
      </p:sp>
      <p:sp>
        <p:nvSpPr>
          <p:cNvPr id="5" name="Θέση περιεχομένου 4">
            <a:extLst>
              <a:ext uri="{FF2B5EF4-FFF2-40B4-BE49-F238E27FC236}">
                <a16:creationId xmlns:a16="http://schemas.microsoft.com/office/drawing/2014/main" id="{E8770268-83FC-537E-EFD2-743AB72082AF}"/>
              </a:ext>
            </a:extLst>
          </p:cNvPr>
          <p:cNvSpPr>
            <a:spLocks noGrp="1"/>
          </p:cNvSpPr>
          <p:nvPr>
            <p:ph idx="1"/>
          </p:nvPr>
        </p:nvSpPr>
        <p:spPr>
          <a:xfrm>
            <a:off x="457200" y="1199536"/>
            <a:ext cx="8229600" cy="4926628"/>
          </a:xfrm>
        </p:spPr>
        <p:txBody>
          <a:bodyPr>
            <a:normAutofit fontScale="32500" lnSpcReduction="20000"/>
          </a:bodyPr>
          <a:lstStyle/>
          <a:p>
            <a:pPr>
              <a:buFont typeface="+mj-lt"/>
              <a:buAutoNum type="arabicPeriod"/>
            </a:pPr>
            <a:r>
              <a:rPr lang="el-GR" sz="5600" b="1" dirty="0"/>
              <a:t>Γνωστική Ενίσχυση:</a:t>
            </a:r>
            <a:endParaRPr lang="el-GR" sz="5600" dirty="0"/>
          </a:p>
          <a:p>
            <a:pPr marL="742950" lvl="1" indent="-285750">
              <a:buFont typeface="+mj-lt"/>
              <a:buAutoNum type="arabicPeriod"/>
            </a:pPr>
            <a:r>
              <a:rPr lang="el-GR" sz="5600" dirty="0"/>
              <a:t>Βελτίωση της συγκέντρωσης και της ικανότητας εναλλαγής μεταξύ διαφορετικών δραστηριοτήτων.</a:t>
            </a:r>
          </a:p>
          <a:p>
            <a:pPr marL="742950" lvl="1" indent="-285750">
              <a:buFont typeface="+mj-lt"/>
              <a:buAutoNum type="arabicPeriod"/>
            </a:pPr>
            <a:r>
              <a:rPr lang="el-GR" sz="5600" dirty="0"/>
              <a:t>Ενίσχυση της δημιουργικότητας μέσω της σύνδεσης εννοιών από διαφορετικές γλώσσες.</a:t>
            </a:r>
          </a:p>
          <a:p>
            <a:pPr>
              <a:buFont typeface="+mj-lt"/>
              <a:buAutoNum type="arabicPeriod"/>
            </a:pPr>
            <a:r>
              <a:rPr lang="el-GR" sz="5600" b="1" dirty="0"/>
              <a:t>Προσωπική Ανάπτυξη:</a:t>
            </a:r>
            <a:endParaRPr lang="el-GR" sz="5600" dirty="0"/>
          </a:p>
          <a:p>
            <a:pPr marL="742950" lvl="1" indent="-285750">
              <a:buFont typeface="+mj-lt"/>
              <a:buAutoNum type="arabicPeriod"/>
            </a:pPr>
            <a:r>
              <a:rPr lang="el-GR" sz="5600" dirty="0"/>
              <a:t>Διεύρυνση της αυτοπεποίθησης μέσα από την επικοινωνία σε διαφορετικά περιβάλλοντα.</a:t>
            </a:r>
          </a:p>
          <a:p>
            <a:pPr marL="742950" lvl="1" indent="-285750">
              <a:buFont typeface="+mj-lt"/>
              <a:buAutoNum type="arabicPeriod"/>
            </a:pPr>
            <a:r>
              <a:rPr lang="el-GR" sz="5600" dirty="0"/>
              <a:t>Βαθύτερη κατανόηση διαφορετικών πολιτισμών και αξιών.</a:t>
            </a:r>
          </a:p>
          <a:p>
            <a:pPr>
              <a:buFont typeface="+mj-lt"/>
              <a:buAutoNum type="arabicPeriod"/>
            </a:pPr>
            <a:r>
              <a:rPr lang="el-GR" sz="5600" b="1" dirty="0"/>
              <a:t>Προστασία από Γνωστικές Παθήσεις:</a:t>
            </a:r>
            <a:endParaRPr lang="el-GR" sz="5600" dirty="0"/>
          </a:p>
          <a:p>
            <a:pPr marL="742950" lvl="1" indent="-285750">
              <a:buFont typeface="+mj-lt"/>
              <a:buAutoNum type="arabicPeriod"/>
            </a:pPr>
            <a:r>
              <a:rPr lang="el-GR" sz="5600" dirty="0"/>
              <a:t>Έρευνες δείχνουν ότι οι δίγλωσσοι και πολύγλωσσοι άνθρωποι έχουν μειωμένο κίνδυνο εμφάνισης άνοιας.</a:t>
            </a:r>
          </a:p>
          <a:p>
            <a:pPr>
              <a:buFont typeface="+mj-lt"/>
              <a:buAutoNum type="arabicPeriod"/>
            </a:pPr>
            <a:r>
              <a:rPr lang="el-GR" sz="5600" b="1" dirty="0"/>
              <a:t>Διαπολιτισμική Κατανόηση:</a:t>
            </a:r>
            <a:endParaRPr lang="el-GR" sz="5600" dirty="0"/>
          </a:p>
          <a:p>
            <a:pPr marL="742950" lvl="1" indent="-285750">
              <a:buFont typeface="+mj-lt"/>
              <a:buAutoNum type="arabicPeriod"/>
            </a:pPr>
            <a:r>
              <a:rPr lang="el-GR" sz="5600" dirty="0"/>
              <a:t>Διευκόλυνση της επικοινωνίας σε πολυπολιτισμικά περιβάλλοντα.</a:t>
            </a:r>
          </a:p>
          <a:p>
            <a:pPr marL="742950" lvl="1" indent="-285750">
              <a:buFont typeface="+mj-lt"/>
              <a:buAutoNum type="arabicPeriod"/>
            </a:pPr>
            <a:r>
              <a:rPr lang="el-GR" sz="5600" dirty="0"/>
              <a:t>Ενίσχυση της ανεκτικότητας και της αποδοχής διαφορετικών πολιτισμών.</a:t>
            </a:r>
          </a:p>
          <a:p>
            <a:pPr>
              <a:buFont typeface="+mj-lt"/>
              <a:buAutoNum type="arabicPeriod"/>
            </a:pPr>
            <a:r>
              <a:rPr lang="el-GR" sz="5600" b="1" dirty="0"/>
              <a:t>Επαγγελματικές Ευκαιρίες:</a:t>
            </a:r>
            <a:endParaRPr lang="el-GR" sz="5600" dirty="0"/>
          </a:p>
          <a:p>
            <a:pPr marL="742950" lvl="1" indent="-285750">
              <a:buFont typeface="+mj-lt"/>
              <a:buAutoNum type="arabicPeriod"/>
            </a:pPr>
            <a:r>
              <a:rPr lang="el-GR" sz="5600" dirty="0"/>
              <a:t>Πρόσβαση σε πολυεθνικές εταιρείες και διεθνείς οργανισμούς.</a:t>
            </a:r>
          </a:p>
          <a:p>
            <a:pPr marL="742950" lvl="1" indent="-285750">
              <a:buFont typeface="+mj-lt"/>
              <a:buAutoNum type="arabicPeriod"/>
            </a:pPr>
            <a:r>
              <a:rPr lang="el-GR" sz="5600" dirty="0"/>
              <a:t>Ενίσχυση των δεξιοτήτων διαπραγμάτευσης σε διαφορετικές γλώσσες.</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Εικόνα 4">
            <a:extLst>
              <a:ext uri="{FF2B5EF4-FFF2-40B4-BE49-F238E27FC236}">
                <a16:creationId xmlns:a16="http://schemas.microsoft.com/office/drawing/2014/main" id="{3686A3CF-2646-C507-351A-CA46DA197912}"/>
              </a:ext>
            </a:extLst>
          </p:cNvPr>
          <p:cNvPicPr>
            <a:picLocks noChangeAspect="1"/>
          </p:cNvPicPr>
          <p:nvPr/>
        </p:nvPicPr>
        <p:blipFill>
          <a:blip r:embed="rId2"/>
          <a:stretch>
            <a:fillRect/>
          </a:stretch>
        </p:blipFill>
        <p:spPr>
          <a:xfrm>
            <a:off x="0" y="678425"/>
            <a:ext cx="9144000" cy="5211097"/>
          </a:xfrm>
          <a:prstGeom prst="rect">
            <a:avLst/>
          </a:prstGeom>
        </p:spPr>
      </p:pic>
    </p:spTree>
    <p:extLst>
      <p:ext uri="{BB962C8B-B14F-4D97-AF65-F5344CB8AC3E}">
        <p14:creationId xmlns:p14="http://schemas.microsoft.com/office/powerpoint/2010/main" val="3695289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Καλλιέργεια της Πολυγλωσσίας στο Σχολείο</a:t>
            </a:r>
          </a:p>
        </p:txBody>
      </p:sp>
      <p:sp>
        <p:nvSpPr>
          <p:cNvPr id="3" name="Content Placeholder 2"/>
          <p:cNvSpPr>
            <a:spLocks noGrp="1"/>
          </p:cNvSpPr>
          <p:nvPr>
            <p:ph idx="1"/>
          </p:nvPr>
        </p:nvSpPr>
        <p:spPr/>
        <p:txBody>
          <a:bodyPr/>
          <a:lstStyle/>
          <a:p>
            <a:r>
              <a:t>- Ενσωμάτωση ψηφιακών εργαλείων στη διδασκαλία γλωσσών.</a:t>
            </a:r>
          </a:p>
          <a:p>
            <a:r>
              <a:t>- Συνεργασία με ξενόγλωσσα σχολεία και προγράμματα ανταλλαγών.</a:t>
            </a:r>
          </a:p>
          <a:p>
            <a:r>
              <a:t>- Εισαγωγή λιγότερο διαδεδομένων γλωσσών στο πρόγραμμα σπουδών.</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Κίνδυνοι για Λιγότερο Ομιλούμενες Γλώσσες</a:t>
            </a:r>
          </a:p>
        </p:txBody>
      </p:sp>
      <p:sp>
        <p:nvSpPr>
          <p:cNvPr id="3" name="Content Placeholder 2"/>
          <p:cNvSpPr>
            <a:spLocks noGrp="1"/>
          </p:cNvSpPr>
          <p:nvPr>
            <p:ph idx="1"/>
          </p:nvPr>
        </p:nvSpPr>
        <p:spPr/>
        <p:txBody>
          <a:bodyPr/>
          <a:lstStyle/>
          <a:p>
            <a:r>
              <a:t>- Κυριαρχία διεθνών γλωσσών όπως τα αγγλικά.</a:t>
            </a:r>
          </a:p>
          <a:p>
            <a:r>
              <a:t>- Περιθωριοποίηση μικρών γλωσσών.</a:t>
            </a:r>
          </a:p>
          <a:p>
            <a:r>
              <a:t>- Ανάγκη για μέτρα προστασίας: καταγραφή, εκπαίδευση, ψηφιοποίηση.</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TotalTime>
  <Words>479</Words>
  <Application>Microsoft Office PowerPoint</Application>
  <PresentationFormat>Προβολή στην οθόνη (4:3)</PresentationFormat>
  <Paragraphs>39</Paragraphs>
  <Slides>10</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10</vt:i4>
      </vt:variant>
    </vt:vector>
  </HeadingPairs>
  <TitlesOfParts>
    <vt:vector size="13" baseType="lpstr">
      <vt:lpstr>Arial</vt:lpstr>
      <vt:lpstr>Calibri</vt:lpstr>
      <vt:lpstr>Office Theme</vt:lpstr>
      <vt:lpstr>Η Αξία της Πολυγλωσσίας στην Εποχή της Παγκοσμιοποίησης</vt:lpstr>
      <vt:lpstr>Παρουσίαση του PowerPoint</vt:lpstr>
      <vt:lpstr>Παρουσίαση του PowerPoint</vt:lpstr>
      <vt:lpstr>Εισαγωγή</vt:lpstr>
      <vt:lpstr>Παγκοσμιοποίηση</vt:lpstr>
      <vt:lpstr>Πλεονεκτήματα της Πολυγλωσσίας</vt:lpstr>
      <vt:lpstr>Παρουσίαση του PowerPoint</vt:lpstr>
      <vt:lpstr>Καλλιέργεια της Πολυγλωσσίας στο Σχολείο</vt:lpstr>
      <vt:lpstr>Κίνδυνοι για Λιγότερο Ομιλούμενες Γλώσσες</vt:lpstr>
      <vt:lpstr>Συμπεράσματα</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ioanna lazarou</cp:lastModifiedBy>
  <cp:revision>2</cp:revision>
  <dcterms:created xsi:type="dcterms:W3CDTF">2013-01-27T09:14:16Z</dcterms:created>
  <dcterms:modified xsi:type="dcterms:W3CDTF">2024-12-08T09:35:19Z</dcterms:modified>
  <cp:category/>
</cp:coreProperties>
</file>