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4" r:id="rId3"/>
    <p:sldId id="265" r:id="rId4"/>
    <p:sldId id="266" r:id="rId5"/>
    <p:sldId id="267" r:id="rId6"/>
    <p:sldId id="257" r:id="rId7"/>
    <p:sldId id="268" r:id="rId8"/>
    <p:sldId id="269" r:id="rId9"/>
    <p:sldId id="270" r:id="rId10"/>
    <p:sldId id="271" r:id="rId11"/>
    <p:sldId id="272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810" y="2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Τίτλος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l-GR" b="0" i="0" dirty="0" err="1">
                <a:solidFill>
                  <a:srgbClr val="00B0F0"/>
                </a:solidFill>
                <a:effectLst/>
                <a:latin typeface="Tahoma" panose="020B0604030504040204" pitchFamily="34" charset="0"/>
              </a:rPr>
              <a:t>Tο</a:t>
            </a:r>
            <a:r>
              <a:rPr lang="el-GR" b="0" i="0" dirty="0">
                <a:solidFill>
                  <a:srgbClr val="00B0F0"/>
                </a:solidFill>
                <a:effectLst/>
                <a:latin typeface="Tahoma" panose="020B0604030504040204" pitchFamily="34" charset="0"/>
              </a:rPr>
              <a:t> σχολείο σας συμπράττει με ένα ξένο σχολείο στο πλαίσιο ενός ευρωπαϊκού προγράμματος συνεργασίας σχολείων. </a:t>
            </a:r>
            <a:r>
              <a:rPr lang="el-GR" b="0" i="0" dirty="0" err="1">
                <a:solidFill>
                  <a:srgbClr val="00B0F0"/>
                </a:solidFill>
                <a:effectLst/>
                <a:latin typeface="Tahoma" panose="020B0604030504040204" pitchFamily="34" charset="0"/>
              </a:rPr>
              <a:t>Oι</a:t>
            </a:r>
            <a:r>
              <a:rPr lang="el-GR" b="0" i="0" dirty="0">
                <a:solidFill>
                  <a:srgbClr val="00B0F0"/>
                </a:solidFill>
                <a:effectLst/>
                <a:latin typeface="Tahoma" panose="020B0604030504040204" pitchFamily="34" charset="0"/>
              </a:rPr>
              <a:t> </a:t>
            </a:r>
            <a:r>
              <a:rPr lang="el-GR" b="0" i="0" dirty="0" err="1">
                <a:solidFill>
                  <a:srgbClr val="00B0F0"/>
                </a:solidFill>
                <a:effectLst/>
                <a:latin typeface="Tahoma" panose="020B0604030504040204" pitchFamily="34" charset="0"/>
              </a:rPr>
              <a:t>Eυρωπαίοι</a:t>
            </a:r>
            <a:r>
              <a:rPr lang="el-GR" b="0" i="0" dirty="0">
                <a:solidFill>
                  <a:srgbClr val="00B0F0"/>
                </a:solidFill>
                <a:effectLst/>
                <a:latin typeface="Tahoma" panose="020B0604030504040204" pitchFamily="34" charset="0"/>
              </a:rPr>
              <a:t> μαθητές είναι πιθανό να γνωρίζουν τον Παρθενώνα και το Σωκράτη, αλλά μάλλον αγνοούν την εικόνα της σύγχρονης </a:t>
            </a:r>
            <a:r>
              <a:rPr lang="el-GR" b="0" i="0" dirty="0" err="1">
                <a:solidFill>
                  <a:srgbClr val="00B0F0"/>
                </a:solidFill>
                <a:effectLst/>
                <a:latin typeface="Tahoma" panose="020B0604030504040204" pitchFamily="34" charset="0"/>
              </a:rPr>
              <a:t>Eλλάδας</a:t>
            </a:r>
            <a:r>
              <a:rPr lang="el-GR" b="0" i="0" dirty="0">
                <a:solidFill>
                  <a:srgbClr val="00B0F0"/>
                </a:solidFill>
                <a:effectLst/>
                <a:latin typeface="Tahoma" panose="020B0604030504040204" pitchFamily="34" charset="0"/>
              </a:rPr>
              <a:t>. </a:t>
            </a:r>
            <a:r>
              <a:rPr lang="el-GR" b="0" i="0" dirty="0">
                <a:solidFill>
                  <a:srgbClr val="0070C0"/>
                </a:solidFill>
                <a:effectLst/>
                <a:latin typeface="Tahoma" panose="020B0604030504040204" pitchFamily="34" charset="0"/>
              </a:rPr>
              <a:t>Γράψτε τους μια επιστολή, με την οποία να τους βοηθάτε να διευρύνουν την εικόνα τους για τη χώρα μας. H ίδια επιστολή μπορεί να αποσταλεί μέσω ηλεκτρονικού ταχυδρομείου. Στην περίπτωση αυτή ίσως το κείμενο να χρειαστεί κάποια μικρή προσαρμογή.</a:t>
            </a:r>
            <a:endParaRPr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0119218-0CFF-D4AE-4767-63C51A83657C}"/>
              </a:ext>
            </a:extLst>
          </p:cNvPr>
          <p:cNvSpPr txBox="1"/>
          <p:nvPr/>
        </p:nvSpPr>
        <p:spPr>
          <a:xfrm>
            <a:off x="380999" y="1725696"/>
            <a:ext cx="8654143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2400" b="1" dirty="0"/>
              <a:t>7. Ελλάδα &amp; Ευρώπη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/>
              <a:t>Η Ελλάδα είναι </a:t>
            </a:r>
            <a:r>
              <a:rPr lang="el-GR" sz="2400" b="1" dirty="0"/>
              <a:t>ενεργό μέλος της Ευρωπαϊκής Ένωσης</a:t>
            </a:r>
            <a:r>
              <a:rPr lang="el-GR" sz="2400" dirty="0"/>
              <a:t> και συμμετέχει σε πολλά ευρωπαϊκά προγράμματα.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/>
              <a:t>Οι νέοι ταξιδεύουν συχνά σε άλλες χώρες της ΕΕ για σπουδές και εργασία μέσω προγραμμάτων όπως το </a:t>
            </a:r>
            <a:r>
              <a:rPr lang="el-GR" sz="2400" b="1" dirty="0" err="1"/>
              <a:t>Erasmus</a:t>
            </a:r>
            <a:r>
              <a:rPr lang="el-GR" sz="2400" b="1" dirty="0"/>
              <a:t>+</a:t>
            </a:r>
            <a:r>
              <a:rPr lang="el-GR" sz="24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/>
              <a:t>Παρόλο που διατηρεί </a:t>
            </a:r>
            <a:r>
              <a:rPr lang="el-GR" sz="2400" b="1" dirty="0"/>
              <a:t>παραδοσιακές αξίες</a:t>
            </a:r>
            <a:r>
              <a:rPr lang="el-GR" sz="2400" dirty="0"/>
              <a:t>, η χώρα εξελίσσεται συνεχώς και προσαρμόζεται στις νέες τάσεις.</a:t>
            </a:r>
          </a:p>
        </p:txBody>
      </p:sp>
    </p:spTree>
    <p:extLst>
      <p:ext uri="{BB962C8B-B14F-4D97-AF65-F5344CB8AC3E}">
        <p14:creationId xmlns:p14="http://schemas.microsoft.com/office/powerpoint/2010/main" val="39619469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6B2B38A-C51B-508A-EE4F-F42E31215E28}"/>
              </a:ext>
            </a:extLst>
          </p:cNvPr>
          <p:cNvSpPr txBox="1"/>
          <p:nvPr/>
        </p:nvSpPr>
        <p:spPr>
          <a:xfrm>
            <a:off x="555172" y="468086"/>
            <a:ext cx="8360228" cy="59400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2000" b="1" dirty="0"/>
              <a:t>Πρόσκληση / Κλείσιμο (με </a:t>
            </a:r>
            <a:r>
              <a:rPr lang="el-GR" sz="2000" b="1" dirty="0" err="1"/>
              <a:t>bullets</a:t>
            </a:r>
            <a:r>
              <a:rPr lang="el-GR" sz="2000" b="1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000" b="1" dirty="0"/>
              <a:t>Τελικές σκέψεις</a:t>
            </a:r>
            <a:r>
              <a:rPr lang="el-GR" sz="2000" dirty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l-GR" sz="2000" dirty="0"/>
              <a:t>Ελπίζουμε αυτή η επιστολή να σας βοήθησε να γνωρίσετε καλύτερα τη σύγχρονη Ελλάδα.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l-GR" sz="2000" dirty="0"/>
              <a:t>Όπως είδατε, η χώρα μας δεν είναι μόνο η αρχαία ιστορία, αλλά ένας τόπος γεμάτος ζωή, καινοτομία και παράδοση.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000" b="1" dirty="0"/>
              <a:t>Πρόσκληση</a:t>
            </a:r>
            <a:r>
              <a:rPr lang="el-GR" sz="2000" dirty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l-GR" sz="2000" dirty="0"/>
              <a:t>Θα χαρούμε πολύ να σας φιλοξενήσουμε στην Ελλάδα και να σας δείξουμε από κοντά όλα όσα σας περιγράψαμε.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l-GR" sz="2000" dirty="0"/>
              <a:t>Αν κάποτε επισκεφθείτε τη χώρα μας, θα έχετε την ευκαιρία να ζήσετε την ελληνική φιλοξενία, να δοκιμάσετε τις γεύσεις μας και να γνωρίσετε τις όμορφες πόλεις και τα νησιά μας.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000" b="1" dirty="0"/>
              <a:t>Συνέχιση επικοινωνίας</a:t>
            </a:r>
            <a:r>
              <a:rPr lang="el-GR" sz="2000" dirty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l-GR" sz="2000" dirty="0"/>
              <a:t>Θα θέλαμε να μάθουμε περισσότερα και για τη δική σας χώρα!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l-GR" sz="2000" dirty="0"/>
              <a:t>Ανυπομονούμε να διατηρήσουμε επαφή και να ανταλλάξουμε περισσότερες εμπειρίες και ιδέες.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000" b="1" dirty="0"/>
              <a:t>Αποχαιρετισμός &amp; Υπογραφή</a:t>
            </a:r>
            <a:r>
              <a:rPr lang="el-GR" sz="2000" dirty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l-GR" sz="2000" b="1" dirty="0"/>
              <a:t>Με εκτίμηση,</a:t>
            </a:r>
            <a:endParaRPr lang="el-GR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l-GR" sz="2000" dirty="0"/>
              <a:t>Οι μαθητές του [όνομα σχολείου]</a:t>
            </a:r>
          </a:p>
        </p:txBody>
      </p:sp>
    </p:spTree>
    <p:extLst>
      <p:ext uri="{BB962C8B-B14F-4D97-AF65-F5344CB8AC3E}">
        <p14:creationId xmlns:p14="http://schemas.microsoft.com/office/powerpoint/2010/main" val="3168769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25CC432-F1AC-E102-529C-9233C24DBFC0}"/>
              </a:ext>
            </a:extLst>
          </p:cNvPr>
          <p:cNvSpPr txBox="1"/>
          <p:nvPr/>
        </p:nvSpPr>
        <p:spPr>
          <a:xfrm>
            <a:off x="435429" y="1676399"/>
            <a:ext cx="8142514" cy="44319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2400" b="1" dirty="0"/>
              <a:t>ΣΤΟΙΧΕΙΑ ΕΠΙΣΤΟΛΗΣ</a:t>
            </a:r>
          </a:p>
          <a:p>
            <a:r>
              <a:rPr lang="el-GR" sz="2400" b="1" dirty="0"/>
              <a:t>1. Ημερομηνία &amp; Τοποθεσία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/>
              <a:t>Γράφεται συνήθως στην πάνω δεξιά ή αριστερή γωνία.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/>
              <a:t>Παράδειγμα: </a:t>
            </a:r>
            <a:r>
              <a:rPr lang="el-GR" sz="2400" i="1" dirty="0"/>
              <a:t>Αθήνα, 23 Φεβρουαρίου 2025</a:t>
            </a:r>
            <a:r>
              <a:rPr lang="el-GR" sz="2400" dirty="0"/>
              <a:t>.</a:t>
            </a:r>
          </a:p>
          <a:p>
            <a:r>
              <a:rPr lang="el-GR" sz="2400" b="1" dirty="0"/>
              <a:t>2. Προσφώνηση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/>
              <a:t>Εξαρτάται από τον παραλήπτη της επιστολής.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/>
              <a:t>Αν είναι φιλική επιστολή: </a:t>
            </a:r>
            <a:r>
              <a:rPr lang="el-GR" sz="2400" i="1" dirty="0"/>
              <a:t>Αγαπητοί φίλοι</a:t>
            </a:r>
            <a:r>
              <a:rPr lang="el-GR" sz="24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/>
              <a:t>Αν είναι επίσημη: </a:t>
            </a:r>
            <a:r>
              <a:rPr lang="el-GR" sz="2400" i="1" dirty="0"/>
              <a:t>Αξιότιμε κύριε/κυρία</a:t>
            </a:r>
            <a:r>
              <a:rPr lang="el-GR" sz="2400" dirty="0"/>
              <a:t>.</a:t>
            </a:r>
          </a:p>
          <a:p>
            <a:r>
              <a:rPr lang="el-GR" sz="2400" b="1" dirty="0"/>
              <a:t>3. Εισαγωγή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/>
              <a:t>Σκοπός της επιστολής (γιατί γράφεται).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/>
              <a:t>Παρουσίαση του αποστολέα (αν χρειάζεται).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44282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2297E62-58FC-DF4D-FC51-5CE98258F78B}"/>
              </a:ext>
            </a:extLst>
          </p:cNvPr>
          <p:cNvSpPr txBox="1"/>
          <p:nvPr/>
        </p:nvSpPr>
        <p:spPr>
          <a:xfrm>
            <a:off x="446314" y="617701"/>
            <a:ext cx="7707086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2400" b="1" dirty="0"/>
              <a:t>4. Κυρίως Κείμενο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/>
              <a:t>Το κύριο περιεχόμενο της επιστολής.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/>
              <a:t>Περιγράφεται το θέμα με λεπτομέρειες.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/>
              <a:t>Χρησιμοποιούνται </a:t>
            </a:r>
            <a:r>
              <a:rPr lang="el-GR" sz="2400" dirty="0" err="1"/>
              <a:t>παραγράφοι</a:t>
            </a:r>
            <a:r>
              <a:rPr lang="el-GR" sz="2400" dirty="0"/>
              <a:t> για καλή οργάνωση.</a:t>
            </a:r>
          </a:p>
          <a:p>
            <a:r>
              <a:rPr lang="el-GR" sz="2400" b="1" dirty="0"/>
              <a:t>5. Συμπέρασμα &amp; Κλείσιμο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/>
              <a:t>Ανακεφαλαίωση των κύριων σημείων.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/>
              <a:t>Τελικές σκέψεις, ευχές, πρόσκληση για ανταπόκριση (αν χρειάζεται).</a:t>
            </a:r>
          </a:p>
          <a:p>
            <a:r>
              <a:rPr lang="el-GR" sz="2400" b="1" dirty="0"/>
              <a:t>6. Αποχαιρετισμός &amp; Υπογραφή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/>
              <a:t>Φιλικά: </a:t>
            </a:r>
            <a:r>
              <a:rPr lang="el-GR" sz="2400" i="1" dirty="0"/>
              <a:t>Με εκτίμηση</a:t>
            </a:r>
            <a:r>
              <a:rPr lang="el-GR" sz="2400" dirty="0"/>
              <a:t>, </a:t>
            </a:r>
            <a:r>
              <a:rPr lang="el-GR" sz="2400" i="1" dirty="0"/>
              <a:t>Με αγάπη</a:t>
            </a:r>
            <a:r>
              <a:rPr lang="el-GR" sz="2400" dirty="0"/>
              <a:t>, </a:t>
            </a:r>
            <a:r>
              <a:rPr lang="el-GR" sz="2400" i="1" dirty="0"/>
              <a:t>Φιλικά</a:t>
            </a:r>
            <a:r>
              <a:rPr lang="el-GR" sz="24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/>
              <a:t>Επίσημα: </a:t>
            </a:r>
            <a:r>
              <a:rPr lang="el-GR" sz="2400" i="1" dirty="0"/>
              <a:t>Με εκτίμηση</a:t>
            </a:r>
            <a:r>
              <a:rPr lang="el-GR" sz="2400" dirty="0"/>
              <a:t>, </a:t>
            </a:r>
            <a:r>
              <a:rPr lang="el-GR" sz="2400" i="1" dirty="0"/>
              <a:t>Με σεβασμό</a:t>
            </a:r>
            <a:r>
              <a:rPr lang="el-GR" sz="24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/>
              <a:t>Υπογραφή του αποστολέα.</a:t>
            </a:r>
          </a:p>
          <a:p>
            <a:r>
              <a:rPr lang="el-GR" sz="2400" dirty="0"/>
              <a:t>Αν η επιστολή είναι ηλεκτρονική (email), μπορεί να έχει: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/>
              <a:t>Θέμα (</a:t>
            </a:r>
            <a:r>
              <a:rPr lang="el-GR" sz="2400" dirty="0" err="1"/>
              <a:t>subject</a:t>
            </a:r>
            <a:r>
              <a:rPr lang="el-GR" sz="2400" dirty="0"/>
              <a:t>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/>
              <a:t>Προαιρετικά: έναν πιο άμεσο και λιτό τρόπο γραφής.</a:t>
            </a:r>
          </a:p>
        </p:txBody>
      </p:sp>
    </p:spTree>
    <p:extLst>
      <p:ext uri="{BB962C8B-B14F-4D97-AF65-F5344CB8AC3E}">
        <p14:creationId xmlns:p14="http://schemas.microsoft.com/office/powerpoint/2010/main" val="586931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CD7E0DC-B411-51C5-5E61-169AD7BA1795}"/>
              </a:ext>
            </a:extLst>
          </p:cNvPr>
          <p:cNvSpPr txBox="1"/>
          <p:nvPr/>
        </p:nvSpPr>
        <p:spPr>
          <a:xfrm>
            <a:off x="816429" y="894700"/>
            <a:ext cx="7434942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2400" b="1" dirty="0"/>
              <a:t>Δεδομένα (Τι γνωρίζουμε από την εκφώνηση)</a:t>
            </a:r>
          </a:p>
          <a:p>
            <a:pPr>
              <a:buFont typeface="+mj-lt"/>
              <a:buAutoNum type="arabicPeriod"/>
            </a:pPr>
            <a:r>
              <a:rPr lang="el-GR" sz="2400" b="1" dirty="0"/>
              <a:t>Συνεργασία σχολείων</a:t>
            </a:r>
            <a:r>
              <a:rPr lang="el-GR" sz="2400" dirty="0"/>
              <a:t> στο πλαίσιο ενός </a:t>
            </a:r>
            <a:r>
              <a:rPr lang="el-GR" sz="2400" b="1" dirty="0"/>
              <a:t>ευρωπαϊκού προγράμματος</a:t>
            </a:r>
            <a:r>
              <a:rPr lang="el-GR" sz="2400" dirty="0"/>
              <a:t>.</a:t>
            </a:r>
          </a:p>
          <a:p>
            <a:pPr>
              <a:buFont typeface="+mj-lt"/>
              <a:buAutoNum type="arabicPeriod"/>
            </a:pPr>
            <a:r>
              <a:rPr lang="el-GR" sz="2400" dirty="0"/>
              <a:t>Οι Ευρωπαίοι μαθητές </a:t>
            </a:r>
            <a:r>
              <a:rPr lang="el-GR" sz="2400" b="1" dirty="0"/>
              <a:t>γνωρίζουν την αρχαία Ελλάδα</a:t>
            </a:r>
            <a:r>
              <a:rPr lang="el-GR" sz="2400" dirty="0"/>
              <a:t> (π.χ., Παρθενώνα, Σωκράτη).</a:t>
            </a:r>
          </a:p>
          <a:p>
            <a:pPr>
              <a:buFont typeface="+mj-lt"/>
              <a:buAutoNum type="arabicPeriod"/>
            </a:pPr>
            <a:r>
              <a:rPr lang="el-GR" sz="2400" b="1" dirty="0"/>
              <a:t>Δεν γνωρίζουν</a:t>
            </a:r>
            <a:r>
              <a:rPr lang="el-GR" sz="2400" dirty="0"/>
              <a:t> τη σύγχρονη Ελλάδα.</a:t>
            </a:r>
          </a:p>
          <a:p>
            <a:pPr>
              <a:buFont typeface="+mj-lt"/>
              <a:buAutoNum type="arabicPeriod"/>
            </a:pPr>
            <a:r>
              <a:rPr lang="el-GR" sz="2400" b="1" dirty="0"/>
              <a:t>Πρέπει να τους βοηθήσουμε</a:t>
            </a:r>
            <a:r>
              <a:rPr lang="el-GR" sz="2400" dirty="0"/>
              <a:t> να διευρύνουν την εικόνα τους για τη χώρα μας.</a:t>
            </a:r>
          </a:p>
          <a:p>
            <a:pPr>
              <a:buFont typeface="+mj-lt"/>
              <a:buAutoNum type="arabicPeriod"/>
            </a:pPr>
            <a:r>
              <a:rPr lang="el-GR" sz="2400" dirty="0"/>
              <a:t>Η επιστολή μπορεί να σταλεί και ως </a:t>
            </a:r>
            <a:r>
              <a:rPr lang="el-GR" sz="2400" b="1" dirty="0"/>
              <a:t>email</a:t>
            </a:r>
            <a:r>
              <a:rPr lang="el-GR" sz="2400" dirty="0"/>
              <a:t> (ίσως χρειαστεί μικρή προσαρμογή).</a:t>
            </a:r>
          </a:p>
          <a:p>
            <a:pPr>
              <a:buFont typeface="+mj-lt"/>
              <a:buAutoNum type="arabicPeriod"/>
            </a:pPr>
            <a:r>
              <a:rPr lang="el-GR" sz="2400" dirty="0"/>
              <a:t>Πρέπει να ελέγξουμε το κείμενο ως προς:</a:t>
            </a:r>
          </a:p>
          <a:p>
            <a:pPr marL="742950" lvl="1" indent="-285750">
              <a:buFont typeface="+mj-lt"/>
              <a:buAutoNum type="arabicPeriod"/>
            </a:pPr>
            <a:r>
              <a:rPr lang="el-GR" sz="2400" dirty="0"/>
              <a:t>Ολοκληρωμένη παρουσίαση της Ελλάδας.</a:t>
            </a:r>
          </a:p>
          <a:p>
            <a:pPr marL="742950" lvl="1" indent="-285750">
              <a:buFont typeface="+mj-lt"/>
              <a:buAutoNum type="arabicPeriod"/>
            </a:pPr>
            <a:r>
              <a:rPr lang="el-GR" sz="2400" dirty="0"/>
              <a:t>Σωστή δομή και οργάνωση.</a:t>
            </a:r>
          </a:p>
          <a:p>
            <a:pPr marL="742950" lvl="1" indent="-285750">
              <a:buFont typeface="+mj-lt"/>
              <a:buAutoNum type="arabicPeriod"/>
            </a:pPr>
            <a:r>
              <a:rPr lang="el-GR" sz="2400" dirty="0"/>
              <a:t>Σαφήνεια και </a:t>
            </a:r>
            <a:r>
              <a:rPr lang="el-GR" sz="2400" dirty="0" err="1"/>
              <a:t>καταλληλότητα</a:t>
            </a:r>
            <a:r>
              <a:rPr lang="el-GR" sz="2400" dirty="0"/>
              <a:t> του λεξιλογίου.</a:t>
            </a:r>
          </a:p>
        </p:txBody>
      </p:sp>
    </p:spTree>
    <p:extLst>
      <p:ext uri="{BB962C8B-B14F-4D97-AF65-F5344CB8AC3E}">
        <p14:creationId xmlns:p14="http://schemas.microsoft.com/office/powerpoint/2010/main" val="286431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754D3AE-AAF0-5F2C-68B1-87296C1A2F5B}"/>
              </a:ext>
            </a:extLst>
          </p:cNvPr>
          <p:cNvSpPr txBox="1"/>
          <p:nvPr/>
        </p:nvSpPr>
        <p:spPr>
          <a:xfrm>
            <a:off x="555171" y="0"/>
            <a:ext cx="7815943" cy="674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2400" b="1" dirty="0"/>
              <a:t>Ζητούμενα (Τι πρέπει να συμπεριλάβουμε στην επιστολή)</a:t>
            </a:r>
          </a:p>
          <a:p>
            <a:pPr>
              <a:buFont typeface="+mj-lt"/>
              <a:buAutoNum type="arabicPeriod"/>
            </a:pPr>
            <a:r>
              <a:rPr lang="el-GR" sz="2400" b="1" dirty="0"/>
              <a:t>Προσφώνηση</a:t>
            </a:r>
            <a:r>
              <a:rPr lang="el-GR" sz="2400" dirty="0"/>
              <a:t> προς τους Ευρωπαίους μαθητές.</a:t>
            </a:r>
          </a:p>
          <a:p>
            <a:pPr>
              <a:buFont typeface="+mj-lt"/>
              <a:buAutoNum type="arabicPeriod"/>
            </a:pPr>
            <a:r>
              <a:rPr lang="el-GR" sz="2400" b="1" dirty="0"/>
              <a:t>Εισαγωγή</a:t>
            </a:r>
            <a:r>
              <a:rPr lang="el-GR" sz="2400" dirty="0"/>
              <a:t>: Παρουσίαση του σκοπού της επιστολής.</a:t>
            </a:r>
          </a:p>
          <a:p>
            <a:pPr>
              <a:buFont typeface="+mj-lt"/>
              <a:buAutoNum type="arabicPeriod"/>
            </a:pPr>
            <a:r>
              <a:rPr lang="el-GR" sz="2400" b="1" dirty="0"/>
              <a:t>Περιγραφή της σύγχρονης Ελλάδας</a:t>
            </a:r>
            <a:r>
              <a:rPr lang="el-GR" sz="2400" dirty="0"/>
              <a:t>:</a:t>
            </a:r>
          </a:p>
          <a:p>
            <a:pPr marL="742950" lvl="1" indent="-285750">
              <a:buFont typeface="+mj-lt"/>
              <a:buAutoNum type="arabicPeriod"/>
            </a:pPr>
            <a:r>
              <a:rPr lang="el-GR" sz="2400" b="1" dirty="0"/>
              <a:t>Γεωγραφία &amp; φυσική ομορφιά</a:t>
            </a:r>
            <a:r>
              <a:rPr lang="el-GR" sz="2400" dirty="0"/>
              <a:t> (τοποθεσία, νησιά, κλίμα).</a:t>
            </a:r>
          </a:p>
          <a:p>
            <a:pPr marL="742950" lvl="1" indent="-285750">
              <a:buFont typeface="+mj-lt"/>
              <a:buAutoNum type="arabicPeriod"/>
            </a:pPr>
            <a:r>
              <a:rPr lang="el-GR" sz="2400" b="1" dirty="0"/>
              <a:t>Πολιτισμός &amp; παράδοση</a:t>
            </a:r>
            <a:r>
              <a:rPr lang="el-GR" sz="2400" dirty="0"/>
              <a:t> (φεστιβάλ, τέχνες, μουσική).</a:t>
            </a:r>
          </a:p>
          <a:p>
            <a:pPr marL="742950" lvl="1" indent="-285750">
              <a:buFont typeface="+mj-lt"/>
              <a:buAutoNum type="arabicPeriod"/>
            </a:pPr>
            <a:r>
              <a:rPr lang="el-GR" sz="2400" b="1" dirty="0"/>
              <a:t>Τεχνολογία &amp; εκπαίδευση</a:t>
            </a:r>
            <a:r>
              <a:rPr lang="el-GR" sz="2400" dirty="0"/>
              <a:t> (σύγχρονη πρόοδος, πανεπιστήμια, νεοφυείς επιχειρήσεις).</a:t>
            </a:r>
          </a:p>
          <a:p>
            <a:pPr marL="742950" lvl="1" indent="-285750">
              <a:buFont typeface="+mj-lt"/>
              <a:buAutoNum type="arabicPeriod"/>
            </a:pPr>
            <a:r>
              <a:rPr lang="el-GR" sz="2400" b="1" dirty="0"/>
              <a:t>Καθημερινή ζωή</a:t>
            </a:r>
            <a:r>
              <a:rPr lang="el-GR" sz="2400" dirty="0"/>
              <a:t> (μετακινήσεις, τρόπος ζωής, ψυχαγωγία).</a:t>
            </a:r>
          </a:p>
          <a:p>
            <a:pPr marL="742950" lvl="1" indent="-285750">
              <a:buFont typeface="+mj-lt"/>
              <a:buAutoNum type="arabicPeriod"/>
            </a:pPr>
            <a:r>
              <a:rPr lang="el-GR" sz="2400" b="1" dirty="0"/>
              <a:t>Γαστρονομία</a:t>
            </a:r>
            <a:r>
              <a:rPr lang="el-GR" sz="2400" dirty="0"/>
              <a:t> (παραδοσιακά φαγητά, ελληνική διατροφή).</a:t>
            </a:r>
          </a:p>
          <a:p>
            <a:pPr>
              <a:buFont typeface="+mj-lt"/>
              <a:buAutoNum type="arabicPeriod"/>
            </a:pPr>
            <a:r>
              <a:rPr lang="el-GR" sz="2400" b="1" dirty="0"/>
              <a:t>Πρόσκληση/Κλείσιμο</a:t>
            </a:r>
            <a:r>
              <a:rPr lang="el-GR" sz="2400" dirty="0"/>
              <a:t>:</a:t>
            </a:r>
          </a:p>
          <a:p>
            <a:pPr marL="742950" lvl="1" indent="-285750">
              <a:buFont typeface="+mj-lt"/>
              <a:buAutoNum type="arabicPeriod"/>
            </a:pPr>
            <a:r>
              <a:rPr lang="el-GR" sz="2400" dirty="0"/>
              <a:t>Να τους ενθαρρύνουμε να επισκεφθούν την Ελλάδα.</a:t>
            </a:r>
          </a:p>
          <a:p>
            <a:pPr marL="742950" lvl="1" indent="-285750">
              <a:buFont typeface="+mj-lt"/>
              <a:buAutoNum type="arabicPeriod"/>
            </a:pPr>
            <a:r>
              <a:rPr lang="el-GR" sz="2400" dirty="0"/>
              <a:t>Να διατηρήσουμε επαφή μέσω της συνεργασίας των σχολείων.</a:t>
            </a:r>
          </a:p>
          <a:p>
            <a:pPr>
              <a:buFont typeface="+mj-lt"/>
              <a:buAutoNum type="arabicPeriod"/>
            </a:pPr>
            <a:r>
              <a:rPr lang="el-GR" sz="2400" b="1" dirty="0"/>
              <a:t>Υπογραφή</a:t>
            </a:r>
            <a:r>
              <a:rPr lang="el-GR" sz="2400" dirty="0"/>
              <a:t> με αποχαιρετισμό κατάλληλο για μαθητές.</a:t>
            </a:r>
          </a:p>
        </p:txBody>
      </p:sp>
    </p:spTree>
    <p:extLst>
      <p:ext uri="{BB962C8B-B14F-4D97-AF65-F5344CB8AC3E}">
        <p14:creationId xmlns:p14="http://schemas.microsoft.com/office/powerpoint/2010/main" val="1399152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Εισαγωγή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l-GR" b="1" dirty="0"/>
              <a:t>Χαιρετισμός</a:t>
            </a:r>
            <a:r>
              <a:rPr lang="el-GR" dirty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l-GR" dirty="0"/>
              <a:t>Αγαπητοί φίλοι, σας χαιρετούμε από την Ελλάδα!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l-GR" dirty="0"/>
              <a:t>Είμαστε χαρούμενοι που το σχολείο μας συνεργάζεται με το δικό σας μέσω αυτού του ευρωπαϊκού προγράμματος.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b="1" dirty="0"/>
              <a:t>Σκοπός της επιστολής</a:t>
            </a:r>
            <a:r>
              <a:rPr lang="el-GR" dirty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l-GR" dirty="0"/>
              <a:t>Θέλουμε να σας βοηθήσουμε να αποκτήσετε μια πιο ολοκληρωμένη εικόνα της Ελλάδας.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l-GR" dirty="0"/>
              <a:t>Πέρα από την αρχαιότητα, η χώρα μας έχει πολλά να προσφέρει στη σύγχρονη εποχή.</a:t>
            </a:r>
          </a:p>
          <a:p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E368127-015A-A74A-342A-1E5EB655FF44}"/>
              </a:ext>
            </a:extLst>
          </p:cNvPr>
          <p:cNvSpPr txBox="1"/>
          <p:nvPr/>
        </p:nvSpPr>
        <p:spPr>
          <a:xfrm>
            <a:off x="174171" y="250371"/>
            <a:ext cx="8610600" cy="674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2400" b="1" dirty="0"/>
              <a:t>Περιγραφή της Σύγχρονης Ελλάδας (με </a:t>
            </a:r>
            <a:r>
              <a:rPr lang="el-GR" sz="2400" b="1" dirty="0" err="1"/>
              <a:t>bullets</a:t>
            </a:r>
            <a:r>
              <a:rPr lang="el-GR" sz="2400" b="1" dirty="0"/>
              <a:t>)</a:t>
            </a:r>
          </a:p>
          <a:p>
            <a:r>
              <a:rPr lang="el-GR" sz="2400" b="1" dirty="0"/>
              <a:t>1. Γεωγραφία &amp; Φυσική Ομορφιά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/>
              <a:t>Η Ελλάδα βρίσκεται στη νοτιοανατολική Ευρώπη και αποτελείται από </a:t>
            </a:r>
            <a:r>
              <a:rPr lang="el-GR" sz="2400" b="1" dirty="0"/>
              <a:t>ηπειρωτικά εδάφη</a:t>
            </a:r>
            <a:r>
              <a:rPr lang="el-GR" sz="2400" dirty="0"/>
              <a:t> και </a:t>
            </a:r>
            <a:r>
              <a:rPr lang="el-GR" sz="2400" b="1" dirty="0"/>
              <a:t>περισσότερα από 6.000 νησιά</a:t>
            </a:r>
            <a:r>
              <a:rPr lang="el-GR" sz="24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/>
              <a:t>Έχει </a:t>
            </a:r>
            <a:r>
              <a:rPr lang="el-GR" sz="2400" b="1" dirty="0"/>
              <a:t>μεσογειακό κλίμα</a:t>
            </a:r>
            <a:r>
              <a:rPr lang="el-GR" sz="2400" dirty="0"/>
              <a:t> με ήπιους χειμώνες και ζεστά καλοκαίρια.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/>
              <a:t>Φημίζεται για τις </a:t>
            </a:r>
            <a:r>
              <a:rPr lang="el-GR" sz="2400" b="1" dirty="0"/>
              <a:t>καταγάλανες θάλασσες, τις χρυσές αμμουδιές και τα καταπράσινα βουνά</a:t>
            </a:r>
            <a:r>
              <a:rPr lang="el-GR" sz="24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/>
              <a:t>Μερικά από τα πιο γνωστά μέρη είναι η </a:t>
            </a:r>
            <a:r>
              <a:rPr lang="el-GR" sz="2400" b="1" dirty="0"/>
              <a:t>Σαντορίνη, η Μύκονος, τα Μετέωρα και το Φαράγγι της Σαμαριάς</a:t>
            </a:r>
            <a:r>
              <a:rPr lang="el-GR" sz="2400" dirty="0"/>
              <a:t>.</a:t>
            </a:r>
          </a:p>
          <a:p>
            <a:r>
              <a:rPr lang="el-GR" sz="2400" b="1" dirty="0"/>
              <a:t>2. Πολιτισμός &amp; Παράδοση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/>
              <a:t>Η Ελλάδα έχει έναν </a:t>
            </a:r>
            <a:r>
              <a:rPr lang="el-GR" sz="2400" b="1" dirty="0"/>
              <a:t>ζωντανό πολιτισμό</a:t>
            </a:r>
            <a:r>
              <a:rPr lang="el-GR" sz="2400" dirty="0"/>
              <a:t> που συνδυάζει την </a:t>
            </a:r>
            <a:r>
              <a:rPr lang="el-GR" sz="2400" b="1" dirty="0"/>
              <a:t>παράδοση με τη σύγχρονη δημιουργία</a:t>
            </a:r>
            <a:r>
              <a:rPr lang="el-GR" sz="24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/>
              <a:t>Διοργανώνονται πολλά </a:t>
            </a:r>
            <a:r>
              <a:rPr lang="el-GR" sz="2400" b="1" dirty="0"/>
              <a:t>φεστιβάλ μουσικής, θεάτρου και κινηματογράφου</a:t>
            </a:r>
            <a:r>
              <a:rPr lang="el-GR" sz="2400" dirty="0"/>
              <a:t> (π.χ., Φεστιβάλ Επιδαύρου, Φεστιβάλ Θεσσαλονίκης).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/>
              <a:t>Παραδοσιακοί ελληνικοί </a:t>
            </a:r>
            <a:r>
              <a:rPr lang="el-GR" sz="2400" b="1" dirty="0"/>
              <a:t>χοροί και μουσικά όργανα</a:t>
            </a:r>
            <a:r>
              <a:rPr lang="el-GR" sz="2400" dirty="0"/>
              <a:t> (όπως το μπουζούκι) παραμένουν δημοφιλή, αλλά υπάρχουν και πολλές σύγχρονες μουσικές τάσεις.</a:t>
            </a:r>
          </a:p>
        </p:txBody>
      </p:sp>
    </p:spTree>
    <p:extLst>
      <p:ext uri="{BB962C8B-B14F-4D97-AF65-F5344CB8AC3E}">
        <p14:creationId xmlns:p14="http://schemas.microsoft.com/office/powerpoint/2010/main" val="16966869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7F95392-FE9D-F186-DA80-046FB43DBF6F}"/>
              </a:ext>
            </a:extLst>
          </p:cNvPr>
          <p:cNvSpPr txBox="1"/>
          <p:nvPr/>
        </p:nvSpPr>
        <p:spPr>
          <a:xfrm>
            <a:off x="468086" y="63703"/>
            <a:ext cx="8001000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2400" b="1" dirty="0"/>
              <a:t>3. Τεχνολογία &amp; Καινοτομία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/>
              <a:t>Η Ελλάδα έχει αναπτυσσόμενους τομείς στην </a:t>
            </a:r>
            <a:r>
              <a:rPr lang="el-GR" sz="2400" b="1" dirty="0"/>
              <a:t>τεχνολογία, τις επιστήμες και τις νεοφυείς επιχειρήσεις (</a:t>
            </a:r>
            <a:r>
              <a:rPr lang="el-GR" sz="2400" b="1" dirty="0" err="1"/>
              <a:t>startups</a:t>
            </a:r>
            <a:r>
              <a:rPr lang="el-GR" sz="2400" b="1" dirty="0"/>
              <a:t>)</a:t>
            </a:r>
            <a:r>
              <a:rPr lang="el-GR" sz="24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/>
              <a:t>Υπάρχει ανάπτυξη στην </a:t>
            </a:r>
            <a:r>
              <a:rPr lang="el-GR" sz="2400" b="1" dirty="0"/>
              <a:t>τεχνητή νοημοσύνη, την πληροφορική και τις ανανεώσιμες πηγές ενέργειας</a:t>
            </a:r>
            <a:r>
              <a:rPr lang="el-GR" sz="24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/>
              <a:t>Πόλεις όπως η </a:t>
            </a:r>
            <a:r>
              <a:rPr lang="el-GR" sz="2400" b="1" dirty="0"/>
              <a:t>Αθήνα και η Θεσσαλονίκη</a:t>
            </a:r>
            <a:r>
              <a:rPr lang="el-GR" sz="2400" dirty="0"/>
              <a:t> φιλοξενούν πολλά τεχνολογικά πάρκα και </a:t>
            </a:r>
            <a:r>
              <a:rPr lang="el-GR" sz="2400" dirty="0" err="1"/>
              <a:t>hubs</a:t>
            </a:r>
            <a:r>
              <a:rPr lang="el-GR" sz="2400" dirty="0"/>
              <a:t> καινοτομίας.</a:t>
            </a:r>
          </a:p>
          <a:p>
            <a:r>
              <a:rPr lang="el-GR" sz="2400" b="1" dirty="0"/>
              <a:t>4. Εκπαίδευση &amp; Νεολαία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/>
              <a:t>Το ελληνικό εκπαιδευτικό σύστημα περιλαμβάνει </a:t>
            </a:r>
            <a:r>
              <a:rPr lang="el-GR" sz="2400" b="1" dirty="0"/>
              <a:t>δημόσια και ιδιωτικά σχολεία, καθώς και πανεπιστήμια</a:t>
            </a:r>
            <a:r>
              <a:rPr lang="el-GR" sz="24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/>
              <a:t>Τα ελληνικά πανεπιστήμια έχουν σημαντική θέση στην Ευρώπη και συμμετέχουν σε </a:t>
            </a:r>
            <a:r>
              <a:rPr lang="el-GR" sz="2400" b="1" dirty="0"/>
              <a:t>ερευνητικά προγράμματα και διεθνείς συνεργασίες</a:t>
            </a:r>
            <a:r>
              <a:rPr lang="el-GR" sz="24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/>
              <a:t>Οι νέοι συμμετέχουν σε </a:t>
            </a:r>
            <a:r>
              <a:rPr lang="el-GR" sz="2400" b="1" dirty="0"/>
              <a:t>πολιτιστικές, αθλητικές και κοινωνικές δραστηριότητες</a:t>
            </a:r>
            <a:r>
              <a:rPr lang="el-GR" sz="2400" dirty="0"/>
              <a:t>, ενώ πολλοί σπουδάζουν ή εργάζονται και στο εξωτερικό.</a:t>
            </a:r>
          </a:p>
        </p:txBody>
      </p:sp>
    </p:spTree>
    <p:extLst>
      <p:ext uri="{BB962C8B-B14F-4D97-AF65-F5344CB8AC3E}">
        <p14:creationId xmlns:p14="http://schemas.microsoft.com/office/powerpoint/2010/main" val="38555728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8B8700A-948D-7A7D-3EED-D12D1579334C}"/>
              </a:ext>
            </a:extLst>
          </p:cNvPr>
          <p:cNvSpPr txBox="1"/>
          <p:nvPr/>
        </p:nvSpPr>
        <p:spPr>
          <a:xfrm>
            <a:off x="239486" y="202202"/>
            <a:ext cx="8534400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2000" b="1" dirty="0"/>
              <a:t>5. Καθημερινή Ζωή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000" dirty="0"/>
              <a:t>Οι Έλληνες αγαπούν τη </a:t>
            </a:r>
            <a:r>
              <a:rPr lang="el-GR" sz="2000" b="1" dirty="0"/>
              <a:t>ζεστή κοινωνική ζωή</a:t>
            </a:r>
            <a:r>
              <a:rPr lang="el-GR" sz="2000" dirty="0"/>
              <a:t>, τις βόλτες, τον καφέ και τη διασκέδαση.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000" dirty="0"/>
              <a:t>Η καθημερινότητα περιλαμβάνει </a:t>
            </a:r>
            <a:r>
              <a:rPr lang="el-GR" sz="2000" b="1" dirty="0"/>
              <a:t>παραδοσιακές και σύγχρονες συνήθειες</a:t>
            </a:r>
            <a:r>
              <a:rPr lang="el-GR" sz="2000" dirty="0"/>
              <a:t>, όπως το ελληνικό καφενείο και οι καφετέριες όπου οι νέοι περνούν χρόνο.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000" dirty="0"/>
              <a:t>Οι πόλεις έχουν </a:t>
            </a:r>
            <a:r>
              <a:rPr lang="el-GR" sz="2000" b="1" dirty="0"/>
              <a:t>καλά οργανωμένες συγκοινωνίες</a:t>
            </a:r>
            <a:r>
              <a:rPr lang="el-GR" sz="2000" dirty="0"/>
              <a:t>, ενώ σε πολλές περιοχές οι μετακινήσεις γίνονται με </a:t>
            </a:r>
            <a:r>
              <a:rPr lang="el-GR" sz="2000" b="1" dirty="0"/>
              <a:t>πλοία, λεωφορεία και μετρό</a:t>
            </a:r>
            <a:r>
              <a:rPr lang="el-GR" sz="2000" dirty="0"/>
              <a:t>.</a:t>
            </a:r>
          </a:p>
          <a:p>
            <a:r>
              <a:rPr lang="el-GR" sz="2000" b="1" dirty="0"/>
              <a:t>6. Ελληνική Κουζίνα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000" dirty="0"/>
              <a:t>Η μεσογειακή διατροφή είναι </a:t>
            </a:r>
            <a:r>
              <a:rPr lang="el-GR" sz="2000" b="1" dirty="0"/>
              <a:t>γνωστή για τα υγιεινά της συστατικά</a:t>
            </a:r>
            <a:r>
              <a:rPr lang="el-GR" sz="2000" dirty="0"/>
              <a:t>, όπως το </a:t>
            </a:r>
            <a:r>
              <a:rPr lang="el-GR" sz="2000" b="1" dirty="0"/>
              <a:t>ελαιόλαδο, τα λαχανικά, το ψάρι και τα γαλακτοκομικά</a:t>
            </a:r>
            <a:r>
              <a:rPr lang="el-GR" sz="20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000" dirty="0"/>
              <a:t>Δημοφιλή ελληνικά φαγητά περιλαμβάνουν το </a:t>
            </a:r>
            <a:r>
              <a:rPr lang="el-GR" sz="2000" b="1" dirty="0"/>
              <a:t>σουβλάκι, τη χωριάτικη σαλάτα, τον μουσακά και το παστίτσιο</a:t>
            </a:r>
            <a:r>
              <a:rPr lang="el-GR" sz="20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000" dirty="0"/>
              <a:t>Τα ελληνικά γλυκά, όπως ο </a:t>
            </a:r>
            <a:r>
              <a:rPr lang="el-GR" sz="2000" b="1" dirty="0"/>
              <a:t>μπακλαβάς, οι λουκουμάδες και το ρυζόγαλο</a:t>
            </a:r>
            <a:r>
              <a:rPr lang="el-GR" sz="2000" dirty="0"/>
              <a:t>, είναι αγαπημένα σε όλο τον κόσμο.</a:t>
            </a:r>
          </a:p>
        </p:txBody>
      </p:sp>
    </p:spTree>
    <p:extLst>
      <p:ext uri="{BB962C8B-B14F-4D97-AF65-F5344CB8AC3E}">
        <p14:creationId xmlns:p14="http://schemas.microsoft.com/office/powerpoint/2010/main" val="22841469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589</TotalTime>
  <Words>1076</Words>
  <Application>Microsoft Office PowerPoint</Application>
  <PresentationFormat>Προβολή στην οθόνη (4:3)</PresentationFormat>
  <Paragraphs>100</Paragraphs>
  <Slides>11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5" baseType="lpstr">
      <vt:lpstr>Arial</vt:lpstr>
      <vt:lpstr>Calibri</vt:lpstr>
      <vt:lpstr>Tahoma</vt:lpstr>
      <vt:lpstr>Office Theme</vt:lpstr>
      <vt:lpstr>Τίτλος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Εισαγωγή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Ioanna Lazarou</dc:creator>
  <cp:keywords/>
  <dc:description>generated using python-pptx</dc:description>
  <cp:lastModifiedBy>ioanna lazarou</cp:lastModifiedBy>
  <cp:revision>3</cp:revision>
  <dcterms:created xsi:type="dcterms:W3CDTF">2013-01-27T09:14:16Z</dcterms:created>
  <dcterms:modified xsi:type="dcterms:W3CDTF">2025-02-23T18:44:18Z</dcterms:modified>
  <cp:category/>
</cp:coreProperties>
</file>