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38A8879-C841-B1F0-488D-415EE3BF0E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>
                <a:solidFill>
                  <a:schemeClr val="tx1"/>
                </a:solidFill>
                <a:latin typeface="Arial" panose="020B0604020202020204" pitchFamily="34" charset="0"/>
              </a:rPr>
              <a:t>Σύντομη εισαγωγή στο θέμα, αναφορά στη θεωρία λογοτεχνίας και στη σημασία της κατανόησης των αφηγηματικών τεχνικών</a:t>
            </a:r>
            <a:endParaRPr lang="el-GR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8233126-ABDB-EC34-5898-4C3C4F3153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589213" y="3091993"/>
            <a:ext cx="7055906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4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Αφηγηματικές Τεχνικές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068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C12BDEE-9C2E-D3D3-3BCB-D51B7B9C8B31}"/>
              </a:ext>
            </a:extLst>
          </p:cNvPr>
          <p:cNvSpPr txBox="1"/>
          <p:nvPr/>
        </p:nvSpPr>
        <p:spPr>
          <a:xfrm>
            <a:off x="3048000" y="2831294"/>
            <a:ext cx="830825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l-GR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Συμπεράσματα:</a:t>
            </a:r>
            <a:r>
              <a:rPr lang="el-GR" sz="2400" dirty="0"/>
              <a:t> Η κατανόηση των αφηγηματικών τεχνικών είναι ζωτικής σημασίας για την ανάλυση και εκτίμηση των λογοτεχνικών κειμένων.</a:t>
            </a:r>
          </a:p>
        </p:txBody>
      </p:sp>
    </p:spTree>
    <p:extLst>
      <p:ext uri="{BB962C8B-B14F-4D97-AF65-F5344CB8AC3E}">
        <p14:creationId xmlns:p14="http://schemas.microsoft.com/office/powerpoint/2010/main" val="958322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F9ED08-461F-5B6B-04F8-A8CB6E6A8B53}"/>
              </a:ext>
            </a:extLst>
          </p:cNvPr>
          <p:cNvSpPr txBox="1"/>
          <p:nvPr/>
        </p:nvSpPr>
        <p:spPr>
          <a:xfrm>
            <a:off x="2713703" y="1415846"/>
            <a:ext cx="806245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b="1" dirty="0"/>
              <a:t>Ο Τύπος του Αφηγητή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200" b="1" dirty="0" err="1"/>
              <a:t>Ομοδιηγητικός</a:t>
            </a:r>
            <a:r>
              <a:rPr lang="el-GR" sz="3200" b="1" dirty="0"/>
              <a:t>:</a:t>
            </a:r>
            <a:r>
              <a:rPr lang="el-GR" sz="3200" dirty="0"/>
              <a:t> Ο αφηγητής συμμετέχει στην ιστορία είτε ως ήρωας είτε ως παρατηρητής.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200" b="1" dirty="0" err="1"/>
              <a:t>Ετεροδιηγητικός</a:t>
            </a:r>
            <a:r>
              <a:rPr lang="el-GR" sz="3200" b="1" dirty="0"/>
              <a:t>:</a:t>
            </a:r>
            <a:r>
              <a:rPr lang="el-GR" sz="3200" dirty="0"/>
              <a:t> Ο αφηγητής δεν συμμετέχει στην ιστορία που διηγείται</a:t>
            </a:r>
          </a:p>
        </p:txBody>
      </p:sp>
    </p:spTree>
    <p:extLst>
      <p:ext uri="{BB962C8B-B14F-4D97-AF65-F5344CB8AC3E}">
        <p14:creationId xmlns:p14="http://schemas.microsoft.com/office/powerpoint/2010/main" val="2463908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E92390-7668-4F5B-084C-66F29C2124BD}"/>
              </a:ext>
            </a:extLst>
          </p:cNvPr>
          <p:cNvSpPr txBox="1"/>
          <p:nvPr/>
        </p:nvSpPr>
        <p:spPr>
          <a:xfrm>
            <a:off x="3047999" y="1861798"/>
            <a:ext cx="871138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dirty="0"/>
              <a:t>Η Οπτική Γωνία και η Εστίαση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Εσωτερική Οπτική Γωνία:</a:t>
            </a:r>
            <a:r>
              <a:rPr lang="el-GR" sz="2400" dirty="0"/>
              <a:t> Ο αφηγητής είναι ένας από τους ήρωες και αφηγείται ό,τι γνωρίζει.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Εξωτερική Οπτική Γωνία:</a:t>
            </a:r>
            <a:r>
              <a:rPr lang="el-GR" sz="2400" dirty="0"/>
              <a:t> Ο αφηγητής βρίσκεται έξω από την υπόθεση.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Εστίαση:</a:t>
            </a:r>
            <a:endParaRPr lang="el-GR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2400" dirty="0"/>
              <a:t>Μηδενική: Ο αφηγητής είναι παντογνώστης.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2400" dirty="0"/>
              <a:t>Εσωτερική: Ο αφηγητής ξέρει όσα και οι ήρωες.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2400" dirty="0"/>
              <a:t>Εξωτερική: Ο αφηγητής ξέρει λιγότερα από τους ήρωες.</a:t>
            </a:r>
          </a:p>
        </p:txBody>
      </p:sp>
    </p:spTree>
    <p:extLst>
      <p:ext uri="{BB962C8B-B14F-4D97-AF65-F5344CB8AC3E}">
        <p14:creationId xmlns:p14="http://schemas.microsoft.com/office/powerpoint/2010/main" val="1705875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D58DDF-6D1D-D70E-671A-8AC238F9DFCE}"/>
              </a:ext>
            </a:extLst>
          </p:cNvPr>
          <p:cNvSpPr txBox="1"/>
          <p:nvPr/>
        </p:nvSpPr>
        <p:spPr>
          <a:xfrm>
            <a:off x="2340077" y="2415796"/>
            <a:ext cx="912433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dirty="0"/>
              <a:t>Ο Χρόνος της Αφήγησης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Ευθύγραμμος:</a:t>
            </a:r>
            <a:r>
              <a:rPr lang="el-GR" sz="2400" dirty="0"/>
              <a:t> Ακολουθεί τη φυσική σειρά των γεγονότων.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Αναδρομικός:</a:t>
            </a:r>
            <a:r>
              <a:rPr lang="el-GR" sz="2400" dirty="0"/>
              <a:t> Γίνονται αναδρομές στο παρελθόν.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 err="1"/>
              <a:t>Προλητικός</a:t>
            </a:r>
            <a:r>
              <a:rPr lang="el-GR" sz="2400" b="1" dirty="0"/>
              <a:t>:</a:t>
            </a:r>
            <a:r>
              <a:rPr lang="el-GR" sz="2400" dirty="0"/>
              <a:t> Αναφορές σε μελλοντικά γεγονότα.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Άλλες τεχνικές:</a:t>
            </a:r>
            <a:r>
              <a:rPr lang="el-GR" sz="2400" dirty="0"/>
              <a:t> Επιτάχυνση, επιβράδυνση, παράλειψη, in </a:t>
            </a:r>
            <a:r>
              <a:rPr lang="el-GR" sz="2400" dirty="0" err="1"/>
              <a:t>media</a:t>
            </a:r>
            <a:r>
              <a:rPr lang="el-GR" sz="2400" dirty="0"/>
              <a:t> </a:t>
            </a:r>
            <a:r>
              <a:rPr lang="el-GR" sz="2400" dirty="0" err="1"/>
              <a:t>res</a:t>
            </a:r>
            <a:r>
              <a:rPr lang="el-G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3492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08B98A-E132-B8FB-EF10-BC3B44C7B098}"/>
              </a:ext>
            </a:extLst>
          </p:cNvPr>
          <p:cNvSpPr txBox="1"/>
          <p:nvPr/>
        </p:nvSpPr>
        <p:spPr>
          <a:xfrm>
            <a:off x="3048000" y="2277296"/>
            <a:ext cx="816077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dirty="0"/>
              <a:t>Αφηγηματικοί Τρόποι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Διήγηση:</a:t>
            </a:r>
            <a:r>
              <a:rPr lang="el-GR" sz="2400" dirty="0"/>
              <a:t> Προωθεί την εξέλιξη της ιστορίας.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Περιγραφή:</a:t>
            </a:r>
            <a:r>
              <a:rPr lang="el-GR" sz="2400" dirty="0"/>
              <a:t> Προσφέρει ζωντάνια και παραστατικότητα.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Διάλογος:</a:t>
            </a:r>
            <a:r>
              <a:rPr lang="el-GR" sz="2400" dirty="0"/>
              <a:t> Προσδίδει ζωντάνια και θεατρικότητα.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Σχόλια:</a:t>
            </a:r>
            <a:r>
              <a:rPr lang="el-GR" sz="2400" dirty="0"/>
              <a:t> Εμβαθύνουν στις απόψεις του συγγραφέα.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Πλάγιος Λόγος, Μονόλογος, Εγκιβωτισμός:</a:t>
            </a:r>
            <a:r>
              <a:rPr lang="el-GR" sz="2400" dirty="0"/>
              <a:t> Άλλες τεχνικές αφήγησης.</a:t>
            </a:r>
          </a:p>
        </p:txBody>
      </p:sp>
    </p:spTree>
    <p:extLst>
      <p:ext uri="{BB962C8B-B14F-4D97-AF65-F5344CB8AC3E}">
        <p14:creationId xmlns:p14="http://schemas.microsoft.com/office/powerpoint/2010/main" val="665105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02EB3C-4C6E-D714-D148-ED87B3457AC9}"/>
              </a:ext>
            </a:extLst>
          </p:cNvPr>
          <p:cNvSpPr txBox="1"/>
          <p:nvPr/>
        </p:nvSpPr>
        <p:spPr>
          <a:xfrm>
            <a:off x="3047999" y="2415796"/>
            <a:ext cx="840658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dirty="0"/>
              <a:t>Τα Πρόσωπα της Αφήγησης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Α' Πρόσωπο:</a:t>
            </a:r>
            <a:r>
              <a:rPr lang="el-GR" sz="2400" dirty="0"/>
              <a:t> Προσωπικό βίωμα, εξομολογητικό ύφος.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Β' Πρόσωπο:</a:t>
            </a:r>
            <a:r>
              <a:rPr lang="el-GR" sz="2400" dirty="0"/>
              <a:t> Αμεσότητα, κινητοποίηση του αναγνώστη.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Γ' Πρόσωπο:</a:t>
            </a:r>
            <a:r>
              <a:rPr lang="el-GR" sz="2400" dirty="0"/>
              <a:t> Παντογνώστης αφηγητής, ουδέτερη στάση.</a:t>
            </a:r>
          </a:p>
        </p:txBody>
      </p:sp>
    </p:spTree>
    <p:extLst>
      <p:ext uri="{BB962C8B-B14F-4D97-AF65-F5344CB8AC3E}">
        <p14:creationId xmlns:p14="http://schemas.microsoft.com/office/powerpoint/2010/main" val="3798460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D0AE3C-6192-EBAE-6449-03308C3FFBDB}"/>
              </a:ext>
            </a:extLst>
          </p:cNvPr>
          <p:cNvSpPr txBox="1"/>
          <p:nvPr/>
        </p:nvSpPr>
        <p:spPr>
          <a:xfrm>
            <a:off x="3047999" y="2415796"/>
            <a:ext cx="843607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dirty="0"/>
              <a:t>Το Ύφος της Αφήγησης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Λιτό:</a:t>
            </a:r>
            <a:r>
              <a:rPr lang="el-GR" sz="2400" dirty="0"/>
              <a:t> Χωρίς πολλά σχήματα λόγου, απλή γλώσσα.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Οικείο:</a:t>
            </a:r>
            <a:r>
              <a:rPr lang="el-GR" sz="2400" dirty="0"/>
              <a:t> Καθημερινό λεξιλόγιο, χρήση α' και β' προσώπου.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Λυρικό, Επίσημο, Εξομολογητικό, Χαλαρό, Χιουμοριστικό:</a:t>
            </a:r>
            <a:r>
              <a:rPr lang="el-GR" sz="2400" dirty="0"/>
              <a:t> Διάφορα ύφη ανάλογα με τη χρήση λέξεων και φράσεων.</a:t>
            </a:r>
          </a:p>
        </p:txBody>
      </p:sp>
    </p:spTree>
    <p:extLst>
      <p:ext uri="{BB962C8B-B14F-4D97-AF65-F5344CB8AC3E}">
        <p14:creationId xmlns:p14="http://schemas.microsoft.com/office/powerpoint/2010/main" val="3445106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2CB594C-EC15-D757-DA95-4CD98C83292A}"/>
              </a:ext>
            </a:extLst>
          </p:cNvPr>
          <p:cNvSpPr txBox="1"/>
          <p:nvPr/>
        </p:nvSpPr>
        <p:spPr>
          <a:xfrm>
            <a:off x="3048000" y="2415796"/>
            <a:ext cx="844591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dirty="0"/>
              <a:t>Σχήματα Λόγου (1)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Μεταφορά:</a:t>
            </a:r>
            <a:r>
              <a:rPr lang="el-GR" sz="2400" dirty="0"/>
              <a:t> Μεταφορά της σημασίας μιας λέξης σε μια άλλη (π.χ. «Ο χειμώνας της ζωής»).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Παρομοίωση:</a:t>
            </a:r>
            <a:r>
              <a:rPr lang="el-GR" sz="2400" dirty="0"/>
              <a:t> Σύγκριση δύο εννοιών (π.χ. «Ωραίος σαν θεός»).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Αντίθεση:</a:t>
            </a:r>
            <a:r>
              <a:rPr lang="el-GR" sz="2400" dirty="0"/>
              <a:t> Παράθεση αντίθετων εννοιών (π.χ. «πολλά τα λιόδεντρα / αλλά λίγο το νερό»).</a:t>
            </a:r>
          </a:p>
        </p:txBody>
      </p:sp>
    </p:spTree>
    <p:extLst>
      <p:ext uri="{BB962C8B-B14F-4D97-AF65-F5344CB8AC3E}">
        <p14:creationId xmlns:p14="http://schemas.microsoft.com/office/powerpoint/2010/main" val="674528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F4D679D-AADE-AD0C-C6BF-C4D588A3FFBF}"/>
              </a:ext>
            </a:extLst>
          </p:cNvPr>
          <p:cNvSpPr txBox="1"/>
          <p:nvPr/>
        </p:nvSpPr>
        <p:spPr>
          <a:xfrm>
            <a:off x="3047999" y="2415796"/>
            <a:ext cx="894735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400" b="1" dirty="0"/>
              <a:t>Σχήματα Λόγου (2)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Οξύμωρο:</a:t>
            </a:r>
            <a:r>
              <a:rPr lang="el-GR" sz="2400" dirty="0"/>
              <a:t> Συνδυασμός αντιφατικών εννοιών (π.χ. «ελεύθεροι </a:t>
            </a:r>
            <a:r>
              <a:rPr lang="el-GR" sz="2400" dirty="0" err="1"/>
              <a:t>πολιορκημένοι</a:t>
            </a:r>
            <a:r>
              <a:rPr lang="el-GR" sz="2400" dirty="0"/>
              <a:t>»).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Προσωποποίηση:</a:t>
            </a:r>
            <a:r>
              <a:rPr lang="el-GR" sz="2400" dirty="0"/>
              <a:t> Απόδοση ανθρώπινων ιδιοτήτων σε άψυχα αντικείμενα (π.χ. «Κλαίνε τα δέντρα»).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Υπερβολή, Ρητορικές Ερωτήσεις, Μετωνυμία, Λιτότητα:</a:t>
            </a:r>
            <a:r>
              <a:rPr lang="el-GR" sz="2400" dirty="0"/>
              <a:t> Άλλα σχήματα λόγου.</a:t>
            </a:r>
          </a:p>
        </p:txBody>
      </p:sp>
    </p:spTree>
    <p:extLst>
      <p:ext uri="{BB962C8B-B14F-4D97-AF65-F5344CB8AC3E}">
        <p14:creationId xmlns:p14="http://schemas.microsoft.com/office/powerpoint/2010/main" val="482186062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407</Words>
  <Application>Microsoft Office PowerPoint</Application>
  <PresentationFormat>Ευρεία οθόνη</PresentationFormat>
  <Paragraphs>41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Θρόισμα</vt:lpstr>
      <vt:lpstr> Αφηγηματικές Τεχνικές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ioanna lazarou</dc:creator>
  <cp:lastModifiedBy>ioanna lazarou</cp:lastModifiedBy>
  <cp:revision>1</cp:revision>
  <dcterms:created xsi:type="dcterms:W3CDTF">2024-09-25T19:31:43Z</dcterms:created>
  <dcterms:modified xsi:type="dcterms:W3CDTF">2024-09-25T19:38:28Z</dcterms:modified>
</cp:coreProperties>
</file>