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61" r:id="rId5"/>
    <p:sldId id="258" r:id="rId6"/>
    <p:sldId id="259" r:id="rId7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70" d="100"/>
          <a:sy n="70" d="100"/>
        </p:scale>
        <p:origin x="1166" y="2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F3CBA0B7-742B-0A0F-D3DA-9A9AF750F5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CF525BF8-12F7-3266-49B4-E83918B6CEA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267F4D45-F483-F2E2-F0BA-D4953B2048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87F8E-CC80-401C-B9FB-E1B13501BB3A}" type="datetimeFigureOut">
              <a:rPr lang="el-GR" smtClean="0"/>
              <a:t>10/3/2025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336A5EEA-6607-538B-B91D-EDC53065A8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BD97B5FB-D613-EB43-2199-FF26D1F604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E19E7-552C-45CB-AF4B-B9E2A250B65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277421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4569EBF4-0446-381B-5C1E-37D710834C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380CA96B-8C2A-A4CA-231E-0497FC83DE3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9088646E-D5CA-E3F4-3829-7830F5E4F3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87F8E-CC80-401C-B9FB-E1B13501BB3A}" type="datetimeFigureOut">
              <a:rPr lang="el-GR" smtClean="0"/>
              <a:t>10/3/2025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0F88795F-809A-2739-89B3-B813541F60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3C75695C-9898-E5E2-F3DC-07214C5FEB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E19E7-552C-45CB-AF4B-B9E2A250B65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031540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>
            <a:extLst>
              <a:ext uri="{FF2B5EF4-FFF2-40B4-BE49-F238E27FC236}">
                <a16:creationId xmlns:a16="http://schemas.microsoft.com/office/drawing/2014/main" id="{E061772F-4E10-F74E-4D8D-255E4916FA9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A03804DE-37B8-2E86-FA48-52C12F6CCE4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7B2185EE-629A-7C84-BAC6-9E7BFAF52B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87F8E-CC80-401C-B9FB-E1B13501BB3A}" type="datetimeFigureOut">
              <a:rPr lang="el-GR" smtClean="0"/>
              <a:t>10/3/2025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7F0C6766-3F39-CAE4-E6E8-78BC9EA4A0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61282A77-0E95-13FD-F1C3-E9E087EA98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E19E7-552C-45CB-AF4B-B9E2A250B65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708831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79F1AD94-82E9-E068-F77F-3FD1F1065C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0C82F50B-0750-01A0-17EB-D9DC8D68AA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70C05D65-42C9-D8D2-F656-35889572EF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87F8E-CC80-401C-B9FB-E1B13501BB3A}" type="datetimeFigureOut">
              <a:rPr lang="el-GR" smtClean="0"/>
              <a:t>10/3/2025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B07FE876-DC81-4762-AC45-D18D56FD82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7677E7C8-4C4F-C02C-A419-91AF413E97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E19E7-552C-45CB-AF4B-B9E2A250B65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499224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4B9C5760-E7A5-933C-DA98-7B32297E28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F7ACFD82-2DF1-0606-0A40-F58CCFEBB5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6C5A0204-A7A9-9302-9D11-DCD5A1D428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87F8E-CC80-401C-B9FB-E1B13501BB3A}" type="datetimeFigureOut">
              <a:rPr lang="el-GR" smtClean="0"/>
              <a:t>10/3/2025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CF2E1887-2252-F59D-8868-8816D8D698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C26EDC83-3F56-BA94-4B84-55CAFB3CF1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E19E7-552C-45CB-AF4B-B9E2A250B65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9805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350B43DA-1E52-3328-DC77-6C68BCCA6A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1477ED63-E201-FE02-941F-D417B2F483F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74725F71-DB11-45DF-9E55-A8B4D754293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92E7C8E0-7728-50D1-8ED7-35E03CF47F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87F8E-CC80-401C-B9FB-E1B13501BB3A}" type="datetimeFigureOut">
              <a:rPr lang="el-GR" smtClean="0"/>
              <a:t>10/3/2025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FA6DC62D-11BF-6C2A-319C-0CD20BA2B1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5BCDE83F-41CE-0AC5-0C52-4FFF40F229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E19E7-552C-45CB-AF4B-B9E2A250B65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678080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8D07E80F-18C9-5B18-1F1C-139A3219A5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A11CD70E-CC36-9A9E-9D85-48217863C7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4A8FA01F-32CE-72F6-977F-8FEE48B89F1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κειμένου 4">
            <a:extLst>
              <a:ext uri="{FF2B5EF4-FFF2-40B4-BE49-F238E27FC236}">
                <a16:creationId xmlns:a16="http://schemas.microsoft.com/office/drawing/2014/main" id="{E54851EC-29B3-163C-BF87-B350F8F1D73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Θέση περιεχομένου 5">
            <a:extLst>
              <a:ext uri="{FF2B5EF4-FFF2-40B4-BE49-F238E27FC236}">
                <a16:creationId xmlns:a16="http://schemas.microsoft.com/office/drawing/2014/main" id="{2B0447C3-830F-1DFC-2BC0-34AE5096825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7" name="Θέση ημερομηνίας 6">
            <a:extLst>
              <a:ext uri="{FF2B5EF4-FFF2-40B4-BE49-F238E27FC236}">
                <a16:creationId xmlns:a16="http://schemas.microsoft.com/office/drawing/2014/main" id="{F4F93A48-BAEF-9448-7AA2-7F61675278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87F8E-CC80-401C-B9FB-E1B13501BB3A}" type="datetimeFigureOut">
              <a:rPr lang="el-GR" smtClean="0"/>
              <a:t>10/3/2025</a:t>
            </a:fld>
            <a:endParaRPr lang="el-GR"/>
          </a:p>
        </p:txBody>
      </p:sp>
      <p:sp>
        <p:nvSpPr>
          <p:cNvPr id="8" name="Θέση υποσέλιδου 7">
            <a:extLst>
              <a:ext uri="{FF2B5EF4-FFF2-40B4-BE49-F238E27FC236}">
                <a16:creationId xmlns:a16="http://schemas.microsoft.com/office/drawing/2014/main" id="{67662561-18DA-DE83-5612-94C7705E76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>
            <a:extLst>
              <a:ext uri="{FF2B5EF4-FFF2-40B4-BE49-F238E27FC236}">
                <a16:creationId xmlns:a16="http://schemas.microsoft.com/office/drawing/2014/main" id="{E9E943FE-7165-E724-2092-BC7D7986B1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E19E7-552C-45CB-AF4B-B9E2A250B65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266749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CF4F57B6-1A57-D572-646E-607BA14C44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ημερομηνίας 2">
            <a:extLst>
              <a:ext uri="{FF2B5EF4-FFF2-40B4-BE49-F238E27FC236}">
                <a16:creationId xmlns:a16="http://schemas.microsoft.com/office/drawing/2014/main" id="{83C272B3-B0A0-6BE5-13E1-382B615DD0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87F8E-CC80-401C-B9FB-E1B13501BB3A}" type="datetimeFigureOut">
              <a:rPr lang="el-GR" smtClean="0"/>
              <a:t>10/3/2025</a:t>
            </a:fld>
            <a:endParaRPr lang="el-GR"/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id="{9D982DD6-9236-BFFA-BBB0-804F1F7E12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id="{DB57CA53-0764-FDC4-1E87-1F8CB64846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E19E7-552C-45CB-AF4B-B9E2A250B65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4612204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>
            <a:extLst>
              <a:ext uri="{FF2B5EF4-FFF2-40B4-BE49-F238E27FC236}">
                <a16:creationId xmlns:a16="http://schemas.microsoft.com/office/drawing/2014/main" id="{138E503C-61B0-AFBA-737F-26AF0313E7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87F8E-CC80-401C-B9FB-E1B13501BB3A}" type="datetimeFigureOut">
              <a:rPr lang="el-GR" smtClean="0"/>
              <a:t>10/3/2025</a:t>
            </a:fld>
            <a:endParaRPr lang="el-GR"/>
          </a:p>
        </p:txBody>
      </p:sp>
      <p:sp>
        <p:nvSpPr>
          <p:cNvPr id="3" name="Θέση υποσέλιδου 2">
            <a:extLst>
              <a:ext uri="{FF2B5EF4-FFF2-40B4-BE49-F238E27FC236}">
                <a16:creationId xmlns:a16="http://schemas.microsoft.com/office/drawing/2014/main" id="{BF4847A2-96F8-0E83-BD62-FB8052E9FD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54C466C2-4755-4907-F04A-388EC10F00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E19E7-552C-45CB-AF4B-B9E2A250B65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615015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FB21054D-540A-084D-80E5-1273631647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161DCD42-3409-0EA3-38EC-81182A8912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0406A268-8B1B-4068-6F80-4537B6DADA7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AA040487-E71A-0748-944F-E9B8195AEA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87F8E-CC80-401C-B9FB-E1B13501BB3A}" type="datetimeFigureOut">
              <a:rPr lang="el-GR" smtClean="0"/>
              <a:t>10/3/2025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2D537F85-12B9-7132-36C6-C6BE988CC2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5E0DC0E6-38C6-1F78-8E1F-0AE386ABA1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E19E7-552C-45CB-AF4B-B9E2A250B65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661983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50C766D5-7EDB-D8FE-8667-01400279FD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εικόνας 2">
            <a:extLst>
              <a:ext uri="{FF2B5EF4-FFF2-40B4-BE49-F238E27FC236}">
                <a16:creationId xmlns:a16="http://schemas.microsoft.com/office/drawing/2014/main" id="{8F6E716B-CC13-6646-18DD-083DEE0F04E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D80FCE42-61AD-9F24-1743-BE0FCAE65CB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D6070ED5-E074-D3AD-200A-AF83D28CC8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87F8E-CC80-401C-B9FB-E1B13501BB3A}" type="datetimeFigureOut">
              <a:rPr lang="el-GR" smtClean="0"/>
              <a:t>10/3/2025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8396535C-02FC-2265-AC58-FFEA39E549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A7F443FA-A42A-D6E9-2E4C-88EA8B370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E19E7-552C-45CB-AF4B-B9E2A250B65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341194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>
            <a:extLst>
              <a:ext uri="{FF2B5EF4-FFF2-40B4-BE49-F238E27FC236}">
                <a16:creationId xmlns:a16="http://schemas.microsoft.com/office/drawing/2014/main" id="{97D2C887-EC54-F9B9-1CB3-A434FF4B7F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4245728C-5A59-F015-0873-92A36E5F09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5A67EF27-DCD1-FD7E-4D7B-CB6FBE28EBA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A387F8E-CC80-401C-B9FB-E1B13501BB3A}" type="datetimeFigureOut">
              <a:rPr lang="el-GR" smtClean="0"/>
              <a:t>10/3/2025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6EB44E22-FB8A-3323-D920-F608D67F037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E36250BC-5AB7-8A68-469D-23F48AA6999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52E19E7-552C-45CB-AF4B-B9E2A250B65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222142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BE29EA29-0BA6-9D77-6F77-D7778AFF932D}"/>
              </a:ext>
            </a:extLst>
          </p:cNvPr>
          <p:cNvSpPr txBox="1"/>
          <p:nvPr/>
        </p:nvSpPr>
        <p:spPr>
          <a:xfrm>
            <a:off x="3048000" y="2972190"/>
            <a:ext cx="693420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l-GR" sz="4000" b="1" dirty="0"/>
              <a:t>Επτανησιακή Σχολή</a:t>
            </a:r>
          </a:p>
        </p:txBody>
      </p:sp>
    </p:spTree>
    <p:extLst>
      <p:ext uri="{BB962C8B-B14F-4D97-AF65-F5344CB8AC3E}">
        <p14:creationId xmlns:p14="http://schemas.microsoft.com/office/powerpoint/2010/main" val="9785319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C8E2EF17-B6B4-CEFA-E31C-EB1DCF146AEB}"/>
              </a:ext>
            </a:extLst>
          </p:cNvPr>
          <p:cNvSpPr txBox="1"/>
          <p:nvPr/>
        </p:nvSpPr>
        <p:spPr>
          <a:xfrm>
            <a:off x="1306285" y="1426030"/>
            <a:ext cx="10765971" cy="50167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l-GR" sz="3200" b="1" dirty="0"/>
              <a:t>Κύρια χαρακτηριστικά της Επτανησιακής Σχολής: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l-GR" sz="3200" dirty="0"/>
              <a:t>Ρομαντικό στοιχείο: Ιδεαλισμός, έντονα συναισθήματα, εξιδανίκευση της φύσης και της αγάπης.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l-GR" sz="3200" dirty="0"/>
              <a:t>Επιρροές από την ιταλική και γαλλική λογοτεχνία, λόγω της δυτικής επιρροής που είχαν τα Επτάνησα.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l-GR" sz="3200" dirty="0"/>
              <a:t>Χρήση της δημοτικής γλώσσας, σε αντίθεση με την καθαρεύουσα που κυριαρχούσε στην υπόλοιπη Ελλάδα.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l-GR" sz="3200" dirty="0"/>
              <a:t>Κοινωνική και πατριωτική ευαισθησία: Οι ποιητές συχνά αναφέρονται στην ελευθερία, την κοινωνική δικαιοσύνη και τον αγώνα του ελληνικού έθνους.</a:t>
            </a:r>
          </a:p>
        </p:txBody>
      </p:sp>
    </p:spTree>
    <p:extLst>
      <p:ext uri="{BB962C8B-B14F-4D97-AF65-F5344CB8AC3E}">
        <p14:creationId xmlns:p14="http://schemas.microsoft.com/office/powerpoint/2010/main" val="10791828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5048755-0486-4F36-E572-04D119099447}"/>
              </a:ext>
            </a:extLst>
          </p:cNvPr>
          <p:cNvSpPr txBox="1"/>
          <p:nvPr/>
        </p:nvSpPr>
        <p:spPr>
          <a:xfrm>
            <a:off x="1469571" y="337457"/>
            <a:ext cx="9350829" cy="56323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l-GR" sz="2000" b="1" dirty="0"/>
              <a:t>Πατριωτισμός και Ελευθερία</a:t>
            </a:r>
          </a:p>
          <a:p>
            <a:r>
              <a:rPr lang="el-GR" sz="2000" dirty="0"/>
              <a:t>Η ελληνική επανάσταση του 1821 και ο αγώνας για την ελευθερία κυριαρχούν στα ποιήματα της </a:t>
            </a:r>
            <a:r>
              <a:rPr lang="el-GR" sz="2000" dirty="0" err="1"/>
              <a:t>σχολής.Οι</a:t>
            </a:r>
            <a:r>
              <a:rPr lang="el-GR" sz="2000" dirty="0"/>
              <a:t> ποιητές εμπνέονται από τις μάχες των Ελλήνων και την ανάγκη για εθνική </a:t>
            </a:r>
            <a:r>
              <a:rPr lang="el-GR" sz="2000" dirty="0" err="1"/>
              <a:t>ανεξαρτησία.Χαρακτηριστικά</a:t>
            </a:r>
            <a:r>
              <a:rPr lang="el-GR" sz="2000" dirty="0"/>
              <a:t> </a:t>
            </a:r>
            <a:r>
              <a:rPr lang="el-GR" sz="2000" dirty="0" err="1"/>
              <a:t>έργα:Ύμνος</a:t>
            </a:r>
            <a:r>
              <a:rPr lang="el-GR" sz="2000" dirty="0"/>
              <a:t> εις την </a:t>
            </a:r>
            <a:r>
              <a:rPr lang="el-GR" sz="2000" dirty="0" err="1"/>
              <a:t>Ελευθερίαν</a:t>
            </a:r>
            <a:r>
              <a:rPr lang="el-GR" sz="2000" dirty="0"/>
              <a:t> (Διονύσιος Σολωμός)</a:t>
            </a:r>
            <a:r>
              <a:rPr lang="el-GR" sz="2000" dirty="0" err="1"/>
              <a:t>Ωδαί</a:t>
            </a:r>
            <a:r>
              <a:rPr lang="el-GR" sz="2000" dirty="0"/>
              <a:t> (Ανδρέας Κάλβος)</a:t>
            </a:r>
          </a:p>
          <a:p>
            <a:r>
              <a:rPr lang="el-GR" sz="2000" b="1" dirty="0"/>
              <a:t>Φύση και Ρομαντισμός</a:t>
            </a:r>
          </a:p>
          <a:p>
            <a:r>
              <a:rPr lang="el-GR" sz="2000" dirty="0"/>
              <a:t>Η φύση παρουσιάζεται συχνά ως σύμβολο ελευθερίας, γαλήνης ή ακόμα και συναισθηματικής </a:t>
            </a:r>
            <a:r>
              <a:rPr lang="el-GR" sz="2000" dirty="0" err="1"/>
              <a:t>έντασης.Πολλά</a:t>
            </a:r>
            <a:r>
              <a:rPr lang="el-GR" sz="2000" dirty="0"/>
              <a:t> ποιήματα περιγράφουν τοπία της Ελλάδας με λυρικό </a:t>
            </a:r>
            <a:r>
              <a:rPr lang="el-GR" sz="2000" dirty="0" err="1"/>
              <a:t>τρόπο.Παράδειγμα</a:t>
            </a:r>
            <a:r>
              <a:rPr lang="el-GR" sz="2000" dirty="0"/>
              <a:t>: Ο Κρητικός του Σολωμού, όπου η θάλασσα και η νύχτα παίζουν συμβολικό ρόλο.</a:t>
            </a:r>
          </a:p>
          <a:p>
            <a:r>
              <a:rPr lang="el-GR" sz="2000" dirty="0"/>
              <a:t> </a:t>
            </a:r>
            <a:r>
              <a:rPr lang="el-GR" sz="2000" b="1" dirty="0"/>
              <a:t>Θρησκεία και Μεταφυσική</a:t>
            </a:r>
          </a:p>
          <a:p>
            <a:r>
              <a:rPr lang="el-GR" sz="2000" dirty="0"/>
              <a:t>Η πίστη, η Θεία Δικαιοσύνη και η σχέση του ανθρώπου με τον Θεό εμφανίζονται </a:t>
            </a:r>
            <a:r>
              <a:rPr lang="el-GR" sz="2000" dirty="0" err="1"/>
              <a:t>συχνά.Υπάρχει</a:t>
            </a:r>
            <a:r>
              <a:rPr lang="el-GR" sz="2000" dirty="0"/>
              <a:t> έντονη ηθική διάσταση, όπου η αρετή και το καθήκον οδηγούν τον άνθρωπο στη λύτρωση.</a:t>
            </a:r>
          </a:p>
          <a:p>
            <a:r>
              <a:rPr lang="el-GR" sz="2000" b="1" dirty="0"/>
              <a:t>Αγάπη και Έρωτας</a:t>
            </a:r>
          </a:p>
          <a:p>
            <a:r>
              <a:rPr lang="el-GR" sz="2000" dirty="0"/>
              <a:t>Ο έρωτας παρουσιάζεται είτε ως ρομαντικός και ιδεαλιστικός είτε ως πηγή πόνου και </a:t>
            </a:r>
            <a:r>
              <a:rPr lang="el-GR" sz="2000" dirty="0" err="1"/>
              <a:t>μελαγχολίας.Υπάρχουν</a:t>
            </a:r>
            <a:r>
              <a:rPr lang="el-GR" sz="2000" dirty="0"/>
              <a:t> ποιήματα που αναδεικνύουν την αγνή, εξιδανικευμένη </a:t>
            </a:r>
            <a:r>
              <a:rPr lang="el-GR" sz="2000" dirty="0" err="1"/>
              <a:t>αγάπη.Παράδειγμα</a:t>
            </a:r>
            <a:r>
              <a:rPr lang="el-GR" sz="2000" dirty="0"/>
              <a:t>: Λήθη (</a:t>
            </a:r>
            <a:r>
              <a:rPr lang="el-GR" sz="2000" dirty="0" err="1"/>
              <a:t>Λορέντζος</a:t>
            </a:r>
            <a:r>
              <a:rPr lang="el-GR" sz="2000" dirty="0"/>
              <a:t> Μαβίλης).</a:t>
            </a:r>
          </a:p>
        </p:txBody>
      </p:sp>
    </p:spTree>
    <p:extLst>
      <p:ext uri="{BB962C8B-B14F-4D97-AF65-F5344CB8AC3E}">
        <p14:creationId xmlns:p14="http://schemas.microsoft.com/office/powerpoint/2010/main" val="31558597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6FD11156-FF82-541D-28B8-6E5E125ACB0A}"/>
              </a:ext>
            </a:extLst>
          </p:cNvPr>
          <p:cNvSpPr txBox="1"/>
          <p:nvPr/>
        </p:nvSpPr>
        <p:spPr>
          <a:xfrm>
            <a:off x="740229" y="1393370"/>
            <a:ext cx="10450285" cy="37856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l-GR" dirty="0"/>
              <a:t> </a:t>
            </a:r>
            <a:r>
              <a:rPr lang="el-GR" sz="2400" b="1" dirty="0"/>
              <a:t>Θάνατος και Μνήμη</a:t>
            </a:r>
          </a:p>
          <a:p>
            <a:r>
              <a:rPr lang="el-GR" sz="2400" dirty="0"/>
              <a:t>Ο θάνατος δεν είναι μόνο τραγικός αλλά και συχνά ηρωικός. Η μνήμη των νεκρών και η τιμή προς αυτούς παίζουν σημαντικό ρόλο στην ποίηση της </a:t>
            </a:r>
            <a:r>
              <a:rPr lang="el-GR" sz="2400" dirty="0" err="1"/>
              <a:t>σχολής.Παράδειγμα</a:t>
            </a:r>
            <a:r>
              <a:rPr lang="el-GR" sz="2400" dirty="0"/>
              <a:t>: Οι πατριωτικοί θρήνοι στον Ελεύθεροι </a:t>
            </a:r>
            <a:r>
              <a:rPr lang="el-GR" sz="2400" dirty="0" err="1"/>
              <a:t>Πολιορκημένοι</a:t>
            </a:r>
            <a:r>
              <a:rPr lang="el-GR" sz="2400" dirty="0"/>
              <a:t> (Σολωμός).</a:t>
            </a:r>
          </a:p>
          <a:p>
            <a:r>
              <a:rPr lang="el-GR" sz="2400" b="1" dirty="0"/>
              <a:t>Κοινωνική Δικαιοσύνη και Ανθρωπισμός</a:t>
            </a:r>
          </a:p>
          <a:p>
            <a:r>
              <a:rPr lang="el-GR" sz="2400" dirty="0"/>
              <a:t>Η συμπόνια για τους καταπιεσμένους και η ανάγκη για κοινωνική αλλαγή είναι παρόντα στα έργα των </a:t>
            </a:r>
            <a:r>
              <a:rPr lang="el-GR" sz="2400" dirty="0" err="1"/>
              <a:t>ποιητών.Το</a:t>
            </a:r>
            <a:r>
              <a:rPr lang="el-GR" sz="2400" dirty="0"/>
              <a:t> θέμα της ηθικής δικαιοσύνης εμφανίζεται συχνά στα ποιήματά τους. Αυτά τα θέματα διαμορφώνουν τη μοναδικότητα της Επτανησιακής Σχολής και τη συμβολή της στη νεοελληνική λογοτεχνία.</a:t>
            </a:r>
          </a:p>
        </p:txBody>
      </p:sp>
    </p:spTree>
    <p:extLst>
      <p:ext uri="{BB962C8B-B14F-4D97-AF65-F5344CB8AC3E}">
        <p14:creationId xmlns:p14="http://schemas.microsoft.com/office/powerpoint/2010/main" val="2314072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A14D6E45-6E1E-5B78-43F3-B0557FF3E2B8}"/>
              </a:ext>
            </a:extLst>
          </p:cNvPr>
          <p:cNvSpPr txBox="1"/>
          <p:nvPr/>
        </p:nvSpPr>
        <p:spPr>
          <a:xfrm>
            <a:off x="1099457" y="340702"/>
            <a:ext cx="10091057" cy="60016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l-GR" sz="2400" b="1" dirty="0"/>
              <a:t>Σημαντικοί εκπρόσωποι:</a:t>
            </a:r>
          </a:p>
          <a:p>
            <a:pPr>
              <a:buFont typeface="+mj-lt"/>
              <a:buAutoNum type="arabicPeriod"/>
            </a:pPr>
            <a:r>
              <a:rPr lang="el-GR" sz="2400" b="1" dirty="0"/>
              <a:t>Διονύσιος Σολωμός (1798-1857)</a:t>
            </a:r>
            <a:endParaRPr lang="el-GR" sz="2400" dirty="0"/>
          </a:p>
          <a:p>
            <a:pPr marL="742950" lvl="1" indent="-285750">
              <a:buFont typeface="+mj-lt"/>
              <a:buAutoNum type="arabicPeriod"/>
            </a:pPr>
            <a:r>
              <a:rPr lang="el-GR" sz="2400" dirty="0"/>
              <a:t>Θεωρείται ο εθνικός ποιητής της Ελλάδας.</a:t>
            </a:r>
          </a:p>
          <a:p>
            <a:pPr marL="742950" lvl="1" indent="-285750">
              <a:buFont typeface="+mj-lt"/>
              <a:buAutoNum type="arabicPeriod"/>
            </a:pPr>
            <a:r>
              <a:rPr lang="el-GR" sz="2400" dirty="0"/>
              <a:t>Έργο: </a:t>
            </a:r>
            <a:r>
              <a:rPr lang="el-GR" sz="2400" i="1" dirty="0"/>
              <a:t>Ύμνος εις την </a:t>
            </a:r>
            <a:r>
              <a:rPr lang="el-GR" sz="2400" i="1" dirty="0" err="1"/>
              <a:t>Ελευθερίαν</a:t>
            </a:r>
            <a:r>
              <a:rPr lang="el-GR" sz="2400" dirty="0"/>
              <a:t>, </a:t>
            </a:r>
            <a:r>
              <a:rPr lang="el-GR" sz="2400" i="1" dirty="0"/>
              <a:t>Ελεύθεροι </a:t>
            </a:r>
            <a:r>
              <a:rPr lang="el-GR" sz="2400" i="1" dirty="0" err="1"/>
              <a:t>Πολιορκημένοι</a:t>
            </a:r>
            <a:r>
              <a:rPr lang="el-GR" sz="2400" dirty="0"/>
              <a:t>, </a:t>
            </a:r>
            <a:r>
              <a:rPr lang="el-GR" sz="2400" i="1" dirty="0"/>
              <a:t>Ο Κρητικός</a:t>
            </a:r>
            <a:r>
              <a:rPr lang="el-GR" sz="2400" dirty="0"/>
              <a:t>.</a:t>
            </a:r>
          </a:p>
          <a:p>
            <a:pPr marL="742950" lvl="1" indent="-285750">
              <a:buFont typeface="+mj-lt"/>
              <a:buAutoNum type="arabicPeriod"/>
            </a:pPr>
            <a:r>
              <a:rPr lang="el-GR" sz="2400" dirty="0"/>
              <a:t>Συνδύασε την υψηλή ποιητική τέχνη με το πατριωτικό αίσθημα.</a:t>
            </a:r>
          </a:p>
          <a:p>
            <a:pPr>
              <a:buFont typeface="+mj-lt"/>
              <a:buAutoNum type="arabicPeriod"/>
            </a:pPr>
            <a:r>
              <a:rPr lang="el-GR" sz="2400" b="1" dirty="0"/>
              <a:t>Ανδρέας Κάλβος (1792-1869)</a:t>
            </a:r>
            <a:endParaRPr lang="el-GR" sz="2400" dirty="0"/>
          </a:p>
          <a:p>
            <a:pPr marL="742950" lvl="1" indent="-285750">
              <a:buFont typeface="+mj-lt"/>
              <a:buAutoNum type="arabicPeriod"/>
            </a:pPr>
            <a:r>
              <a:rPr lang="el-GR" sz="2400" dirty="0"/>
              <a:t>Παρότι έγραφε σε καθαρεύουσα, ανήκει στην Επτανησιακή Σχολή λόγω θεματολογίας και στιλ.</a:t>
            </a:r>
          </a:p>
          <a:p>
            <a:pPr marL="742950" lvl="1" indent="-285750">
              <a:buFont typeface="+mj-lt"/>
              <a:buAutoNum type="arabicPeriod"/>
            </a:pPr>
            <a:r>
              <a:rPr lang="el-GR" sz="2400" dirty="0"/>
              <a:t>Έργο: </a:t>
            </a:r>
            <a:r>
              <a:rPr lang="el-GR" sz="2400" i="1" dirty="0" err="1"/>
              <a:t>Ωδαί</a:t>
            </a:r>
            <a:r>
              <a:rPr lang="el-GR" sz="2400" dirty="0"/>
              <a:t>, με πατριωτικό και επαναστατικό χαρακτήρα.</a:t>
            </a:r>
          </a:p>
          <a:p>
            <a:pPr>
              <a:buFont typeface="+mj-lt"/>
              <a:buAutoNum type="arabicPeriod"/>
            </a:pPr>
            <a:r>
              <a:rPr lang="el-GR" sz="2400" b="1" dirty="0"/>
              <a:t>Αριστοτέλης Βαλαωρίτης (1824-1879)</a:t>
            </a:r>
            <a:endParaRPr lang="el-GR" sz="2400" dirty="0"/>
          </a:p>
          <a:p>
            <a:pPr marL="742950" lvl="1" indent="-285750">
              <a:buFont typeface="+mj-lt"/>
              <a:buAutoNum type="arabicPeriod"/>
            </a:pPr>
            <a:r>
              <a:rPr lang="el-GR" sz="2400" dirty="0"/>
              <a:t>Συνδύασε τη ρομαντική ποίηση με την πολιτική δράση.</a:t>
            </a:r>
          </a:p>
          <a:p>
            <a:pPr marL="742950" lvl="1" indent="-285750">
              <a:buFont typeface="+mj-lt"/>
              <a:buAutoNum type="arabicPeriod"/>
            </a:pPr>
            <a:r>
              <a:rPr lang="el-GR" sz="2400" dirty="0"/>
              <a:t>Έργο: </a:t>
            </a:r>
            <a:r>
              <a:rPr lang="el-GR" sz="2400" i="1" dirty="0"/>
              <a:t>Φωτεινός</a:t>
            </a:r>
            <a:r>
              <a:rPr lang="el-GR" sz="2400" dirty="0"/>
              <a:t>, </a:t>
            </a:r>
            <a:r>
              <a:rPr lang="el-GR" sz="2400" i="1" dirty="0"/>
              <a:t>Κυρά </a:t>
            </a:r>
            <a:r>
              <a:rPr lang="el-GR" sz="2400" i="1" dirty="0" err="1"/>
              <a:t>Φροσύνη</a:t>
            </a:r>
            <a:r>
              <a:rPr lang="el-GR" sz="2400" dirty="0"/>
              <a:t>, </a:t>
            </a:r>
            <a:r>
              <a:rPr lang="el-GR" sz="2400" i="1" dirty="0"/>
              <a:t>Αθανάσιος Διάκος</a:t>
            </a:r>
            <a:r>
              <a:rPr lang="el-GR" sz="2400" dirty="0"/>
              <a:t>.</a:t>
            </a:r>
          </a:p>
          <a:p>
            <a:pPr>
              <a:buFont typeface="+mj-lt"/>
              <a:buAutoNum type="arabicPeriod"/>
            </a:pPr>
            <a:r>
              <a:rPr lang="el-GR" sz="2400" b="1" dirty="0" err="1"/>
              <a:t>Λορέντζος</a:t>
            </a:r>
            <a:r>
              <a:rPr lang="el-GR" sz="2400" b="1" dirty="0"/>
              <a:t> Μαβίλης (1860-1912)</a:t>
            </a:r>
            <a:endParaRPr lang="el-GR" sz="2400" dirty="0"/>
          </a:p>
          <a:p>
            <a:pPr marL="742950" lvl="1" indent="-285750">
              <a:buFont typeface="+mj-lt"/>
              <a:buAutoNum type="arabicPeriod"/>
            </a:pPr>
            <a:r>
              <a:rPr lang="el-GR" sz="2400" dirty="0"/>
              <a:t>Διακρίθηκε στη </a:t>
            </a:r>
            <a:r>
              <a:rPr lang="el-GR" sz="2400" dirty="0" err="1"/>
              <a:t>σονετογραφία</a:t>
            </a:r>
            <a:r>
              <a:rPr lang="el-GR" sz="2400" dirty="0"/>
              <a:t> και την αγάπη για την Ελλάδα.</a:t>
            </a:r>
          </a:p>
          <a:p>
            <a:pPr marL="742950" lvl="1" indent="-285750">
              <a:buFont typeface="+mj-lt"/>
              <a:buAutoNum type="arabicPeriod"/>
            </a:pPr>
            <a:r>
              <a:rPr lang="el-GR" sz="2400" dirty="0"/>
              <a:t>Έργο: </a:t>
            </a:r>
            <a:r>
              <a:rPr lang="el-GR" sz="2400" i="1" dirty="0"/>
              <a:t>Σονέτα</a:t>
            </a:r>
            <a:r>
              <a:rPr lang="el-GR" sz="2400" dirty="0"/>
              <a:t> (όπως </a:t>
            </a:r>
            <a:r>
              <a:rPr lang="el-GR" sz="2400" i="1" dirty="0"/>
              <a:t>Λήθη</a:t>
            </a:r>
            <a:r>
              <a:rPr lang="el-GR" sz="2400" dirty="0"/>
              <a:t>, </a:t>
            </a:r>
            <a:r>
              <a:rPr lang="el-GR" sz="2400" i="1" dirty="0"/>
              <a:t>Προσκυνητής</a:t>
            </a:r>
            <a:r>
              <a:rPr lang="el-GR" sz="2400" dirty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23161720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B7681CFD-91A3-1DAD-F39D-8B5993662563}"/>
              </a:ext>
            </a:extLst>
          </p:cNvPr>
          <p:cNvSpPr txBox="1"/>
          <p:nvPr/>
        </p:nvSpPr>
        <p:spPr>
          <a:xfrm>
            <a:off x="794657" y="1959428"/>
            <a:ext cx="10624457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l-GR" sz="2800" dirty="0"/>
              <a:t>Η </a:t>
            </a:r>
            <a:r>
              <a:rPr lang="el-GR" sz="2800" b="1" dirty="0"/>
              <a:t>Επτανησιακή Σχολή</a:t>
            </a:r>
            <a:r>
              <a:rPr lang="el-GR" sz="2800" dirty="0"/>
              <a:t> προετοίμασε το έδαφος για τη μετέπειτα νεοελληνική λογοτεχνία, επηρεάζοντας σημαντικά τη Γενιά του 1880 και την αναβίωση της δημοτικής γλώσσας στην ποίηση</a:t>
            </a:r>
          </a:p>
        </p:txBody>
      </p:sp>
    </p:spTree>
    <p:extLst>
      <p:ext uri="{BB962C8B-B14F-4D97-AF65-F5344CB8AC3E}">
        <p14:creationId xmlns:p14="http://schemas.microsoft.com/office/powerpoint/2010/main" val="819816015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481</Words>
  <Application>Microsoft Office PowerPoint</Application>
  <PresentationFormat>Ευρεία οθόνη</PresentationFormat>
  <Paragraphs>33</Paragraphs>
  <Slides>6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6</vt:i4>
      </vt:variant>
    </vt:vector>
  </HeadingPairs>
  <TitlesOfParts>
    <vt:vector size="10" baseType="lpstr">
      <vt:lpstr>Aptos</vt:lpstr>
      <vt:lpstr>Aptos Display</vt:lpstr>
      <vt:lpstr>Arial</vt:lpstr>
      <vt:lpstr>Θέμα του Office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ioanna lazarou</dc:creator>
  <cp:lastModifiedBy>ioanna lazarou</cp:lastModifiedBy>
  <cp:revision>1</cp:revision>
  <dcterms:created xsi:type="dcterms:W3CDTF">2025-03-10T20:35:51Z</dcterms:created>
  <dcterms:modified xsi:type="dcterms:W3CDTF">2025-03-10T20:49:38Z</dcterms:modified>
</cp:coreProperties>
</file>