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58" r:id="rId5"/>
    <p:sldId id="263" r:id="rId6"/>
    <p:sldId id="259" r:id="rId7"/>
    <p:sldId id="264" r:id="rId8"/>
    <p:sldId id="265" r:id="rId9"/>
    <p:sldId id="260" r:id="rId10"/>
    <p:sldId id="262" r:id="rId11"/>
    <p:sldId id="261" r:id="rId12"/>
    <p:sldId id="266" r:id="rId13"/>
    <p:sldId id="267" r:id="rId14"/>
    <p:sldId id="270" r:id="rId15"/>
    <p:sldId id="271" r:id="rId16"/>
    <p:sldId id="272" r:id="rId17"/>
    <p:sldId id="273" r:id="rId18"/>
    <p:sldId id="274" r:id="rId19"/>
    <p:sldId id="268" r:id="rId20"/>
    <p:sldId id="275" r:id="rId21"/>
    <p:sldId id="277" r:id="rId22"/>
    <p:sldId id="279" r:id="rId23"/>
    <p:sldId id="276"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EF0BA-E796-4740-9293-D5230AEB9080}" v="64" dt="2024-10-13T10:19:49.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7" d="100"/>
          <a:sy n="77" d="100"/>
        </p:scale>
        <p:origin x="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lazarou" userId="e405eaf513ff0065" providerId="LiveId" clId="{141EF0BA-E796-4740-9293-D5230AEB9080}"/>
    <pc:docChg chg="undo custSel addSld delSld modSld sldOrd">
      <pc:chgData name="ioanna lazarou" userId="e405eaf513ff0065" providerId="LiveId" clId="{141EF0BA-E796-4740-9293-D5230AEB9080}" dt="2024-10-13T10:20:03.869" v="770" actId="478"/>
      <pc:docMkLst>
        <pc:docMk/>
      </pc:docMkLst>
      <pc:sldChg chg="modSp mod">
        <pc:chgData name="ioanna lazarou" userId="e405eaf513ff0065" providerId="LiveId" clId="{141EF0BA-E796-4740-9293-D5230AEB9080}" dt="2024-10-13T08:08:05.957" v="11" actId="20577"/>
        <pc:sldMkLst>
          <pc:docMk/>
          <pc:sldMk cId="1452390579" sldId="257"/>
        </pc:sldMkLst>
        <pc:spChg chg="mod">
          <ac:chgData name="ioanna lazarou" userId="e405eaf513ff0065" providerId="LiveId" clId="{141EF0BA-E796-4740-9293-D5230AEB9080}" dt="2024-10-13T08:08:05.957" v="11" actId="20577"/>
          <ac:spMkLst>
            <pc:docMk/>
            <pc:sldMk cId="1452390579" sldId="257"/>
            <ac:spMk id="3" creationId="{649C8381-F7C4-2913-E2BD-BF829F8CE9F3}"/>
          </ac:spMkLst>
        </pc:spChg>
      </pc:sldChg>
      <pc:sldChg chg="modSp mod">
        <pc:chgData name="ioanna lazarou" userId="e405eaf513ff0065" providerId="LiveId" clId="{141EF0BA-E796-4740-9293-D5230AEB9080}" dt="2024-10-13T08:08:47.414" v="23" actId="20577"/>
        <pc:sldMkLst>
          <pc:docMk/>
          <pc:sldMk cId="2301654110" sldId="259"/>
        </pc:sldMkLst>
        <pc:spChg chg="mod">
          <ac:chgData name="ioanna lazarou" userId="e405eaf513ff0065" providerId="LiveId" clId="{141EF0BA-E796-4740-9293-D5230AEB9080}" dt="2024-10-13T08:08:47.414" v="23" actId="20577"/>
          <ac:spMkLst>
            <pc:docMk/>
            <pc:sldMk cId="2301654110" sldId="259"/>
            <ac:spMk id="3" creationId="{E7CFCE10-1DF6-FDEB-4EA7-2DB3C0BBC453}"/>
          </ac:spMkLst>
        </pc:spChg>
      </pc:sldChg>
      <pc:sldChg chg="addSp delSp modSp mod setBg setClrOvrMap">
        <pc:chgData name="ioanna lazarou" userId="e405eaf513ff0065" providerId="LiveId" clId="{141EF0BA-E796-4740-9293-D5230AEB9080}" dt="2024-10-13T08:13:46.147" v="106" actId="26606"/>
        <pc:sldMkLst>
          <pc:docMk/>
          <pc:sldMk cId="3346710790" sldId="262"/>
        </pc:sldMkLst>
        <pc:spChg chg="mod">
          <ac:chgData name="ioanna lazarou" userId="e405eaf513ff0065" providerId="LiveId" clId="{141EF0BA-E796-4740-9293-D5230AEB9080}" dt="2024-10-13T08:13:46.147" v="106" actId="26606"/>
          <ac:spMkLst>
            <pc:docMk/>
            <pc:sldMk cId="3346710790" sldId="262"/>
            <ac:spMk id="2" creationId="{D17A7F2F-2492-0803-A383-33C30BE0C571}"/>
          </ac:spMkLst>
        </pc:spChg>
        <pc:spChg chg="mod">
          <ac:chgData name="ioanna lazarou" userId="e405eaf513ff0065" providerId="LiveId" clId="{141EF0BA-E796-4740-9293-D5230AEB9080}" dt="2024-10-13T08:13:46.147" v="106" actId="26606"/>
          <ac:spMkLst>
            <pc:docMk/>
            <pc:sldMk cId="3346710790" sldId="262"/>
            <ac:spMk id="3" creationId="{B2D581CD-1928-639A-DCB2-B9E300615D7E}"/>
          </ac:spMkLst>
        </pc:spChg>
        <pc:spChg chg="add del">
          <ac:chgData name="ioanna lazarou" userId="e405eaf513ff0065" providerId="LiveId" clId="{141EF0BA-E796-4740-9293-D5230AEB9080}" dt="2024-10-13T08:13:46.147" v="106" actId="26606"/>
          <ac:spMkLst>
            <pc:docMk/>
            <pc:sldMk cId="3346710790" sldId="262"/>
            <ac:spMk id="39" creationId="{A84F153B-2093-4171-BD2D-1631695C9B80}"/>
          </ac:spMkLst>
        </pc:spChg>
        <pc:spChg chg="add del">
          <ac:chgData name="ioanna lazarou" userId="e405eaf513ff0065" providerId="LiveId" clId="{141EF0BA-E796-4740-9293-D5230AEB9080}" dt="2024-10-13T08:13:46.147" v="106" actId="26606"/>
          <ac:spMkLst>
            <pc:docMk/>
            <pc:sldMk cId="3346710790" sldId="262"/>
            <ac:spMk id="41" creationId="{99499096-7355-478E-8CCB-A47EA1B7970A}"/>
          </ac:spMkLst>
        </pc:spChg>
        <pc:spChg chg="add del">
          <ac:chgData name="ioanna lazarou" userId="e405eaf513ff0065" providerId="LiveId" clId="{141EF0BA-E796-4740-9293-D5230AEB9080}" dt="2024-10-13T08:13:46.147" v="106" actId="26606"/>
          <ac:spMkLst>
            <pc:docMk/>
            <pc:sldMk cId="3346710790" sldId="262"/>
            <ac:spMk id="43" creationId="{2F0EB019-D709-4673-B856-24B85B99E7EF}"/>
          </ac:spMkLst>
        </pc:spChg>
        <pc:spChg chg="add del">
          <ac:chgData name="ioanna lazarou" userId="e405eaf513ff0065" providerId="LiveId" clId="{141EF0BA-E796-4740-9293-D5230AEB9080}" dt="2024-10-13T08:13:46.147" v="106" actId="26606"/>
          <ac:spMkLst>
            <pc:docMk/>
            <pc:sldMk cId="3346710790" sldId="262"/>
            <ac:spMk id="45" creationId="{B0866DA9-5D88-42EA-A7A5-72245E5F8DE6}"/>
          </ac:spMkLst>
        </pc:spChg>
        <pc:spChg chg="add del">
          <ac:chgData name="ioanna lazarou" userId="e405eaf513ff0065" providerId="LiveId" clId="{141EF0BA-E796-4740-9293-D5230AEB9080}" dt="2024-10-13T08:13:46.147" v="106" actId="26606"/>
          <ac:spMkLst>
            <pc:docMk/>
            <pc:sldMk cId="3346710790" sldId="262"/>
            <ac:spMk id="47" creationId="{2F1EAD63-88F7-4C03-9CFF-FD14BEFB61B3}"/>
          </ac:spMkLst>
        </pc:spChg>
        <pc:grpChg chg="add del">
          <ac:chgData name="ioanna lazarou" userId="e405eaf513ff0065" providerId="LiveId" clId="{141EF0BA-E796-4740-9293-D5230AEB9080}" dt="2024-10-13T08:13:46.147" v="106" actId="26606"/>
          <ac:grpSpMkLst>
            <pc:docMk/>
            <pc:sldMk cId="3346710790" sldId="262"/>
            <ac:grpSpMk id="11" creationId="{EB9B5B69-A297-4D2F-8B89-529DA8A273B2}"/>
          </ac:grpSpMkLst>
        </pc:grpChg>
        <pc:grpChg chg="add del">
          <ac:chgData name="ioanna lazarou" userId="e405eaf513ff0065" providerId="LiveId" clId="{141EF0BA-E796-4740-9293-D5230AEB9080}" dt="2024-10-13T08:13:46.147" v="106" actId="26606"/>
          <ac:grpSpMkLst>
            <pc:docMk/>
            <pc:sldMk cId="3346710790" sldId="262"/>
            <ac:grpSpMk id="25" creationId="{BC9C8D0D-644B-4B97-B83C-CC8E64361D44}"/>
          </ac:grpSpMkLst>
        </pc:grpChg>
        <pc:picChg chg="mod ord">
          <ac:chgData name="ioanna lazarou" userId="e405eaf513ff0065" providerId="LiveId" clId="{141EF0BA-E796-4740-9293-D5230AEB9080}" dt="2024-10-13T08:13:46.147" v="106" actId="26606"/>
          <ac:picMkLst>
            <pc:docMk/>
            <pc:sldMk cId="3346710790" sldId="262"/>
            <ac:picMk id="4" creationId="{83E69193-6320-3355-5AD5-AC0F4073ED5A}"/>
          </ac:picMkLst>
        </pc:picChg>
        <pc:picChg chg="add mod">
          <ac:chgData name="ioanna lazarou" userId="e405eaf513ff0065" providerId="LiveId" clId="{141EF0BA-E796-4740-9293-D5230AEB9080}" dt="2024-10-13T08:13:46.147" v="106" actId="26606"/>
          <ac:picMkLst>
            <pc:docMk/>
            <pc:sldMk cId="3346710790" sldId="262"/>
            <ac:picMk id="6" creationId="{29085A50-4591-98F6-541F-B77B625AFFD2}"/>
          </ac:picMkLst>
        </pc:picChg>
      </pc:sldChg>
      <pc:sldChg chg="modSp mod ord">
        <pc:chgData name="ioanna lazarou" userId="e405eaf513ff0065" providerId="LiveId" clId="{141EF0BA-E796-4740-9293-D5230AEB9080}" dt="2024-10-13T08:24:40.225" v="119"/>
        <pc:sldMkLst>
          <pc:docMk/>
          <pc:sldMk cId="618619783" sldId="263"/>
        </pc:sldMkLst>
        <pc:spChg chg="mod">
          <ac:chgData name="ioanna lazarou" userId="e405eaf513ff0065" providerId="LiveId" clId="{141EF0BA-E796-4740-9293-D5230AEB9080}" dt="2024-10-13T08:09:17.600" v="26" actId="114"/>
          <ac:spMkLst>
            <pc:docMk/>
            <pc:sldMk cId="618619783" sldId="263"/>
            <ac:spMk id="3" creationId="{6A2FA972-A3E2-2D1A-0394-A85D610DE573}"/>
          </ac:spMkLst>
        </pc:spChg>
      </pc:sldChg>
      <pc:sldChg chg="modSp mod">
        <pc:chgData name="ioanna lazarou" userId="e405eaf513ff0065" providerId="LiveId" clId="{141EF0BA-E796-4740-9293-D5230AEB9080}" dt="2024-10-13T08:10:14.607" v="47" actId="20577"/>
        <pc:sldMkLst>
          <pc:docMk/>
          <pc:sldMk cId="1923615711" sldId="264"/>
        </pc:sldMkLst>
        <pc:spChg chg="mod">
          <ac:chgData name="ioanna lazarou" userId="e405eaf513ff0065" providerId="LiveId" clId="{141EF0BA-E796-4740-9293-D5230AEB9080}" dt="2024-10-13T08:10:14.607" v="47" actId="20577"/>
          <ac:spMkLst>
            <pc:docMk/>
            <pc:sldMk cId="1923615711" sldId="264"/>
            <ac:spMk id="4" creationId="{EC7D99C0-311B-5C00-3236-B1748A0A926D}"/>
          </ac:spMkLst>
        </pc:spChg>
      </pc:sldChg>
      <pc:sldChg chg="modSp mod">
        <pc:chgData name="ioanna lazarou" userId="e405eaf513ff0065" providerId="LiveId" clId="{141EF0BA-E796-4740-9293-D5230AEB9080}" dt="2024-10-13T08:31:17.849" v="144" actId="2711"/>
        <pc:sldMkLst>
          <pc:docMk/>
          <pc:sldMk cId="1718947820" sldId="268"/>
        </pc:sldMkLst>
        <pc:spChg chg="mod">
          <ac:chgData name="ioanna lazarou" userId="e405eaf513ff0065" providerId="LiveId" clId="{141EF0BA-E796-4740-9293-D5230AEB9080}" dt="2024-10-13T08:31:17.849" v="144" actId="2711"/>
          <ac:spMkLst>
            <pc:docMk/>
            <pc:sldMk cId="1718947820" sldId="268"/>
            <ac:spMk id="3" creationId="{ACCC85DD-C2E6-D4F7-FE59-3AE3AFFDDE1B}"/>
          </ac:spMkLst>
        </pc:spChg>
      </pc:sldChg>
      <pc:sldChg chg="modSp mod">
        <pc:chgData name="ioanna lazarou" userId="e405eaf513ff0065" providerId="LiveId" clId="{141EF0BA-E796-4740-9293-D5230AEB9080}" dt="2024-10-13T10:11:42.011" v="676" actId="6549"/>
        <pc:sldMkLst>
          <pc:docMk/>
          <pc:sldMk cId="224241178" sldId="269"/>
        </pc:sldMkLst>
        <pc:spChg chg="mod">
          <ac:chgData name="ioanna lazarou" userId="e405eaf513ff0065" providerId="LiveId" clId="{141EF0BA-E796-4740-9293-D5230AEB9080}" dt="2024-10-13T10:11:42.011" v="676" actId="6549"/>
          <ac:spMkLst>
            <pc:docMk/>
            <pc:sldMk cId="224241178" sldId="269"/>
            <ac:spMk id="3" creationId="{EB2D59D4-4856-3AA5-75E0-D4C5B1BA31ED}"/>
          </ac:spMkLst>
        </pc:spChg>
      </pc:sldChg>
      <pc:sldChg chg="addSp modSp new mod">
        <pc:chgData name="ioanna lazarou" userId="e405eaf513ff0065" providerId="LiveId" clId="{141EF0BA-E796-4740-9293-D5230AEB9080}" dt="2024-10-13T08:26:45.008" v="124" actId="255"/>
        <pc:sldMkLst>
          <pc:docMk/>
          <pc:sldMk cId="2792226712" sldId="270"/>
        </pc:sldMkLst>
        <pc:spChg chg="add mod">
          <ac:chgData name="ioanna lazarou" userId="e405eaf513ff0065" providerId="LiveId" clId="{141EF0BA-E796-4740-9293-D5230AEB9080}" dt="2024-10-13T08:26:45.008" v="124" actId="255"/>
          <ac:spMkLst>
            <pc:docMk/>
            <pc:sldMk cId="2792226712" sldId="270"/>
            <ac:spMk id="3" creationId="{EEED3E8F-EC43-7C89-54F9-4E569F3D115B}"/>
          </ac:spMkLst>
        </pc:spChg>
      </pc:sldChg>
      <pc:sldChg chg="addSp modSp new mod">
        <pc:chgData name="ioanna lazarou" userId="e405eaf513ff0065" providerId="LiveId" clId="{141EF0BA-E796-4740-9293-D5230AEB9080}" dt="2024-10-13T08:26:58.185" v="126" actId="14100"/>
        <pc:sldMkLst>
          <pc:docMk/>
          <pc:sldMk cId="569620042" sldId="271"/>
        </pc:sldMkLst>
        <pc:spChg chg="add mod">
          <ac:chgData name="ioanna lazarou" userId="e405eaf513ff0065" providerId="LiveId" clId="{141EF0BA-E796-4740-9293-D5230AEB9080}" dt="2024-10-13T08:26:58.185" v="126" actId="14100"/>
          <ac:spMkLst>
            <pc:docMk/>
            <pc:sldMk cId="569620042" sldId="271"/>
            <ac:spMk id="3" creationId="{849A39B1-7AE4-9BF6-4815-DAE2BE727F6E}"/>
          </ac:spMkLst>
        </pc:spChg>
      </pc:sldChg>
      <pc:sldChg chg="addSp modSp new mod">
        <pc:chgData name="ioanna lazarou" userId="e405eaf513ff0065" providerId="LiveId" clId="{141EF0BA-E796-4740-9293-D5230AEB9080}" dt="2024-10-13T08:27:14.894" v="128" actId="14100"/>
        <pc:sldMkLst>
          <pc:docMk/>
          <pc:sldMk cId="3896437927" sldId="272"/>
        </pc:sldMkLst>
        <pc:spChg chg="add mod">
          <ac:chgData name="ioanna lazarou" userId="e405eaf513ff0065" providerId="LiveId" clId="{141EF0BA-E796-4740-9293-D5230AEB9080}" dt="2024-10-13T08:27:14.894" v="128" actId="14100"/>
          <ac:spMkLst>
            <pc:docMk/>
            <pc:sldMk cId="3896437927" sldId="272"/>
            <ac:spMk id="3" creationId="{728AEB48-CBB4-E7E3-6C1F-C898920198F6}"/>
          </ac:spMkLst>
        </pc:spChg>
      </pc:sldChg>
      <pc:sldChg chg="addSp modSp new mod">
        <pc:chgData name="ioanna lazarou" userId="e405eaf513ff0065" providerId="LiveId" clId="{141EF0BA-E796-4740-9293-D5230AEB9080}" dt="2024-10-13T08:28:29.190" v="134" actId="113"/>
        <pc:sldMkLst>
          <pc:docMk/>
          <pc:sldMk cId="2184570663" sldId="273"/>
        </pc:sldMkLst>
        <pc:spChg chg="add mod">
          <ac:chgData name="ioanna lazarou" userId="e405eaf513ff0065" providerId="LiveId" clId="{141EF0BA-E796-4740-9293-D5230AEB9080}" dt="2024-10-13T08:28:29.190" v="134" actId="113"/>
          <ac:spMkLst>
            <pc:docMk/>
            <pc:sldMk cId="2184570663" sldId="273"/>
            <ac:spMk id="3" creationId="{8D14197E-910A-16A3-FBD9-36FE87A228D7}"/>
          </ac:spMkLst>
        </pc:spChg>
      </pc:sldChg>
      <pc:sldChg chg="addSp modSp new mod">
        <pc:chgData name="ioanna lazarou" userId="e405eaf513ff0065" providerId="LiveId" clId="{141EF0BA-E796-4740-9293-D5230AEB9080}" dt="2024-10-13T08:29:53.660" v="140" actId="14100"/>
        <pc:sldMkLst>
          <pc:docMk/>
          <pc:sldMk cId="2873550593" sldId="274"/>
        </pc:sldMkLst>
        <pc:spChg chg="add mod">
          <ac:chgData name="ioanna lazarou" userId="e405eaf513ff0065" providerId="LiveId" clId="{141EF0BA-E796-4740-9293-D5230AEB9080}" dt="2024-10-13T08:29:53.660" v="140" actId="14100"/>
          <ac:spMkLst>
            <pc:docMk/>
            <pc:sldMk cId="2873550593" sldId="274"/>
            <ac:spMk id="3" creationId="{E45FF4B8-3DEB-016B-2D14-68C25D8A9A83}"/>
          </ac:spMkLst>
        </pc:spChg>
      </pc:sldChg>
      <pc:sldChg chg="addSp delSp modSp new mod setBg">
        <pc:chgData name="ioanna lazarou" userId="e405eaf513ff0065" providerId="LiveId" clId="{141EF0BA-E796-4740-9293-D5230AEB9080}" dt="2024-10-13T09:54:09.004" v="395" actId="2711"/>
        <pc:sldMkLst>
          <pc:docMk/>
          <pc:sldMk cId="2092593171" sldId="275"/>
        </pc:sldMkLst>
        <pc:spChg chg="mod">
          <ac:chgData name="ioanna lazarou" userId="e405eaf513ff0065" providerId="LiveId" clId="{141EF0BA-E796-4740-9293-D5230AEB9080}" dt="2024-10-13T08:42:50.848" v="287" actId="26606"/>
          <ac:spMkLst>
            <pc:docMk/>
            <pc:sldMk cId="2092593171" sldId="275"/>
            <ac:spMk id="2" creationId="{1A1784DD-C722-366E-554C-BF03883BE86A}"/>
          </ac:spMkLst>
        </pc:spChg>
        <pc:spChg chg="add del mod">
          <ac:chgData name="ioanna lazarou" userId="e405eaf513ff0065" providerId="LiveId" clId="{141EF0BA-E796-4740-9293-D5230AEB9080}" dt="2024-10-13T09:48:59.099" v="332" actId="14100"/>
          <ac:spMkLst>
            <pc:docMk/>
            <pc:sldMk cId="2092593171" sldId="275"/>
            <ac:spMk id="3" creationId="{1CC0BA12-52EB-B678-AE00-D075518FCD0D}"/>
          </ac:spMkLst>
        </pc:spChg>
        <pc:spChg chg="add del">
          <ac:chgData name="ioanna lazarou" userId="e405eaf513ff0065" providerId="LiveId" clId="{141EF0BA-E796-4740-9293-D5230AEB9080}" dt="2024-10-13T08:39:42.273" v="275" actId="22"/>
          <ac:spMkLst>
            <pc:docMk/>
            <pc:sldMk cId="2092593171" sldId="275"/>
            <ac:spMk id="5" creationId="{2E4CAF8A-11C7-8AA3-AED2-86B827F4C511}"/>
          </ac:spMkLst>
        </pc:spChg>
        <pc:spChg chg="add del">
          <ac:chgData name="ioanna lazarou" userId="e405eaf513ff0065" providerId="LiveId" clId="{141EF0BA-E796-4740-9293-D5230AEB9080}" dt="2024-10-13T08:39:57.188" v="277" actId="22"/>
          <ac:spMkLst>
            <pc:docMk/>
            <pc:sldMk cId="2092593171" sldId="275"/>
            <ac:spMk id="7" creationId="{22F2E7E0-D2CA-8FBF-59D3-586A90B4B244}"/>
          </ac:spMkLst>
        </pc:spChg>
        <pc:spChg chg="add del mod">
          <ac:chgData name="ioanna lazarou" userId="e405eaf513ff0065" providerId="LiveId" clId="{141EF0BA-E796-4740-9293-D5230AEB9080}" dt="2024-10-13T09:45:30.336" v="299" actId="478"/>
          <ac:spMkLst>
            <pc:docMk/>
            <pc:sldMk cId="2092593171" sldId="275"/>
            <ac:spMk id="9" creationId="{00179584-1391-BC51-04AF-1BF011CB0FD4}"/>
          </ac:spMkLst>
        </pc:spChg>
        <pc:spChg chg="add mod">
          <ac:chgData name="ioanna lazarou" userId="e405eaf513ff0065" providerId="LiveId" clId="{141EF0BA-E796-4740-9293-D5230AEB9080}" dt="2024-10-13T09:54:09.004" v="395" actId="2711"/>
          <ac:spMkLst>
            <pc:docMk/>
            <pc:sldMk cId="2092593171" sldId="275"/>
            <ac:spMk id="11" creationId="{46AB2A21-7B38-9B2C-9396-3CB0F6F8F2CD}"/>
          </ac:spMkLst>
        </pc:spChg>
        <pc:spChg chg="add mod">
          <ac:chgData name="ioanna lazarou" userId="e405eaf513ff0065" providerId="LiveId" clId="{141EF0BA-E796-4740-9293-D5230AEB9080}" dt="2024-10-13T09:47:51.034" v="318" actId="14100"/>
          <ac:spMkLst>
            <pc:docMk/>
            <pc:sldMk cId="2092593171" sldId="275"/>
            <ac:spMk id="13" creationId="{5AADC6EC-A672-26A3-C9A4-70BB20773693}"/>
          </ac:spMkLst>
        </pc:spChg>
        <pc:spChg chg="add mod">
          <ac:chgData name="ioanna lazarou" userId="e405eaf513ff0065" providerId="LiveId" clId="{141EF0BA-E796-4740-9293-D5230AEB9080}" dt="2024-10-13T09:48:44.527" v="325" actId="478"/>
          <ac:spMkLst>
            <pc:docMk/>
            <pc:sldMk cId="2092593171" sldId="275"/>
            <ac:spMk id="14" creationId="{5D88BCE8-31A5-A154-E792-94060FB0FFA2}"/>
          </ac:spMkLst>
        </pc:spChg>
        <pc:spChg chg="add">
          <ac:chgData name="ioanna lazarou" userId="e405eaf513ff0065" providerId="LiveId" clId="{141EF0BA-E796-4740-9293-D5230AEB9080}" dt="2024-10-13T08:42:50.848" v="287" actId="26606"/>
          <ac:spMkLst>
            <pc:docMk/>
            <pc:sldMk cId="2092593171" sldId="275"/>
            <ac:spMk id="1031" creationId="{3F4C104D-5F30-4811-9376-566B26E4719A}"/>
          </ac:spMkLst>
        </pc:spChg>
        <pc:spChg chg="add">
          <ac:chgData name="ioanna lazarou" userId="e405eaf513ff0065" providerId="LiveId" clId="{141EF0BA-E796-4740-9293-D5230AEB9080}" dt="2024-10-13T08:42:50.848" v="287" actId="26606"/>
          <ac:spMkLst>
            <pc:docMk/>
            <pc:sldMk cId="2092593171" sldId="275"/>
            <ac:spMk id="1033" creationId="{0815E34B-5D02-4E01-A936-E8E1C0AB6F12}"/>
          </ac:spMkLst>
        </pc:spChg>
        <pc:spChg chg="add">
          <ac:chgData name="ioanna lazarou" userId="e405eaf513ff0065" providerId="LiveId" clId="{141EF0BA-E796-4740-9293-D5230AEB9080}" dt="2024-10-13T08:42:50.848" v="287" actId="26606"/>
          <ac:spMkLst>
            <pc:docMk/>
            <pc:sldMk cId="2092593171" sldId="275"/>
            <ac:spMk id="1035" creationId="{7DE3414B-B032-4710-A468-D3285E38C5FF}"/>
          </ac:spMkLst>
        </pc:spChg>
        <pc:picChg chg="add mod">
          <ac:chgData name="ioanna lazarou" userId="e405eaf513ff0065" providerId="LiveId" clId="{141EF0BA-E796-4740-9293-D5230AEB9080}" dt="2024-10-13T08:42:58.862" v="289" actId="1076"/>
          <ac:picMkLst>
            <pc:docMk/>
            <pc:sldMk cId="2092593171" sldId="275"/>
            <ac:picMk id="1026" creationId="{9212324E-BD34-9F36-B5FF-70BEBFC59E12}"/>
          </ac:picMkLst>
        </pc:picChg>
        <pc:picChg chg="add mod">
          <ac:chgData name="ioanna lazarou" userId="e405eaf513ff0065" providerId="LiveId" clId="{141EF0BA-E796-4740-9293-D5230AEB9080}" dt="2024-10-13T09:46:49.998" v="307" actId="1076"/>
          <ac:picMkLst>
            <pc:docMk/>
            <pc:sldMk cId="2092593171" sldId="275"/>
            <ac:picMk id="1028" creationId="{ED39035F-4F4E-34AC-2CDD-CAA1B774BBF7}"/>
          </ac:picMkLst>
        </pc:picChg>
        <pc:picChg chg="add del mod">
          <ac:chgData name="ioanna lazarou" userId="e405eaf513ff0065" providerId="LiveId" clId="{141EF0BA-E796-4740-9293-D5230AEB9080}" dt="2024-10-13T09:48:49.622" v="330" actId="1076"/>
          <ac:picMkLst>
            <pc:docMk/>
            <pc:sldMk cId="2092593171" sldId="275"/>
            <ac:picMk id="1030" creationId="{F5A368F5-B4D3-AE9E-B31C-9C5E82CE43B3}"/>
          </ac:picMkLst>
        </pc:picChg>
        <pc:picChg chg="add mod">
          <ac:chgData name="ioanna lazarou" userId="e405eaf513ff0065" providerId="LiveId" clId="{141EF0BA-E796-4740-9293-D5230AEB9080}" dt="2024-10-13T09:49:04.304" v="334" actId="1076"/>
          <ac:picMkLst>
            <pc:docMk/>
            <pc:sldMk cId="2092593171" sldId="275"/>
            <ac:picMk id="1032" creationId="{01AF8EC1-BDC0-4313-3207-B1FE3DBD901A}"/>
          </ac:picMkLst>
        </pc:picChg>
      </pc:sldChg>
      <pc:sldChg chg="addSp modSp new mod">
        <pc:chgData name="ioanna lazarou" userId="e405eaf513ff0065" providerId="LiveId" clId="{141EF0BA-E796-4740-9293-D5230AEB9080}" dt="2024-10-13T09:55:51.205" v="442" actId="20577"/>
        <pc:sldMkLst>
          <pc:docMk/>
          <pc:sldMk cId="1991571892" sldId="276"/>
        </pc:sldMkLst>
        <pc:spChg chg="add mod">
          <ac:chgData name="ioanna lazarou" userId="e405eaf513ff0065" providerId="LiveId" clId="{141EF0BA-E796-4740-9293-D5230AEB9080}" dt="2024-10-13T09:55:51.205" v="442" actId="20577"/>
          <ac:spMkLst>
            <pc:docMk/>
            <pc:sldMk cId="1991571892" sldId="276"/>
            <ac:spMk id="3" creationId="{2F616B18-BF14-923B-78AA-D4FFCBACEE31}"/>
          </ac:spMkLst>
        </pc:spChg>
        <pc:picChg chg="add mod">
          <ac:chgData name="ioanna lazarou" userId="e405eaf513ff0065" providerId="LiveId" clId="{141EF0BA-E796-4740-9293-D5230AEB9080}" dt="2024-10-13T09:52:18.749" v="342" actId="1076"/>
          <ac:picMkLst>
            <pc:docMk/>
            <pc:sldMk cId="1991571892" sldId="276"/>
            <ac:picMk id="2050" creationId="{E4955D0C-E095-75F3-CC46-9DDC1A2456AC}"/>
          </ac:picMkLst>
        </pc:picChg>
        <pc:picChg chg="add mod">
          <ac:chgData name="ioanna lazarou" userId="e405eaf513ff0065" providerId="LiveId" clId="{141EF0BA-E796-4740-9293-D5230AEB9080}" dt="2024-10-13T09:52:20.495" v="343" actId="1076"/>
          <ac:picMkLst>
            <pc:docMk/>
            <pc:sldMk cId="1991571892" sldId="276"/>
            <ac:picMk id="2052" creationId="{8204EEC6-FAB0-E8A6-0445-354003AD7621}"/>
          </ac:picMkLst>
        </pc:picChg>
      </pc:sldChg>
      <pc:sldChg chg="addSp delSp modSp new mod setBg">
        <pc:chgData name="ioanna lazarou" userId="e405eaf513ff0065" providerId="LiveId" clId="{141EF0BA-E796-4740-9293-D5230AEB9080}" dt="2024-10-13T10:02:35.979" v="550" actId="14100"/>
        <pc:sldMkLst>
          <pc:docMk/>
          <pc:sldMk cId="1782778799" sldId="277"/>
        </pc:sldMkLst>
        <pc:spChg chg="mod">
          <ac:chgData name="ioanna lazarou" userId="e405eaf513ff0065" providerId="LiveId" clId="{141EF0BA-E796-4740-9293-D5230AEB9080}" dt="2024-10-13T09:57:27.814" v="491" actId="26606"/>
          <ac:spMkLst>
            <pc:docMk/>
            <pc:sldMk cId="1782778799" sldId="277"/>
            <ac:spMk id="2" creationId="{01665A74-CF27-66B6-689B-8EC7EF22F6B3}"/>
          </ac:spMkLst>
        </pc:spChg>
        <pc:spChg chg="del">
          <ac:chgData name="ioanna lazarou" userId="e405eaf513ff0065" providerId="LiveId" clId="{141EF0BA-E796-4740-9293-D5230AEB9080}" dt="2024-10-13T09:57:20.517" v="489"/>
          <ac:spMkLst>
            <pc:docMk/>
            <pc:sldMk cId="1782778799" sldId="277"/>
            <ac:spMk id="3" creationId="{ED0A53D8-7B6C-7354-EADF-6C22B8C626E0}"/>
          </ac:spMkLst>
        </pc:spChg>
        <pc:spChg chg="add mod">
          <ac:chgData name="ioanna lazarou" userId="e405eaf513ff0065" providerId="LiveId" clId="{141EF0BA-E796-4740-9293-D5230AEB9080}" dt="2024-10-13T10:02:35.979" v="550" actId="14100"/>
          <ac:spMkLst>
            <pc:docMk/>
            <pc:sldMk cId="1782778799" sldId="277"/>
            <ac:spMk id="3078" creationId="{5CB2098D-278D-AFDF-46F5-5A4EB23351F7}"/>
          </ac:spMkLst>
        </pc:spChg>
        <pc:picChg chg="add mod">
          <ac:chgData name="ioanna lazarou" userId="e405eaf513ff0065" providerId="LiveId" clId="{141EF0BA-E796-4740-9293-D5230AEB9080}" dt="2024-10-13T09:57:27.814" v="491" actId="26606"/>
          <ac:picMkLst>
            <pc:docMk/>
            <pc:sldMk cId="1782778799" sldId="277"/>
            <ac:picMk id="3074" creationId="{3285095A-EB78-17FA-45E0-FAAE107CDD2A}"/>
          </ac:picMkLst>
        </pc:picChg>
      </pc:sldChg>
      <pc:sldChg chg="addSp delSp modSp new del mod">
        <pc:chgData name="ioanna lazarou" userId="e405eaf513ff0065" providerId="LiveId" clId="{141EF0BA-E796-4740-9293-D5230AEB9080}" dt="2024-10-13T10:08:39.913" v="626" actId="2696"/>
        <pc:sldMkLst>
          <pc:docMk/>
          <pc:sldMk cId="1652979232" sldId="278"/>
        </pc:sldMkLst>
        <pc:spChg chg="add del mod">
          <ac:chgData name="ioanna lazarou" userId="e405eaf513ff0065" providerId="LiveId" clId="{141EF0BA-E796-4740-9293-D5230AEB9080}" dt="2024-10-13T10:05:29.061" v="566" actId="478"/>
          <ac:spMkLst>
            <pc:docMk/>
            <pc:sldMk cId="1652979232" sldId="278"/>
            <ac:spMk id="2" creationId="{26177E26-55D4-62BC-2EFA-ECAD422FFC33}"/>
          </ac:spMkLst>
        </pc:spChg>
        <pc:spChg chg="add del mod">
          <ac:chgData name="ioanna lazarou" userId="e405eaf513ff0065" providerId="LiveId" clId="{141EF0BA-E796-4740-9293-D5230AEB9080}" dt="2024-10-13T10:05:25.433" v="565"/>
          <ac:spMkLst>
            <pc:docMk/>
            <pc:sldMk cId="1652979232" sldId="278"/>
            <ac:spMk id="3" creationId="{E6D4CF66-6859-3A35-BE61-6A07CDF92CD2}"/>
          </ac:spMkLst>
        </pc:spChg>
        <pc:spChg chg="add mod">
          <ac:chgData name="ioanna lazarou" userId="e405eaf513ff0065" providerId="LiveId" clId="{141EF0BA-E796-4740-9293-D5230AEB9080}" dt="2024-10-13T10:06:41.737" v="612" actId="14100"/>
          <ac:spMkLst>
            <pc:docMk/>
            <pc:sldMk cId="1652979232" sldId="278"/>
            <ac:spMk id="4" creationId="{387370C1-630A-A9F8-844A-E05B7A38F0E9}"/>
          </ac:spMkLst>
        </pc:spChg>
        <pc:picChg chg="add del">
          <ac:chgData name="ioanna lazarou" userId="e405eaf513ff0065" providerId="LiveId" clId="{141EF0BA-E796-4740-9293-D5230AEB9080}" dt="2024-10-13T10:03:25.293" v="556" actId="478"/>
          <ac:picMkLst>
            <pc:docMk/>
            <pc:sldMk cId="1652979232" sldId="278"/>
            <ac:picMk id="5122" creationId="{C8096F38-1DF5-1340-3F06-3569ED9CFD90}"/>
          </ac:picMkLst>
        </pc:picChg>
        <pc:picChg chg="add mod">
          <ac:chgData name="ioanna lazarou" userId="e405eaf513ff0065" providerId="LiveId" clId="{141EF0BA-E796-4740-9293-D5230AEB9080}" dt="2024-10-13T10:06:32.933" v="611" actId="1076"/>
          <ac:picMkLst>
            <pc:docMk/>
            <pc:sldMk cId="1652979232" sldId="278"/>
            <ac:picMk id="5124" creationId="{EA488B27-6C2B-6614-1B8A-52471A57C6F0}"/>
          </ac:picMkLst>
        </pc:picChg>
        <pc:picChg chg="add mod">
          <ac:chgData name="ioanna lazarou" userId="e405eaf513ff0065" providerId="LiveId" clId="{141EF0BA-E796-4740-9293-D5230AEB9080}" dt="2024-10-13T10:06:49.762" v="614" actId="1076"/>
          <ac:picMkLst>
            <pc:docMk/>
            <pc:sldMk cId="1652979232" sldId="278"/>
            <ac:picMk id="5126" creationId="{06BE50C9-3B1F-D853-0390-ACF8E01F5FE3}"/>
          </ac:picMkLst>
        </pc:picChg>
      </pc:sldChg>
      <pc:sldChg chg="addSp new del">
        <pc:chgData name="ioanna lazarou" userId="e405eaf513ff0065" providerId="LiveId" clId="{141EF0BA-E796-4740-9293-D5230AEB9080}" dt="2024-10-13T10:02:48.700" v="553" actId="47"/>
        <pc:sldMkLst>
          <pc:docMk/>
          <pc:sldMk cId="2668793174" sldId="278"/>
        </pc:sldMkLst>
        <pc:picChg chg="add">
          <ac:chgData name="ioanna lazarou" userId="e405eaf513ff0065" providerId="LiveId" clId="{141EF0BA-E796-4740-9293-D5230AEB9080}" dt="2024-10-13T10:02:41.886" v="552"/>
          <ac:picMkLst>
            <pc:docMk/>
            <pc:sldMk cId="2668793174" sldId="278"/>
            <ac:picMk id="4098" creationId="{59986E62-DDE6-06D5-6385-CDA899162E66}"/>
          </ac:picMkLst>
        </pc:picChg>
      </pc:sldChg>
      <pc:sldChg chg="addSp delSp modSp new mod">
        <pc:chgData name="ioanna lazarou" userId="e405eaf513ff0065" providerId="LiveId" clId="{141EF0BA-E796-4740-9293-D5230AEB9080}" dt="2024-10-13T10:09:57.759" v="669" actId="255"/>
        <pc:sldMkLst>
          <pc:docMk/>
          <pc:sldMk cId="2375027616" sldId="279"/>
        </pc:sldMkLst>
        <pc:spChg chg="mod">
          <ac:chgData name="ioanna lazarou" userId="e405eaf513ff0065" providerId="LiveId" clId="{141EF0BA-E796-4740-9293-D5230AEB9080}" dt="2024-10-13T10:07:45.105" v="621" actId="14100"/>
          <ac:spMkLst>
            <pc:docMk/>
            <pc:sldMk cId="2375027616" sldId="279"/>
            <ac:spMk id="2" creationId="{9A179E62-7BD9-2103-8504-A4BAD5E1AA3D}"/>
          </ac:spMkLst>
        </pc:spChg>
        <pc:spChg chg="del">
          <ac:chgData name="ioanna lazarou" userId="e405eaf513ff0065" providerId="LiveId" clId="{141EF0BA-E796-4740-9293-D5230AEB9080}" dt="2024-10-13T10:07:58.960" v="623"/>
          <ac:spMkLst>
            <pc:docMk/>
            <pc:sldMk cId="2375027616" sldId="279"/>
            <ac:spMk id="3" creationId="{0419CB6A-A93B-A4C6-4CFE-AA5A41CC40AB}"/>
          </ac:spMkLst>
        </pc:spChg>
        <pc:spChg chg="mod">
          <ac:chgData name="ioanna lazarou" userId="e405eaf513ff0065" providerId="LiveId" clId="{141EF0BA-E796-4740-9293-D5230AEB9080}" dt="2024-10-13T10:09:57.759" v="669" actId="255"/>
          <ac:spMkLst>
            <pc:docMk/>
            <pc:sldMk cId="2375027616" sldId="279"/>
            <ac:spMk id="4" creationId="{1676531B-8F23-CFC9-BF1B-FCE45440C9FD}"/>
          </ac:spMkLst>
        </pc:spChg>
        <pc:picChg chg="add mod">
          <ac:chgData name="ioanna lazarou" userId="e405eaf513ff0065" providerId="LiveId" clId="{141EF0BA-E796-4740-9293-D5230AEB9080}" dt="2024-10-13T10:07:48.557" v="622" actId="1076"/>
          <ac:picMkLst>
            <pc:docMk/>
            <pc:sldMk cId="2375027616" sldId="279"/>
            <ac:picMk id="5" creationId="{98AF24CC-F05A-2EBA-32D1-7A8BFD2AA1A0}"/>
          </ac:picMkLst>
        </pc:picChg>
        <pc:picChg chg="add mod">
          <ac:chgData name="ioanna lazarou" userId="e405eaf513ff0065" providerId="LiveId" clId="{141EF0BA-E796-4740-9293-D5230AEB9080}" dt="2024-10-13T10:08:03.597" v="624" actId="1076"/>
          <ac:picMkLst>
            <pc:docMk/>
            <pc:sldMk cId="2375027616" sldId="279"/>
            <ac:picMk id="6" creationId="{EEB35460-96E7-4793-B1C2-EA555D83AB48}"/>
          </ac:picMkLst>
        </pc:picChg>
      </pc:sldChg>
      <pc:sldChg chg="addSp delSp modSp new mod setBg">
        <pc:chgData name="ioanna lazarou" userId="e405eaf513ff0065" providerId="LiveId" clId="{141EF0BA-E796-4740-9293-D5230AEB9080}" dt="2024-10-13T10:20:03.869" v="770" actId="478"/>
        <pc:sldMkLst>
          <pc:docMk/>
          <pc:sldMk cId="3641008244" sldId="280"/>
        </pc:sldMkLst>
        <pc:spChg chg="mod">
          <ac:chgData name="ioanna lazarou" userId="e405eaf513ff0065" providerId="LiveId" clId="{141EF0BA-E796-4740-9293-D5230AEB9080}" dt="2024-10-13T10:19:54.274" v="769" actId="26606"/>
          <ac:spMkLst>
            <pc:docMk/>
            <pc:sldMk cId="3641008244" sldId="280"/>
            <ac:spMk id="2" creationId="{21CE7B34-4B62-09A4-1C3A-BAA901E63B8D}"/>
          </ac:spMkLst>
        </pc:spChg>
        <pc:spChg chg="mod">
          <ac:chgData name="ioanna lazarou" userId="e405eaf513ff0065" providerId="LiveId" clId="{141EF0BA-E796-4740-9293-D5230AEB9080}" dt="2024-10-13T10:19:54.274" v="769" actId="26606"/>
          <ac:spMkLst>
            <pc:docMk/>
            <pc:sldMk cId="3641008244" sldId="280"/>
            <ac:spMk id="3" creationId="{B3AD04B2-4495-A50C-E132-39A4354E305F}"/>
          </ac:spMkLst>
        </pc:spChg>
        <pc:spChg chg="add del mod">
          <ac:chgData name="ioanna lazarou" userId="e405eaf513ff0065" providerId="LiveId" clId="{141EF0BA-E796-4740-9293-D5230AEB9080}" dt="2024-10-13T10:20:03.869" v="770" actId="478"/>
          <ac:spMkLst>
            <pc:docMk/>
            <pc:sldMk cId="3641008244" sldId="280"/>
            <ac:spMk id="6" creationId="{E669C957-10C3-9E39-D821-015E2DE450C8}"/>
          </ac:spMkLst>
        </pc:spChg>
        <pc:picChg chg="add mod">
          <ac:chgData name="ioanna lazarou" userId="e405eaf513ff0065" providerId="LiveId" clId="{141EF0BA-E796-4740-9293-D5230AEB9080}" dt="2024-10-13T10:19:54.274" v="769" actId="26606"/>
          <ac:picMkLst>
            <pc:docMk/>
            <pc:sldMk cId="3641008244" sldId="280"/>
            <ac:picMk id="5" creationId="{9E248CBA-42C2-C98F-3631-258102E2B02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pasiongriega.blogspot.com/2012/04/representacio-teatral-de-cornaros-i.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kU1DUUUlwh0" TargetMode="Externa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ityofnafplio.com/2013/11/29/%CE%B9%CF%84%CE%B1%CE%BB%CE%BF%CE%AF-%CF%80%CE%B5%CF%81%CE%B9%CE%B7%CE%B3%CE%B7%CF%84%CE%AD%CF%82-%CE%B1%CF%80%CF%8C-%CF%84%CE%BF%CE%BD-15%CE%BF-%CE%AD%CF%89%CF%82-%CF%84%CE%BF%CE%BD-19%CE%BF-%CE%B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vEb_4tiS9bM"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vitsentzoskornaros.org/" TargetMode="External"/><Relationship Id="rId2" Type="http://schemas.openxmlformats.org/officeDocument/2006/relationships/hyperlink" Target="http://ebooks.edu.gr/ebooks/v/html/8547/2330/Istoria-Neoellinikis-Logotechnias_A-B-G-Gymnasiou_html-apl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iki-toki.com/timeline/entry/90157/-/#vars!date=2009-06-16_20:18:40" TargetMode="External"/><Relationship Id="rId1" Type="http://schemas.openxmlformats.org/officeDocument/2006/relationships/slideLayout" Target="../slideLayouts/slideLayout2.xml"/><Relationship Id="rId4" Type="http://schemas.openxmlformats.org/officeDocument/2006/relationships/hyperlink" Target="https://www.koukidaki.gr/2015/03/giati-diavazw-logotehnia-hristos-mavoglou.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telemax/3304685262"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0503B-82E7-2B7A-D33B-B3859A5782A1}"/>
              </a:ext>
            </a:extLst>
          </p:cNvPr>
          <p:cNvSpPr>
            <a:spLocks noGrp="1"/>
          </p:cNvSpPr>
          <p:nvPr>
            <p:ph type="ctrTitle"/>
          </p:nvPr>
        </p:nvSpPr>
        <p:spPr>
          <a:xfrm>
            <a:off x="1898690" y="844510"/>
            <a:ext cx="3710018" cy="4169749"/>
          </a:xfrm>
        </p:spPr>
        <p:txBody>
          <a:bodyPr>
            <a:normAutofit/>
          </a:bodyPr>
          <a:lstStyle/>
          <a:p>
            <a:r>
              <a:rPr lang="el-GR" sz="4400" dirty="0"/>
              <a:t>ΚΡΗΤΙΚΗ ΛΟΓΟΤΕΧΝΙΑ</a:t>
            </a:r>
          </a:p>
        </p:txBody>
      </p:sp>
      <p:pic>
        <p:nvPicPr>
          <p:cNvPr id="5" name="Εικόνα 4" descr="Εικόνα που περιέχει ζωγραφική, ζωγραφιά, τέχνη, Συλλεκτικό&#10;&#10;Περιγραφή που δημιουργήθηκε αυτόματα">
            <a:extLst>
              <a:ext uri="{FF2B5EF4-FFF2-40B4-BE49-F238E27FC236}">
                <a16:creationId xmlns:a16="http://schemas.microsoft.com/office/drawing/2014/main" id="{C181E93E-75F4-7219-0AD1-0FA298EEEB08}"/>
              </a:ext>
            </a:extLst>
          </p:cNvPr>
          <p:cNvPicPr>
            <a:picLocks noChangeAspect="1"/>
          </p:cNvPicPr>
          <p:nvPr/>
        </p:nvPicPr>
        <p:blipFill>
          <a:blip r:embed="rId2">
            <a:extLst>
              <a:ext uri="{837473B0-CC2E-450A-ABE3-18F120FF3D39}">
                <a1611:picAttrSrcUrl xmlns:a1611="http://schemas.microsoft.com/office/drawing/2016/11/main" r:id="rId3"/>
              </a:ext>
            </a:extLst>
          </a:blip>
          <a:srcRect t="2964" r="-1" b="9299"/>
          <a:stretch/>
        </p:blipFill>
        <p:spPr>
          <a:xfrm>
            <a:off x="6095998" y="-152865"/>
            <a:ext cx="6212890" cy="7010866"/>
          </a:xfrm>
          <a:prstGeom prst="rect">
            <a:avLst/>
          </a:prstGeom>
        </p:spPr>
      </p:pic>
    </p:spTree>
    <p:extLst>
      <p:ext uri="{BB962C8B-B14F-4D97-AF65-F5344CB8AC3E}">
        <p14:creationId xmlns:p14="http://schemas.microsoft.com/office/powerpoint/2010/main" val="27916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7A7F2F-2492-0803-A383-33C30BE0C571}"/>
              </a:ext>
            </a:extLst>
          </p:cNvPr>
          <p:cNvSpPr>
            <a:spLocks noGrp="1"/>
          </p:cNvSpPr>
          <p:nvPr>
            <p:ph type="ctrTitle"/>
          </p:nvPr>
        </p:nvSpPr>
        <p:spPr>
          <a:xfrm>
            <a:off x="599769" y="471949"/>
            <a:ext cx="10904844" cy="924232"/>
          </a:xfrm>
        </p:spPr>
        <p:txBody>
          <a:bodyPr/>
          <a:lstStyle/>
          <a:p>
            <a:r>
              <a:rPr lang="el-GR"/>
              <a:t>Βιτσέντζος Κορνάρος</a:t>
            </a:r>
            <a:endParaRPr lang="el-GR" dirty="0"/>
          </a:p>
        </p:txBody>
      </p:sp>
      <p:sp>
        <p:nvSpPr>
          <p:cNvPr id="3" name="Υπότιτλος 2">
            <a:extLst>
              <a:ext uri="{FF2B5EF4-FFF2-40B4-BE49-F238E27FC236}">
                <a16:creationId xmlns:a16="http://schemas.microsoft.com/office/drawing/2014/main" id="{B2D581CD-1928-639A-DCB2-B9E300615D7E}"/>
              </a:ext>
            </a:extLst>
          </p:cNvPr>
          <p:cNvSpPr>
            <a:spLocks noGrp="1"/>
          </p:cNvSpPr>
          <p:nvPr>
            <p:ph type="subTitle" idx="1"/>
          </p:nvPr>
        </p:nvSpPr>
        <p:spPr>
          <a:xfrm>
            <a:off x="1612490" y="2051565"/>
            <a:ext cx="10196052" cy="4565545"/>
          </a:xfrm>
        </p:spPr>
        <p:txBody>
          <a:bodyPr>
            <a:normAutofit fontScale="92500" lnSpcReduction="20000"/>
          </a:bodyPr>
          <a:lstStyle/>
          <a:p>
            <a:pPr marL="285750" indent="-285750" algn="l">
              <a:buFont typeface="Wingdings" panose="05000000000000000000" pitchFamily="2" charset="2"/>
              <a:buChar char="ü"/>
            </a:pPr>
            <a:r>
              <a:rPr lang="el-GR" sz="2000" b="0" i="0" dirty="0">
                <a:solidFill>
                  <a:srgbClr val="555555"/>
                </a:solidFill>
                <a:effectLst/>
                <a:latin typeface="Archivo"/>
              </a:rPr>
              <a:t>Έλληνας ποιητής, από τους κυριότερους εκπροσώπους της Κρητικής Αναγέννησης. </a:t>
            </a:r>
          </a:p>
          <a:p>
            <a:pPr marL="285750" indent="-285750" algn="l">
              <a:buFont typeface="Wingdings" panose="05000000000000000000" pitchFamily="2" charset="2"/>
              <a:buChar char="ü"/>
            </a:pPr>
            <a:r>
              <a:rPr lang="el-GR" sz="2000" b="0" i="0" dirty="0">
                <a:solidFill>
                  <a:srgbClr val="555555"/>
                </a:solidFill>
                <a:effectLst/>
                <a:latin typeface="Archivo"/>
              </a:rPr>
              <a:t>Ταυτίζεται με τον γιο του Ιακώβου Κορνάρου και της </a:t>
            </a:r>
            <a:r>
              <a:rPr lang="el-GR" sz="2000" b="0" i="0" dirty="0" err="1">
                <a:solidFill>
                  <a:srgbClr val="555555"/>
                </a:solidFill>
                <a:effectLst/>
                <a:latin typeface="Archivo"/>
              </a:rPr>
              <a:t>Ζαμπέτας</a:t>
            </a:r>
            <a:r>
              <a:rPr lang="el-GR" sz="2000" b="0" i="0" dirty="0">
                <a:solidFill>
                  <a:srgbClr val="555555"/>
                </a:solidFill>
                <a:effectLst/>
                <a:latin typeface="Archivo"/>
              </a:rPr>
              <a:t> </a:t>
            </a:r>
            <a:r>
              <a:rPr lang="el-GR" sz="2000" b="0" i="0" dirty="0" err="1">
                <a:solidFill>
                  <a:srgbClr val="555555"/>
                </a:solidFill>
                <a:effectLst/>
                <a:latin typeface="Archivo"/>
              </a:rPr>
              <a:t>Ντεμέτζο</a:t>
            </a:r>
            <a:r>
              <a:rPr lang="el-GR" sz="2000" b="0" i="0" dirty="0">
                <a:solidFill>
                  <a:srgbClr val="555555"/>
                </a:solidFill>
                <a:effectLst/>
                <a:latin typeface="Archivo"/>
              </a:rPr>
              <a:t>. </a:t>
            </a:r>
          </a:p>
          <a:p>
            <a:pPr marL="285750" indent="-285750" algn="l">
              <a:buFont typeface="Wingdings" panose="05000000000000000000" pitchFamily="2" charset="2"/>
              <a:buChar char="ü"/>
            </a:pPr>
            <a:r>
              <a:rPr lang="el-GR" sz="2000" b="0" i="0" dirty="0">
                <a:solidFill>
                  <a:srgbClr val="555555"/>
                </a:solidFill>
                <a:effectLst/>
                <a:latin typeface="Archivo"/>
              </a:rPr>
              <a:t>Γεννήθηκε στην Τραπεζούντα της Σητείας το 1553 και ήταν γόνος εξελληνισμένης βενετσιάνικης οικογένειας.</a:t>
            </a:r>
          </a:p>
          <a:p>
            <a:pPr marL="285750" indent="-285750" algn="l">
              <a:buFont typeface="Wingdings" panose="05000000000000000000" pitchFamily="2" charset="2"/>
              <a:buChar char="ü"/>
            </a:pPr>
            <a:r>
              <a:rPr lang="el-GR" sz="2000" b="0" i="0" dirty="0">
                <a:solidFill>
                  <a:srgbClr val="555555"/>
                </a:solidFill>
                <a:effectLst/>
                <a:latin typeface="Archivo"/>
              </a:rPr>
              <a:t> Μετά το 1590 εγκαταστάθηκε στον Χάνδακα (σημερινό Ηράκλειο), όπου παντρεύτηκε, απέκτησε δύο κόρες και ανέλαβε διοικητικά αξιώματα. Ο αδερφός του Ανδρέας, επίσης συγγραφέας, είχε ιδρύσει εκεί την Ακαδημία λογίων των </a:t>
            </a:r>
            <a:r>
              <a:rPr lang="el-GR" sz="2000" b="0" i="0" dirty="0" err="1">
                <a:solidFill>
                  <a:srgbClr val="555555"/>
                </a:solidFill>
                <a:effectLst/>
                <a:latin typeface="Archivo"/>
              </a:rPr>
              <a:t>Stravaganti</a:t>
            </a:r>
            <a:r>
              <a:rPr lang="el-GR" sz="2000" b="0" i="0" dirty="0">
                <a:solidFill>
                  <a:srgbClr val="555555"/>
                </a:solidFill>
                <a:effectLst/>
                <a:latin typeface="Archivo"/>
              </a:rPr>
              <a:t>, μέλος της οποίας έγινε και ο </a:t>
            </a:r>
            <a:r>
              <a:rPr lang="el-GR" sz="2000" b="0" i="0" dirty="0" err="1">
                <a:solidFill>
                  <a:srgbClr val="555555"/>
                </a:solidFill>
                <a:effectLst/>
                <a:latin typeface="Archivo"/>
              </a:rPr>
              <a:t>Βιτσέντζος</a:t>
            </a:r>
            <a:endParaRPr lang="el-GR" sz="2000" dirty="0">
              <a:solidFill>
                <a:srgbClr val="555555"/>
              </a:solidFill>
              <a:latin typeface="Archivo"/>
            </a:endParaRPr>
          </a:p>
          <a:p>
            <a:pPr marL="285750" indent="-285750" algn="l">
              <a:buFont typeface="Wingdings" panose="05000000000000000000" pitchFamily="2" charset="2"/>
              <a:buChar char="ü"/>
            </a:pPr>
            <a:r>
              <a:rPr lang="el-GR" sz="2000" dirty="0">
                <a:solidFill>
                  <a:srgbClr val="555555"/>
                </a:solidFill>
                <a:latin typeface="Archivo"/>
              </a:rPr>
              <a:t> </a:t>
            </a:r>
            <a:r>
              <a:rPr lang="el-GR" sz="2000" b="0" i="0" dirty="0">
                <a:solidFill>
                  <a:srgbClr val="555555"/>
                </a:solidFill>
                <a:effectLst/>
                <a:latin typeface="Archivo"/>
              </a:rPr>
              <a:t>Κορυφαίο του έργο είναι το έμμετρο μυθιστόρημα 10.012 στίχων </a:t>
            </a:r>
            <a:r>
              <a:rPr lang="el-GR" sz="2000" b="0" i="1" dirty="0" err="1">
                <a:solidFill>
                  <a:srgbClr val="555555"/>
                </a:solidFill>
                <a:effectLst/>
                <a:latin typeface="Archivo"/>
              </a:rPr>
              <a:t>Ερωτόκριτος</a:t>
            </a:r>
            <a:r>
              <a:rPr lang="el-GR" sz="2000" dirty="0">
                <a:solidFill>
                  <a:srgbClr val="555555"/>
                </a:solidFill>
                <a:latin typeface="Archivo"/>
              </a:rPr>
              <a:t> (1</a:t>
            </a:r>
            <a:r>
              <a:rPr lang="el-GR" sz="2000" baseline="30000" dirty="0">
                <a:solidFill>
                  <a:srgbClr val="555555"/>
                </a:solidFill>
                <a:latin typeface="Archivo"/>
              </a:rPr>
              <a:t>η</a:t>
            </a:r>
            <a:r>
              <a:rPr lang="el-GR" sz="2000" dirty="0">
                <a:solidFill>
                  <a:srgbClr val="555555"/>
                </a:solidFill>
                <a:latin typeface="Archivo"/>
              </a:rPr>
              <a:t> έκδοση:</a:t>
            </a:r>
            <a:r>
              <a:rPr lang="el-GR" sz="2000" b="0" i="0" dirty="0">
                <a:solidFill>
                  <a:srgbClr val="555555"/>
                </a:solidFill>
                <a:effectLst/>
                <a:latin typeface="Archivo"/>
              </a:rPr>
              <a:t> Βενετία, 1713). </a:t>
            </a:r>
          </a:p>
          <a:p>
            <a:pPr marL="285750" indent="-285750" algn="l">
              <a:buFont typeface="Wingdings" panose="05000000000000000000" pitchFamily="2" charset="2"/>
              <a:buChar char="ü"/>
            </a:pPr>
            <a:r>
              <a:rPr lang="el-GR" sz="2000" b="0" i="0" dirty="0">
                <a:solidFill>
                  <a:srgbClr val="555555"/>
                </a:solidFill>
                <a:effectLst/>
                <a:latin typeface="Archivo"/>
              </a:rPr>
              <a:t>Ορισμένοι μελετητές αποδίδουν στον </a:t>
            </a:r>
            <a:r>
              <a:rPr lang="el-GR" sz="2000" b="0" i="0" dirty="0" err="1">
                <a:solidFill>
                  <a:srgbClr val="555555"/>
                </a:solidFill>
                <a:effectLst/>
                <a:latin typeface="Archivo"/>
              </a:rPr>
              <a:t>Βιτσέντζο</a:t>
            </a:r>
            <a:r>
              <a:rPr lang="el-GR" sz="2000" b="0" i="0" dirty="0">
                <a:solidFill>
                  <a:srgbClr val="555555"/>
                </a:solidFill>
                <a:effectLst/>
                <a:latin typeface="Archivo"/>
              </a:rPr>
              <a:t> Κορνάρο και το θρησκευτικό δράμα </a:t>
            </a:r>
            <a:r>
              <a:rPr lang="el-GR" sz="2000" b="0" i="1" dirty="0">
                <a:solidFill>
                  <a:srgbClr val="555555"/>
                </a:solidFill>
                <a:effectLst/>
                <a:latin typeface="Archivo"/>
              </a:rPr>
              <a:t>Η θυσία του Αβραάμ</a:t>
            </a:r>
            <a:r>
              <a:rPr lang="el-GR" sz="2000" b="0" i="0" dirty="0">
                <a:solidFill>
                  <a:srgbClr val="555555"/>
                </a:solidFill>
                <a:effectLst/>
                <a:latin typeface="Archivo"/>
              </a:rPr>
              <a:t>.</a:t>
            </a:r>
          </a:p>
          <a:p>
            <a:pPr marL="285750" indent="-285750" algn="l">
              <a:buFont typeface="Wingdings" panose="05000000000000000000" pitchFamily="2" charset="2"/>
              <a:buChar char="ü"/>
            </a:pPr>
            <a:r>
              <a:rPr lang="el-GR" sz="2000" b="0" i="0" dirty="0">
                <a:solidFill>
                  <a:srgbClr val="555555"/>
                </a:solidFill>
                <a:effectLst/>
                <a:latin typeface="Archivo"/>
              </a:rPr>
              <a:t> Ο ποιητής πέθανε στον Χάνδακα το 1613 ή το 1614 από άγνωστη αιτία και θάφτηκε στο μοναστήρι του Αγίου Φραγκίσκου.</a:t>
            </a:r>
          </a:p>
          <a:p>
            <a:pPr marL="285750" indent="-285750" algn="l">
              <a:buFont typeface="Wingdings" panose="05000000000000000000" pitchFamily="2" charset="2"/>
              <a:buChar char="ü"/>
            </a:pPr>
            <a:r>
              <a:rPr lang="el-GR" sz="2000" b="0" i="0" dirty="0" err="1">
                <a:solidFill>
                  <a:srgbClr val="555555"/>
                </a:solidFill>
                <a:effectLst/>
                <a:latin typeface="Archivo"/>
                <a:hlinkClick r:id="rId2"/>
              </a:rPr>
              <a:t>Βιτσέντζος</a:t>
            </a:r>
            <a:r>
              <a:rPr lang="el-GR" sz="2000" b="0" i="0" dirty="0">
                <a:solidFill>
                  <a:srgbClr val="555555"/>
                </a:solidFill>
                <a:effectLst/>
                <a:latin typeface="Archivo"/>
                <a:hlinkClick r:id="rId2"/>
              </a:rPr>
              <a:t> Κορνάρος και </a:t>
            </a:r>
            <a:r>
              <a:rPr lang="el-GR" sz="2000" b="0" i="0" dirty="0" err="1">
                <a:solidFill>
                  <a:srgbClr val="555555"/>
                </a:solidFill>
                <a:effectLst/>
                <a:latin typeface="Archivo"/>
                <a:hlinkClick r:id="rId2"/>
              </a:rPr>
              <a:t>Ερωτόκριτος</a:t>
            </a:r>
            <a:endParaRPr lang="el-GR" sz="2000" b="0" i="0" dirty="0">
              <a:solidFill>
                <a:srgbClr val="555555"/>
              </a:solidFill>
              <a:effectLst/>
              <a:latin typeface="Archivo"/>
            </a:endParaRPr>
          </a:p>
          <a:p>
            <a:endParaRPr lang="el-GR" dirty="0"/>
          </a:p>
        </p:txBody>
      </p:sp>
      <p:pic>
        <p:nvPicPr>
          <p:cNvPr id="4" name="Εικόνα 3">
            <a:extLst>
              <a:ext uri="{FF2B5EF4-FFF2-40B4-BE49-F238E27FC236}">
                <a16:creationId xmlns:a16="http://schemas.microsoft.com/office/drawing/2014/main" id="{83E69193-6320-3355-5AD5-AC0F4073ED5A}"/>
              </a:ext>
            </a:extLst>
          </p:cNvPr>
          <p:cNvPicPr>
            <a:picLocks noChangeAspect="1"/>
          </p:cNvPicPr>
          <p:nvPr/>
        </p:nvPicPr>
        <p:blipFill>
          <a:blip r:embed="rId3"/>
          <a:stretch>
            <a:fillRect/>
          </a:stretch>
        </p:blipFill>
        <p:spPr>
          <a:xfrm>
            <a:off x="8461882" y="0"/>
            <a:ext cx="3730118" cy="2051565"/>
          </a:xfrm>
          <a:prstGeom prst="rect">
            <a:avLst/>
          </a:prstGeom>
        </p:spPr>
      </p:pic>
      <p:pic>
        <p:nvPicPr>
          <p:cNvPr id="6" name="Γραφικό 5" descr="Κλακέτα φιλμ με συμπαγές γέμισμα">
            <a:extLst>
              <a:ext uri="{FF2B5EF4-FFF2-40B4-BE49-F238E27FC236}">
                <a16:creationId xmlns:a16="http://schemas.microsoft.com/office/drawing/2014/main" id="{29085A50-4591-98F6-541F-B77B625AFF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6116" y="5567516"/>
            <a:ext cx="914400" cy="914400"/>
          </a:xfrm>
          <a:prstGeom prst="rect">
            <a:avLst/>
          </a:prstGeom>
        </p:spPr>
      </p:pic>
    </p:spTree>
    <p:extLst>
      <p:ext uri="{BB962C8B-B14F-4D97-AF65-F5344CB8AC3E}">
        <p14:creationId xmlns:p14="http://schemas.microsoft.com/office/powerpoint/2010/main" val="334671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Αρχή του Ρωτόκριτου”, κώδικας Harley 5644, f.10r, Βρετανική Βιβλιοθήκη, Λονδίνο. Πηγή: Βρετανική Βιβλιοθήκη, f.10r © The British Library">
            <a:extLst>
              <a:ext uri="{FF2B5EF4-FFF2-40B4-BE49-F238E27FC236}">
                <a16:creationId xmlns:a16="http://schemas.microsoft.com/office/drawing/2014/main" id="{5F670A88-AE7D-57C5-16F5-5B40FC3F7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872" y="1355315"/>
            <a:ext cx="4094334" cy="5442877"/>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E22E71B2-5D1F-038E-CD80-EEF7387C4460}"/>
              </a:ext>
            </a:extLst>
          </p:cNvPr>
          <p:cNvSpPr>
            <a:spLocks noGrp="1"/>
          </p:cNvSpPr>
          <p:nvPr>
            <p:ph type="ctrTitle"/>
          </p:nvPr>
        </p:nvSpPr>
        <p:spPr>
          <a:xfrm>
            <a:off x="786145" y="59808"/>
            <a:ext cx="10619709" cy="1815897"/>
          </a:xfrm>
        </p:spPr>
        <p:txBody>
          <a:bodyPr>
            <a:normAutofit fontScale="90000"/>
          </a:bodyPr>
          <a:lstStyle/>
          <a:p>
            <a:r>
              <a:rPr lang="el-GR" altLang="el-GR" b="1" dirty="0">
                <a:solidFill>
                  <a:srgbClr val="FF0000"/>
                </a:solidFill>
                <a:latin typeface="Arial" panose="020B0604020202020204" pitchFamily="34" charset="0"/>
              </a:rPr>
              <a:t>Λογοτεχνική Αξία του </a:t>
            </a:r>
            <a:r>
              <a:rPr lang="el-GR" altLang="el-GR" b="1" dirty="0" err="1">
                <a:solidFill>
                  <a:srgbClr val="FF0000"/>
                </a:solidFill>
                <a:latin typeface="Arial" panose="020B0604020202020204" pitchFamily="34" charset="0"/>
              </a:rPr>
              <a:t>Ερωτόκριτου</a:t>
            </a:r>
            <a:br>
              <a:rPr lang="el-GR" altLang="el-GR" b="1" dirty="0">
                <a:solidFill>
                  <a:srgbClr val="FF0000"/>
                </a:solidFill>
                <a:latin typeface="Arial" panose="020B0604020202020204" pitchFamily="34" charset="0"/>
              </a:rPr>
            </a:br>
            <a:endParaRPr lang="el-GR" dirty="0">
              <a:solidFill>
                <a:srgbClr val="FF0000"/>
              </a:solidFill>
            </a:endParaRPr>
          </a:p>
        </p:txBody>
      </p:sp>
      <p:sp>
        <p:nvSpPr>
          <p:cNvPr id="3" name="Υπότιτλος 2">
            <a:extLst>
              <a:ext uri="{FF2B5EF4-FFF2-40B4-BE49-F238E27FC236}">
                <a16:creationId xmlns:a16="http://schemas.microsoft.com/office/drawing/2014/main" id="{FDA5D2D6-44C8-34D9-2109-11A0FB05951F}"/>
              </a:ext>
            </a:extLst>
          </p:cNvPr>
          <p:cNvSpPr>
            <a:spLocks noGrp="1"/>
          </p:cNvSpPr>
          <p:nvPr>
            <p:ph type="subTitle" idx="1"/>
          </p:nvPr>
        </p:nvSpPr>
        <p:spPr>
          <a:xfrm>
            <a:off x="1651819" y="1355315"/>
            <a:ext cx="5820697" cy="5255752"/>
          </a:xfrm>
        </p:spPr>
        <p:txBody>
          <a:bodyPr>
            <a:norm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chemeClr val="tx1"/>
                </a:solidFill>
                <a:effectLst/>
                <a:latin typeface="Arial" panose="020B0604020202020204" pitchFamily="34" charset="0"/>
              </a:rPr>
              <a:t>Ο Αδαμάντιος Κοραής χαρακτήρισε τον ποιητή του </a:t>
            </a:r>
            <a:r>
              <a:rPr kumimoji="0" lang="el-GR" altLang="el-GR" sz="2000" b="0" i="0" u="none" strike="noStrike" cap="none" normalizeH="0" baseline="0" dirty="0" err="1">
                <a:ln>
                  <a:noFill/>
                </a:ln>
                <a:solidFill>
                  <a:schemeClr val="tx1"/>
                </a:solidFill>
                <a:effectLst/>
                <a:latin typeface="Arial" panose="020B0604020202020204" pitchFamily="34" charset="0"/>
              </a:rPr>
              <a:t>Ερωτόκριτου</a:t>
            </a:r>
            <a:r>
              <a:rPr kumimoji="0" lang="el-GR" altLang="el-GR" sz="2000" b="0" i="0" u="none" strike="noStrike" cap="none" normalizeH="0" baseline="0" dirty="0">
                <a:ln>
                  <a:noFill/>
                </a:ln>
                <a:solidFill>
                  <a:schemeClr val="tx1"/>
                </a:solidFill>
                <a:effectLst/>
                <a:latin typeface="Arial" panose="020B0604020202020204" pitchFamily="34" charset="0"/>
              </a:rPr>
              <a:t> ως «Όμηρο της δημώδους ποιήσεως».</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chemeClr val="tx1"/>
                </a:solidFill>
                <a:effectLst/>
                <a:latin typeface="Arial" panose="020B0604020202020204" pitchFamily="34" charset="0"/>
              </a:rPr>
              <a:t>Ο εθνικός μας ποιητής, Διονύσιος Σολωμός, επηρεάστηκε από τη μελέτη του έργου.</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chemeClr val="tx1"/>
                </a:solidFill>
                <a:effectLst/>
                <a:latin typeface="Arial" panose="020B0604020202020204" pitchFamily="34" charset="0"/>
              </a:rPr>
              <a:t>Ο Γιώργος Σεφέρης, στο γνωστό του δοκίμιο για τον </a:t>
            </a:r>
            <a:r>
              <a:rPr kumimoji="0" lang="el-GR" altLang="el-GR" sz="2000" b="0" i="0" u="none" strike="noStrike" cap="none" normalizeH="0" baseline="0" dirty="0" err="1">
                <a:ln>
                  <a:noFill/>
                </a:ln>
                <a:solidFill>
                  <a:schemeClr val="tx1"/>
                </a:solidFill>
                <a:effectLst/>
                <a:latin typeface="Arial" panose="020B0604020202020204" pitchFamily="34" charset="0"/>
              </a:rPr>
              <a:t>Ερωτόκριτο</a:t>
            </a:r>
            <a:r>
              <a:rPr kumimoji="0" lang="el-GR" altLang="el-GR" sz="2000" b="0" i="0" u="none" strike="noStrike" cap="none" normalizeH="0" baseline="0" dirty="0">
                <a:ln>
                  <a:noFill/>
                </a:ln>
                <a:solidFill>
                  <a:schemeClr val="tx1"/>
                </a:solidFill>
                <a:effectLst/>
                <a:latin typeface="Arial" panose="020B0604020202020204" pitchFamily="34" charset="0"/>
              </a:rPr>
              <a:t>, αναδεικνύει τις αρετές του έργου:</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Έλλειψη ρητορείας</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Περιγραφή της λεπτομέρειας</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Κυριαρχία στη γλώσσα και τον ρυθμό</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chemeClr val="tx1"/>
                </a:solidFill>
                <a:effectLst/>
                <a:latin typeface="Arial" panose="020B0604020202020204" pitchFamily="34" charset="0"/>
              </a:rPr>
              <a:t>Το ποίημα είναι «γοητευτικό» και οι επαναλήψεις συντελούν στη γοητεία του.</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chemeClr val="tx1"/>
                </a:solidFill>
                <a:effectLst/>
                <a:latin typeface="Arial" panose="020B0604020202020204" pitchFamily="34" charset="0"/>
              </a:rPr>
              <a:t>Έγινε </a:t>
            </a:r>
            <a:r>
              <a:rPr kumimoji="0" lang="el-GR" altLang="el-GR" sz="2000" b="1" i="0" u="none" strike="noStrike" cap="none" normalizeH="0" baseline="0" dirty="0">
                <a:ln>
                  <a:noFill/>
                </a:ln>
                <a:solidFill>
                  <a:schemeClr val="tx1"/>
                </a:solidFill>
                <a:effectLst/>
                <a:latin typeface="Arial" panose="020B0604020202020204" pitchFamily="34" charset="0"/>
              </a:rPr>
              <a:t>δημοφιλές ανάγνωσμα των λαϊκών τάξεων</a:t>
            </a:r>
            <a:r>
              <a:rPr kumimoji="0" lang="el-GR" altLang="el-GR" sz="2000" b="0" i="0" u="none" strike="noStrike" cap="none" normalizeH="0" baseline="0" dirty="0">
                <a:ln>
                  <a:noFill/>
                </a:ln>
                <a:solidFill>
                  <a:schemeClr val="tx1"/>
                </a:solidFill>
                <a:effectLst/>
                <a:latin typeface="Arial" panose="020B0604020202020204" pitchFamily="34" charset="0"/>
              </a:rPr>
              <a:t>, ενώ τράβηξε την προσοχή και το θαυμασμό των μελετητών.</a:t>
            </a:r>
          </a:p>
          <a:p>
            <a:endParaRPr lang="el-GR" dirty="0"/>
          </a:p>
        </p:txBody>
      </p:sp>
      <p:sp>
        <p:nvSpPr>
          <p:cNvPr id="5" name="Rectangle 2">
            <a:extLst>
              <a:ext uri="{FF2B5EF4-FFF2-40B4-BE49-F238E27FC236}">
                <a16:creationId xmlns:a16="http://schemas.microsoft.com/office/drawing/2014/main" id="{CF28D68E-1153-4572-8DC1-D0A8D75861CC}"/>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18228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A3EC5-A1DE-F1DC-8C43-0CC6E30757BD}"/>
              </a:ext>
            </a:extLst>
          </p:cNvPr>
          <p:cNvSpPr txBox="1"/>
          <p:nvPr/>
        </p:nvSpPr>
        <p:spPr>
          <a:xfrm>
            <a:off x="3048000" y="1307800"/>
            <a:ext cx="9144000" cy="4154984"/>
          </a:xfrm>
          <a:prstGeom prst="rect">
            <a:avLst/>
          </a:prstGeom>
          <a:noFill/>
        </p:spPr>
        <p:txBody>
          <a:bodyPr wrap="square">
            <a:spAutoFit/>
          </a:bodyPr>
          <a:lstStyle/>
          <a:p>
            <a:pPr marL="285750" indent="-285750">
              <a:buFont typeface="Wingdings" panose="05000000000000000000" pitchFamily="2" charset="2"/>
              <a:buChar char="ü"/>
            </a:pPr>
            <a:r>
              <a:rPr lang="el-GR" sz="2400" b="0" i="0" dirty="0">
                <a:solidFill>
                  <a:srgbClr val="555555"/>
                </a:solidFill>
                <a:effectLst/>
                <a:latin typeface="Archivo"/>
              </a:rPr>
              <a:t>Πρόκειται για ένα έμμετρο μυθιστόρημα που εκτείνεται σε 10.012 δεκαπεντασύλλαβους ομοιοκατάληκτους στίχους.</a:t>
            </a:r>
          </a:p>
          <a:p>
            <a:pPr marL="285750" indent="-285750">
              <a:buFont typeface="Wingdings" panose="05000000000000000000" pitchFamily="2" charset="2"/>
              <a:buChar char="ü"/>
            </a:pPr>
            <a:r>
              <a:rPr lang="el-GR" sz="2400" b="0" i="0" dirty="0">
                <a:solidFill>
                  <a:srgbClr val="555555"/>
                </a:solidFill>
                <a:effectLst/>
                <a:latin typeface="Archivo"/>
              </a:rPr>
              <a:t> Γράφτηκε στη Σητεία και στο Ηράκλειο γύρω στο 1600 μ.Χ., </a:t>
            </a:r>
          </a:p>
          <a:p>
            <a:pPr marL="285750" indent="-285750">
              <a:buFont typeface="Wingdings" panose="05000000000000000000" pitchFamily="2" charset="2"/>
              <a:buChar char="ü"/>
            </a:pPr>
            <a:r>
              <a:rPr lang="el-GR" sz="2400" b="0" i="0" dirty="0">
                <a:solidFill>
                  <a:srgbClr val="555555"/>
                </a:solidFill>
                <a:effectLst/>
                <a:latin typeface="Archivo"/>
              </a:rPr>
              <a:t>Αφηγείται τον μεγάλο έρωτα του </a:t>
            </a:r>
            <a:r>
              <a:rPr lang="el-GR" sz="2400" b="0" i="0" dirty="0" err="1">
                <a:solidFill>
                  <a:srgbClr val="555555"/>
                </a:solidFill>
                <a:effectLst/>
                <a:latin typeface="Archivo"/>
              </a:rPr>
              <a:t>Ερωτόκριτου</a:t>
            </a:r>
            <a:r>
              <a:rPr lang="el-GR" sz="2400" b="0" i="0" dirty="0">
                <a:solidFill>
                  <a:srgbClr val="555555"/>
                </a:solidFill>
                <a:effectLst/>
                <a:latin typeface="Archivo"/>
              </a:rPr>
              <a:t>, ενός νέου που είχε όλες τις χάρες, αλλά δεν ήταν βασιλόπουλο, και της βασιλοπούλας Αρετούσας.</a:t>
            </a:r>
          </a:p>
          <a:p>
            <a:pPr marL="285750" indent="-285750">
              <a:buFont typeface="Wingdings" panose="05000000000000000000" pitchFamily="2" charset="2"/>
              <a:buChar char="ü"/>
            </a:pPr>
            <a:r>
              <a:rPr lang="el-GR" sz="2400" b="0" i="0" dirty="0">
                <a:solidFill>
                  <a:srgbClr val="555555"/>
                </a:solidFill>
                <a:effectLst/>
                <a:latin typeface="Archivo"/>
              </a:rPr>
              <a:t> Η υπόθεση έχει πολλά κοινά με το έργο </a:t>
            </a:r>
            <a:r>
              <a:rPr lang="el-GR" sz="2400" b="0" i="1" dirty="0" err="1">
                <a:solidFill>
                  <a:srgbClr val="555555"/>
                </a:solidFill>
                <a:effectLst/>
                <a:latin typeface="Archivo"/>
              </a:rPr>
              <a:t>Paris</a:t>
            </a:r>
            <a:r>
              <a:rPr lang="el-GR" sz="2400" b="0" i="1" dirty="0">
                <a:solidFill>
                  <a:srgbClr val="555555"/>
                </a:solidFill>
                <a:effectLst/>
                <a:latin typeface="Archivo"/>
              </a:rPr>
              <a:t> </a:t>
            </a:r>
            <a:r>
              <a:rPr lang="el-GR" sz="2400" b="0" i="1" dirty="0" err="1">
                <a:solidFill>
                  <a:srgbClr val="555555"/>
                </a:solidFill>
                <a:effectLst/>
                <a:latin typeface="Archivo"/>
              </a:rPr>
              <a:t>et</a:t>
            </a:r>
            <a:r>
              <a:rPr lang="el-GR" sz="2400" b="0" i="1" dirty="0">
                <a:solidFill>
                  <a:srgbClr val="555555"/>
                </a:solidFill>
                <a:effectLst/>
                <a:latin typeface="Archivo"/>
              </a:rPr>
              <a:t> </a:t>
            </a:r>
            <a:r>
              <a:rPr lang="el-GR" sz="2400" b="0" i="1" dirty="0" err="1">
                <a:solidFill>
                  <a:srgbClr val="555555"/>
                </a:solidFill>
                <a:effectLst/>
                <a:latin typeface="Archivo"/>
              </a:rPr>
              <a:t>Vienne</a:t>
            </a:r>
            <a:r>
              <a:rPr lang="el-GR" sz="2400" b="0" i="0" dirty="0">
                <a:solidFill>
                  <a:srgbClr val="555555"/>
                </a:solidFill>
                <a:effectLst/>
                <a:latin typeface="Archivo"/>
              </a:rPr>
              <a:t> του Γάλλου </a:t>
            </a:r>
            <a:r>
              <a:rPr lang="el-GR" sz="2400" b="0" i="0" dirty="0" err="1">
                <a:solidFill>
                  <a:srgbClr val="555555"/>
                </a:solidFill>
                <a:effectLst/>
                <a:latin typeface="Archivo"/>
              </a:rPr>
              <a:t>Pierre</a:t>
            </a:r>
            <a:r>
              <a:rPr lang="el-GR" sz="2400" b="0" i="0" dirty="0">
                <a:solidFill>
                  <a:srgbClr val="555555"/>
                </a:solidFill>
                <a:effectLst/>
                <a:latin typeface="Archivo"/>
              </a:rPr>
              <a:t> de </a:t>
            </a:r>
            <a:r>
              <a:rPr lang="el-GR" sz="2400" b="0" i="0" dirty="0" err="1">
                <a:solidFill>
                  <a:srgbClr val="555555"/>
                </a:solidFill>
                <a:effectLst/>
                <a:latin typeface="Archivo"/>
              </a:rPr>
              <a:t>la</a:t>
            </a:r>
            <a:r>
              <a:rPr lang="el-GR" sz="2400" b="0" i="0" dirty="0">
                <a:solidFill>
                  <a:srgbClr val="555555"/>
                </a:solidFill>
                <a:effectLst/>
                <a:latin typeface="Archivo"/>
              </a:rPr>
              <a:t> </a:t>
            </a:r>
            <a:r>
              <a:rPr lang="el-GR" sz="2400" b="0" i="0" dirty="0" err="1">
                <a:solidFill>
                  <a:srgbClr val="555555"/>
                </a:solidFill>
                <a:effectLst/>
                <a:latin typeface="Archivo"/>
              </a:rPr>
              <a:t>Cypède</a:t>
            </a:r>
            <a:r>
              <a:rPr lang="el-GR" sz="2400" b="0" i="0" dirty="0">
                <a:solidFill>
                  <a:srgbClr val="555555"/>
                </a:solidFill>
                <a:effectLst/>
                <a:latin typeface="Archivo"/>
              </a:rPr>
              <a:t>, το οποίο εκδόθηκε το 1487, αλλά το κρητικό αριστούργημα είναι ασύγκριτα υπέρτερο λογοτεχνικά και νοηματικά.</a:t>
            </a:r>
          </a:p>
          <a:p>
            <a:pPr marL="285750" indent="-285750">
              <a:buFont typeface="Wingdings" panose="05000000000000000000" pitchFamily="2" charset="2"/>
              <a:buChar char="ü"/>
            </a:pPr>
            <a:r>
              <a:rPr lang="el-GR" sz="2400" b="0" i="0" dirty="0">
                <a:solidFill>
                  <a:srgbClr val="555555"/>
                </a:solidFill>
                <a:effectLst/>
                <a:latin typeface="Archivo"/>
              </a:rPr>
              <a:t> Η υπόθεσή του οργανώνεται σε πέντε ενότητες. Έρωτας, παλικαριά, δοκιμασία, πόλεμος, λύτρωση.</a:t>
            </a:r>
            <a:endParaRPr lang="el-GR" sz="2400" dirty="0"/>
          </a:p>
        </p:txBody>
      </p:sp>
      <p:pic>
        <p:nvPicPr>
          <p:cNvPr id="5122" name="Picture 2" descr="“Ερωτόκριτος υπό Βιτσέντζου Κορνάρου” του Φ. Κόντογλου, 1936-38, εικονογράφηση δερματόδετου εξωφύλλου της έκδοσης Στ. Ξανθουδίδη (επ.) 1915, Βιτζέντζου Κορνάρου, Ερωτόκριτος, Ηράκλειο. Πηγή: Χρ. Μαργαρίτης (επιμ.) 2015, Φώτης Κόντογλου. Από τον λόγο στην έκφρασι, Μουσείο Μπενάκη">
            <a:extLst>
              <a:ext uri="{FF2B5EF4-FFF2-40B4-BE49-F238E27FC236}">
                <a16:creationId xmlns:a16="http://schemas.microsoft.com/office/drawing/2014/main" id="{634A879E-5751-0CEB-4324-39A56B6F8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4" y="0"/>
            <a:ext cx="3229510" cy="454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7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29BB8-A981-91FB-FF25-DFA1745B8120}"/>
              </a:ext>
            </a:extLst>
          </p:cNvPr>
          <p:cNvSpPr txBox="1"/>
          <p:nvPr/>
        </p:nvSpPr>
        <p:spPr>
          <a:xfrm>
            <a:off x="2517058" y="540774"/>
            <a:ext cx="6626942" cy="5262979"/>
          </a:xfrm>
          <a:prstGeom prst="rect">
            <a:avLst/>
          </a:prstGeom>
          <a:noFill/>
        </p:spPr>
        <p:txBody>
          <a:bodyPr wrap="square">
            <a:spAutoFit/>
          </a:bodyPr>
          <a:lstStyle/>
          <a:p>
            <a:r>
              <a:rPr lang="el-GR" sz="2800" b="1" i="0" dirty="0">
                <a:solidFill>
                  <a:srgbClr val="555555"/>
                </a:solidFill>
                <a:effectLst/>
                <a:latin typeface="Archivo"/>
              </a:rPr>
              <a:t>ΥΠΟΘΕΣΗ</a:t>
            </a:r>
            <a:r>
              <a:rPr lang="el-GR" sz="2800" b="0" i="0" dirty="0">
                <a:solidFill>
                  <a:srgbClr val="555555"/>
                </a:solidFill>
                <a:effectLst/>
                <a:latin typeface="Archivo"/>
              </a:rPr>
              <a:t> </a:t>
            </a:r>
          </a:p>
          <a:p>
            <a:pPr marL="285750" indent="-285750">
              <a:buFont typeface="Wingdings" panose="05000000000000000000" pitchFamily="2" charset="2"/>
              <a:buChar char="ü"/>
            </a:pPr>
            <a:r>
              <a:rPr lang="el-GR" sz="2800" b="0" i="0" dirty="0">
                <a:solidFill>
                  <a:srgbClr val="555555"/>
                </a:solidFill>
                <a:effectLst/>
                <a:latin typeface="Archivo"/>
              </a:rPr>
              <a:t> έχει ως θέμα την </a:t>
            </a:r>
            <a:r>
              <a:rPr lang="el-GR" sz="2800" b="1" i="0" dirty="0">
                <a:solidFill>
                  <a:srgbClr val="555555"/>
                </a:solidFill>
                <a:effectLst/>
                <a:latin typeface="Archivo"/>
              </a:rPr>
              <a:t>ιστορία δύο νέων</a:t>
            </a:r>
            <a:r>
              <a:rPr lang="el-GR" sz="2800" b="0" i="0" dirty="0">
                <a:solidFill>
                  <a:srgbClr val="555555"/>
                </a:solidFill>
                <a:effectLst/>
                <a:latin typeface="Archivo"/>
              </a:rPr>
              <a:t>, </a:t>
            </a:r>
            <a:r>
              <a:rPr lang="el-GR" sz="2800" b="1" i="0" dirty="0">
                <a:solidFill>
                  <a:srgbClr val="555555"/>
                </a:solidFill>
                <a:effectLst/>
                <a:latin typeface="Archivo"/>
              </a:rPr>
              <a:t>του </a:t>
            </a:r>
            <a:r>
              <a:rPr lang="el-GR" sz="2800" b="1" i="0" dirty="0" err="1">
                <a:solidFill>
                  <a:srgbClr val="555555"/>
                </a:solidFill>
                <a:effectLst/>
                <a:latin typeface="Archivo"/>
              </a:rPr>
              <a:t>Ερωτόκριτου</a:t>
            </a:r>
            <a:r>
              <a:rPr lang="el-GR" sz="2800" b="1" i="0" dirty="0">
                <a:solidFill>
                  <a:srgbClr val="555555"/>
                </a:solidFill>
                <a:effectLst/>
                <a:latin typeface="Archivo"/>
              </a:rPr>
              <a:t> και της βασιλοπούλας Αρετούσας,</a:t>
            </a:r>
            <a:r>
              <a:rPr lang="el-GR" sz="2800" b="0" i="0" dirty="0">
                <a:solidFill>
                  <a:srgbClr val="555555"/>
                </a:solidFill>
                <a:effectLst/>
                <a:latin typeface="Archivo"/>
              </a:rPr>
              <a:t> των οποίων ο έρωτας ευοδώνεται ύστερα από αλλεπάλληλες δυσκολίες και δοκιμασίες.</a:t>
            </a:r>
          </a:p>
          <a:p>
            <a:pPr marL="285750" indent="-285750">
              <a:buFont typeface="Wingdings" panose="05000000000000000000" pitchFamily="2" charset="2"/>
              <a:buChar char="ü"/>
            </a:pPr>
            <a:r>
              <a:rPr lang="el-GR" sz="2800" b="0" i="0" dirty="0">
                <a:solidFill>
                  <a:srgbClr val="555555"/>
                </a:solidFill>
                <a:effectLst/>
                <a:latin typeface="Archivo"/>
              </a:rPr>
              <a:t> Η πλοκή διαιρείται σε πέντε μέρη: </a:t>
            </a:r>
            <a:r>
              <a:rPr lang="el-GR" sz="2800" b="1" i="0" dirty="0">
                <a:solidFill>
                  <a:srgbClr val="555555"/>
                </a:solidFill>
                <a:effectLst/>
                <a:latin typeface="Archivo"/>
              </a:rPr>
              <a:t>ο έρωτας, το κονταροχτύπημα, ο κρυφός δεσμός και η εξορία του </a:t>
            </a:r>
            <a:r>
              <a:rPr lang="el-GR" sz="2800" b="1" i="0" dirty="0" err="1">
                <a:solidFill>
                  <a:srgbClr val="555555"/>
                </a:solidFill>
                <a:effectLst/>
                <a:latin typeface="Archivo"/>
              </a:rPr>
              <a:t>Ερωτόκριτου</a:t>
            </a:r>
            <a:r>
              <a:rPr lang="el-GR" sz="2800" b="1" i="0" dirty="0">
                <a:solidFill>
                  <a:srgbClr val="555555"/>
                </a:solidFill>
                <a:effectLst/>
                <a:latin typeface="Archivo"/>
              </a:rPr>
              <a:t>, η φυλάκιση της Αρετούσας και ο ηρωισμός του </a:t>
            </a:r>
            <a:r>
              <a:rPr lang="el-GR" sz="2800" b="1" i="0" dirty="0" err="1">
                <a:solidFill>
                  <a:srgbClr val="555555"/>
                </a:solidFill>
                <a:effectLst/>
                <a:latin typeface="Archivo"/>
              </a:rPr>
              <a:t>Ερωτόκριτου</a:t>
            </a:r>
            <a:r>
              <a:rPr lang="el-GR" sz="2800" b="1" i="0" dirty="0">
                <a:solidFill>
                  <a:srgbClr val="555555"/>
                </a:solidFill>
                <a:effectLst/>
                <a:latin typeface="Archivo"/>
              </a:rPr>
              <a:t>, η δοκιμασία της πίστης και η νίκη της αγάπης.</a:t>
            </a:r>
            <a:endParaRPr lang="el-GR" sz="2800" b="1" dirty="0"/>
          </a:p>
        </p:txBody>
      </p:sp>
      <p:pic>
        <p:nvPicPr>
          <p:cNvPr id="6146" name="Picture 2" descr="“Ρωτόκριτος και Πολύδωρος, Τραγούδι στην Αρετούσα”, μικρογραφία, κώδικας Harley 5644, f.19r, Βρετανική Βιβλιοθήκη, Λονδίνο. Πηγή: Βρετανική Βιβλιοθήκη, f.19r © The British Library">
            <a:extLst>
              <a:ext uri="{FF2B5EF4-FFF2-40B4-BE49-F238E27FC236}">
                <a16:creationId xmlns:a16="http://schemas.microsoft.com/office/drawing/2014/main" id="{E31F1E4C-0AB8-5DB9-CEAD-BAFB6F7AF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6869" y="2969342"/>
            <a:ext cx="2420741" cy="35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5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D3E8F-EC43-7C89-54F9-4E569F3D115B}"/>
              </a:ext>
            </a:extLst>
          </p:cNvPr>
          <p:cNvSpPr txBox="1"/>
          <p:nvPr/>
        </p:nvSpPr>
        <p:spPr>
          <a:xfrm>
            <a:off x="1917289" y="1446299"/>
            <a:ext cx="8632723" cy="4893647"/>
          </a:xfrm>
          <a:prstGeom prst="rect">
            <a:avLst/>
          </a:prstGeom>
          <a:noFill/>
        </p:spPr>
        <p:txBody>
          <a:bodyPr wrap="square">
            <a:spAutoFit/>
          </a:bodyPr>
          <a:lstStyle/>
          <a:p>
            <a:r>
              <a:rPr lang="el-GR" sz="2400" b="1" dirty="0"/>
              <a:t>Α΄ Μέρος: Ο Έρωτας</a:t>
            </a:r>
          </a:p>
          <a:p>
            <a:r>
              <a:rPr lang="el-GR" sz="2400" dirty="0"/>
              <a:t>Η ιστορία διαδραματίζεται σε μια μυθική Αθήνα, όπου ο νεαρός </a:t>
            </a:r>
            <a:r>
              <a:rPr lang="el-GR" sz="2400" dirty="0" err="1"/>
              <a:t>Ερωτόκριτος</a:t>
            </a:r>
            <a:r>
              <a:rPr lang="el-GR" sz="2400" dirty="0"/>
              <a:t>, γιος του συμβούλου του βασιλιά, ερωτεύεται την πριγκίπισσα Αρετούσα, κόρη του βασιλιά </a:t>
            </a:r>
            <a:r>
              <a:rPr lang="el-GR" sz="2400" dirty="0" err="1"/>
              <a:t>Ηράκλη</a:t>
            </a:r>
            <a:r>
              <a:rPr lang="el-GR" sz="2400" dirty="0"/>
              <a:t> και της βασίλισσας Αρτέμης. Εκμυστηρεύεται τον έρωτά του στον φίλο του Πολύδωρο, ο οποίος τον στηρίζει, αν και προσπαθεί να τον αποτρέψει. Ο </a:t>
            </a:r>
            <a:r>
              <a:rPr lang="el-GR" sz="2400" dirty="0" err="1"/>
              <a:t>Ερωτόκριτος</a:t>
            </a:r>
            <a:r>
              <a:rPr lang="el-GR" sz="2400" dirty="0"/>
              <a:t> τραγουδά κάτω από το παράθυρο της Αρετούσας, και εκείνη αρχίζει να τον ερωτεύεται, χωρίς να ξέρει την ταυτότητά του. Μετά από ένα ταξίδι στην </a:t>
            </a:r>
            <a:r>
              <a:rPr lang="el-GR" sz="2400" dirty="0" err="1"/>
              <a:t>Έγριπο</a:t>
            </a:r>
            <a:r>
              <a:rPr lang="el-GR" sz="2400" dirty="0"/>
              <a:t>, η Αρετούσα ανακαλύπτει την ταυτότητά του όταν βρίσκει τα τραγούδια και τη ζωγραφιά της στο δωμάτιό του. Η αγάπη τους είναι πλέον αμοιβαία.</a:t>
            </a:r>
          </a:p>
        </p:txBody>
      </p:sp>
    </p:spTree>
    <p:extLst>
      <p:ext uri="{BB962C8B-B14F-4D97-AF65-F5344CB8AC3E}">
        <p14:creationId xmlns:p14="http://schemas.microsoft.com/office/powerpoint/2010/main" val="279222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A39B1-7AE4-9BF6-4815-DAE2BE727F6E}"/>
              </a:ext>
            </a:extLst>
          </p:cNvPr>
          <p:cNvSpPr txBox="1"/>
          <p:nvPr/>
        </p:nvSpPr>
        <p:spPr>
          <a:xfrm>
            <a:off x="2104103" y="1307800"/>
            <a:ext cx="8888361" cy="4893647"/>
          </a:xfrm>
          <a:prstGeom prst="rect">
            <a:avLst/>
          </a:prstGeom>
          <a:noFill/>
        </p:spPr>
        <p:txBody>
          <a:bodyPr wrap="square">
            <a:spAutoFit/>
          </a:bodyPr>
          <a:lstStyle/>
          <a:p>
            <a:r>
              <a:rPr lang="el-GR" sz="2400" b="1" dirty="0"/>
              <a:t>Β' Μέρος: Το Κονταροχτύπημα</a:t>
            </a:r>
          </a:p>
          <a:p>
            <a:r>
              <a:rPr lang="el-GR" sz="2400" dirty="0"/>
              <a:t>Ο βασιλιάς </a:t>
            </a:r>
            <a:r>
              <a:rPr lang="el-GR" sz="2400" dirty="0" err="1"/>
              <a:t>Ηράκλης</a:t>
            </a:r>
            <a:r>
              <a:rPr lang="el-GR" sz="2400" dirty="0"/>
              <a:t> διοργανώνει ένα κονταροχτύπημα («</a:t>
            </a:r>
            <a:r>
              <a:rPr lang="el-GR" sz="2400" dirty="0" err="1"/>
              <a:t>γκιόστρα</a:t>
            </a:r>
            <a:r>
              <a:rPr lang="el-GR" sz="2400" dirty="0"/>
              <a:t>») για να διασκεδάσει την κόρη του και να της βρει σύζυγο. Δεκατέσσερις άρχοντες φτάνουν από διάφορα μέρη, όπως ο Φιλάρετος από τη Μεθώνη, ο </a:t>
            </a:r>
            <a:r>
              <a:rPr lang="el-GR" sz="2400" dirty="0" err="1"/>
              <a:t>Ηράκλης</a:t>
            </a:r>
            <a:r>
              <a:rPr lang="el-GR" sz="2400" dirty="0"/>
              <a:t> από την </a:t>
            </a:r>
            <a:r>
              <a:rPr lang="el-GR" sz="2400" dirty="0" err="1"/>
              <a:t>Έγριπο</a:t>
            </a:r>
            <a:r>
              <a:rPr lang="el-GR" sz="2400" dirty="0"/>
              <a:t>, ο </a:t>
            </a:r>
            <a:r>
              <a:rPr lang="el-GR" sz="2400" dirty="0" err="1"/>
              <a:t>Δρακόκαρδος</a:t>
            </a:r>
            <a:r>
              <a:rPr lang="el-GR" sz="2400" dirty="0"/>
              <a:t> από την Πάτρα, και ο </a:t>
            </a:r>
            <a:r>
              <a:rPr lang="el-GR" sz="2400" dirty="0" err="1"/>
              <a:t>Ερωτόκριτος</a:t>
            </a:r>
            <a:r>
              <a:rPr lang="el-GR" sz="2400" dirty="0"/>
              <a:t> από την Αθήνα. Ο Χαρίδημος από την Κρήτη και ο </a:t>
            </a:r>
            <a:r>
              <a:rPr lang="el-GR" sz="2400" dirty="0" err="1"/>
              <a:t>Σπιθόλιοντας</a:t>
            </a:r>
            <a:r>
              <a:rPr lang="el-GR" sz="2400" dirty="0"/>
              <a:t> από την </a:t>
            </a:r>
            <a:r>
              <a:rPr lang="el-GR" sz="2400" dirty="0" err="1"/>
              <a:t>Καραμανία</a:t>
            </a:r>
            <a:r>
              <a:rPr lang="el-GR" sz="2400" dirty="0"/>
              <a:t> μονομαχούν λόγω μιας παλιάς οικογενειακής διαμάχης. Την επόμενη μέρα, μετά τις μονομαχίες, με κλήρωση ορίζονται οι επικρατέστεροι αντίπαλοι. Ο Κρητικός αποκλείεται θυμωμένος, ενώ ο </a:t>
            </a:r>
            <a:r>
              <a:rPr lang="el-GR" sz="2400" dirty="0" err="1"/>
              <a:t>Ερωτόκριτος</a:t>
            </a:r>
            <a:r>
              <a:rPr lang="el-GR" sz="2400" dirty="0"/>
              <a:t> νικά τον </a:t>
            </a:r>
            <a:r>
              <a:rPr lang="el-GR" sz="2400" dirty="0" err="1"/>
              <a:t>Κυπρίδημο</a:t>
            </a:r>
            <a:r>
              <a:rPr lang="el-GR" sz="2400" dirty="0"/>
              <a:t> και λαμβάνει το στεφάνι του νικητή από την Αρετούσα.</a:t>
            </a:r>
          </a:p>
        </p:txBody>
      </p:sp>
    </p:spTree>
    <p:extLst>
      <p:ext uri="{BB962C8B-B14F-4D97-AF65-F5344CB8AC3E}">
        <p14:creationId xmlns:p14="http://schemas.microsoft.com/office/powerpoint/2010/main" val="56962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8AEB48-CBB4-E7E3-6C1F-C898920198F6}"/>
              </a:ext>
            </a:extLst>
          </p:cNvPr>
          <p:cNvSpPr txBox="1"/>
          <p:nvPr/>
        </p:nvSpPr>
        <p:spPr>
          <a:xfrm>
            <a:off x="2379407" y="1307800"/>
            <a:ext cx="8858864" cy="4893647"/>
          </a:xfrm>
          <a:prstGeom prst="rect">
            <a:avLst/>
          </a:prstGeom>
          <a:noFill/>
        </p:spPr>
        <p:txBody>
          <a:bodyPr wrap="square">
            <a:spAutoFit/>
          </a:bodyPr>
          <a:lstStyle/>
          <a:p>
            <a:r>
              <a:rPr lang="el-GR" sz="2400" b="1" dirty="0"/>
              <a:t>Γ' Μέρος: Ο Κρυφός Δεσμός και η Εξορία του </a:t>
            </a:r>
            <a:r>
              <a:rPr lang="el-GR" sz="2400" b="1" dirty="0" err="1"/>
              <a:t>Ερωτόκριτου</a:t>
            </a:r>
            <a:endParaRPr lang="el-GR" sz="2400" b="1" dirty="0"/>
          </a:p>
          <a:p>
            <a:r>
              <a:rPr lang="el-GR" sz="2400" dirty="0"/>
              <a:t>Ο </a:t>
            </a:r>
            <a:r>
              <a:rPr lang="el-GR" sz="2400" dirty="0" err="1"/>
              <a:t>Ερωτόκριτος</a:t>
            </a:r>
            <a:r>
              <a:rPr lang="el-GR" sz="2400" dirty="0"/>
              <a:t> και η Αρετούσα συναντιούνται κρυφά τα βράδια και μιλούν μέσα από ένα σιδερόφρακτο παράθυρο. Μετά από προτροπή της Αρετούσας, ο </a:t>
            </a:r>
            <a:r>
              <a:rPr lang="el-GR" sz="2400" dirty="0" err="1"/>
              <a:t>Ερωτόκριτος</a:t>
            </a:r>
            <a:r>
              <a:rPr lang="el-GR" sz="2400" dirty="0"/>
              <a:t> ζητά από τον πατέρα του, τον </a:t>
            </a:r>
            <a:r>
              <a:rPr lang="el-GR" sz="2400" dirty="0" err="1"/>
              <a:t>Πεζόστρατο</a:t>
            </a:r>
            <a:r>
              <a:rPr lang="el-GR" sz="2400" dirty="0"/>
              <a:t>, να ζητήσει το χέρι της πριγκίπισσας. Ο βασιλιάς </a:t>
            </a:r>
            <a:r>
              <a:rPr lang="el-GR" sz="2400" dirty="0" err="1"/>
              <a:t>Ηράκλης</a:t>
            </a:r>
            <a:r>
              <a:rPr lang="el-GR" sz="2400" dirty="0"/>
              <a:t>, όμως, αντιδρά έντονα, θεωρώντας αδύνατο έναν γάμο με κοινό θνητό, και εξορίζει τον </a:t>
            </a:r>
            <a:r>
              <a:rPr lang="el-GR" sz="2400" dirty="0" err="1"/>
              <a:t>Ερωτόκριτο</a:t>
            </a:r>
            <a:r>
              <a:rPr lang="el-GR" sz="2400" dirty="0"/>
              <a:t>. Σχεδιάζει να παντρέψει την Αρετούσα με τον </a:t>
            </a:r>
            <a:r>
              <a:rPr lang="el-GR" sz="2400" dirty="0" err="1"/>
              <a:t>Πιστόφορο</a:t>
            </a:r>
            <a:r>
              <a:rPr lang="el-GR" sz="2400" dirty="0"/>
              <a:t>, το ρηγόπουλο του Βυζαντίου, αλλά εκείνη αρραβωνιάζεται κρυφά τον </a:t>
            </a:r>
            <a:r>
              <a:rPr lang="el-GR" sz="2400" dirty="0" err="1"/>
              <a:t>Ερωτόκριτο</a:t>
            </a:r>
            <a:r>
              <a:rPr lang="el-GR" sz="2400" dirty="0"/>
              <a:t>. Στην τελευταία τους συνάντηση, οι δύο νέοι </a:t>
            </a:r>
            <a:r>
              <a:rPr lang="el-GR" sz="2400" dirty="0" err="1"/>
              <a:t>αποχαιρετιούνται</a:t>
            </a:r>
            <a:r>
              <a:rPr lang="el-GR" sz="2400" dirty="0"/>
              <a:t>, ορκίζονται αιώνια πίστη και η Αρετούσα του δίνει το δαχτυλίδι της ως αρραβώνα.</a:t>
            </a:r>
          </a:p>
        </p:txBody>
      </p:sp>
    </p:spTree>
    <p:extLst>
      <p:ext uri="{BB962C8B-B14F-4D97-AF65-F5344CB8AC3E}">
        <p14:creationId xmlns:p14="http://schemas.microsoft.com/office/powerpoint/2010/main" val="389643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4197E-910A-16A3-FBD9-36FE87A228D7}"/>
              </a:ext>
            </a:extLst>
          </p:cNvPr>
          <p:cNvSpPr txBox="1"/>
          <p:nvPr/>
        </p:nvSpPr>
        <p:spPr>
          <a:xfrm>
            <a:off x="1533833" y="481781"/>
            <a:ext cx="9488128" cy="4893647"/>
          </a:xfrm>
          <a:prstGeom prst="rect">
            <a:avLst/>
          </a:prstGeom>
          <a:noFill/>
        </p:spPr>
        <p:txBody>
          <a:bodyPr wrap="square">
            <a:spAutoFit/>
          </a:bodyPr>
          <a:lstStyle/>
          <a:p>
            <a:r>
              <a:rPr lang="el-GR" sz="2400" b="1" dirty="0"/>
              <a:t>Δ' Μέρος: Η Φυλάκιση της Αρετούσας και ο Ηρωισμός του </a:t>
            </a:r>
            <a:r>
              <a:rPr lang="el-GR" sz="2400" b="1" dirty="0" err="1"/>
              <a:t>Ερωτόκριτου</a:t>
            </a:r>
            <a:endParaRPr lang="el-GR" sz="2400" b="1" dirty="0"/>
          </a:p>
          <a:p>
            <a:r>
              <a:rPr lang="el-GR" sz="2400" dirty="0"/>
              <a:t>Οι γονείς της Αρετούσας την πιέζουν να παντρευτεί το βασιλόπουλο του Βυζαντίου, όμως εκείνη αρνείται και φυλακίζεται μαζί με τη </a:t>
            </a:r>
            <a:r>
              <a:rPr lang="el-GR" sz="2400" dirty="0" err="1"/>
              <a:t>Φροσύνη</a:t>
            </a:r>
            <a:r>
              <a:rPr lang="el-GR" sz="2400" dirty="0"/>
              <a:t>. Ο </a:t>
            </a:r>
            <a:r>
              <a:rPr lang="el-GR" sz="2400" dirty="0" err="1"/>
              <a:t>Ερωτόκριτος</a:t>
            </a:r>
            <a:r>
              <a:rPr lang="el-GR" sz="2400" dirty="0"/>
              <a:t>, μαθαίνοντας τα βάσανά της στην εξορία, αποφασίζει να επιστρέψει. Με το πρόσωπό του μαυρισμένο από ένα μαγικό φίλτρο για να μην αναγνωριστεί, υπερασπίζεται την Αθήνα από την εισβολή του ρήγα της Βλαχίας, </a:t>
            </a:r>
            <a:r>
              <a:rPr lang="el-GR" sz="2400" dirty="0" err="1"/>
              <a:t>Βλαντίστρατου</a:t>
            </a:r>
            <a:r>
              <a:rPr lang="el-GR" sz="2400" dirty="0"/>
              <a:t>. Σώζει τη ζωή του βασιλιά </a:t>
            </a:r>
            <a:r>
              <a:rPr lang="el-GR" sz="2400" dirty="0" err="1"/>
              <a:t>Ηράκλη</a:t>
            </a:r>
            <a:r>
              <a:rPr lang="el-GR" sz="2400" dirty="0"/>
              <a:t> και προθυμοποιείται να μονομαχήσει με τον ανιψιό του </a:t>
            </a:r>
            <a:r>
              <a:rPr lang="el-GR" sz="2400" dirty="0" err="1"/>
              <a:t>Βλαντίστρατου</a:t>
            </a:r>
            <a:r>
              <a:rPr lang="el-GR" sz="2400" dirty="0"/>
              <a:t>, Άριστο. Παρά τους τραυματισμούς του, ο </a:t>
            </a:r>
            <a:r>
              <a:rPr lang="el-GR" sz="2400" dirty="0" err="1"/>
              <a:t>Ερωτόκριτος</a:t>
            </a:r>
            <a:r>
              <a:rPr lang="el-GR" sz="2400" dirty="0"/>
              <a:t> νικάει, τραυματίζοντας θανάσιμα τον αντίπαλό του.</a:t>
            </a:r>
          </a:p>
        </p:txBody>
      </p:sp>
    </p:spTree>
    <p:extLst>
      <p:ext uri="{BB962C8B-B14F-4D97-AF65-F5344CB8AC3E}">
        <p14:creationId xmlns:p14="http://schemas.microsoft.com/office/powerpoint/2010/main" val="218457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FF4B8-3DEB-016B-2D14-68C25D8A9A83}"/>
              </a:ext>
            </a:extLst>
          </p:cNvPr>
          <p:cNvSpPr txBox="1"/>
          <p:nvPr/>
        </p:nvSpPr>
        <p:spPr>
          <a:xfrm>
            <a:off x="1720645" y="1169301"/>
            <a:ext cx="9645445" cy="4893647"/>
          </a:xfrm>
          <a:prstGeom prst="rect">
            <a:avLst/>
          </a:prstGeom>
          <a:noFill/>
        </p:spPr>
        <p:txBody>
          <a:bodyPr wrap="square">
            <a:spAutoFit/>
          </a:bodyPr>
          <a:lstStyle/>
          <a:p>
            <a:endParaRPr lang="el-GR" sz="2400" b="1" dirty="0"/>
          </a:p>
          <a:p>
            <a:r>
              <a:rPr lang="el-GR" sz="2400" b="1" dirty="0"/>
              <a:t>Ε' Μέρος: Η Δοκιμασία της Πίστης και η Νίκη της Αγάπης</a:t>
            </a:r>
          </a:p>
          <a:p>
            <a:r>
              <a:rPr lang="el-GR" sz="2400" dirty="0"/>
              <a:t>Ο βαριά τραυματισμένος και αγνώριστος </a:t>
            </a:r>
            <a:r>
              <a:rPr lang="el-GR" sz="2400" dirty="0" err="1"/>
              <a:t>Ερωτόκριτος</a:t>
            </a:r>
            <a:r>
              <a:rPr lang="el-GR" sz="2400" dirty="0"/>
              <a:t> μεταφέρεται στο παλάτι. Ο βασιλιάς του προσφέρει το βασίλειο, αλλά εκείνος ζητά μόνο το χέρι της Αρετούσας, η οποία αρνείται. Ο </a:t>
            </a:r>
            <a:r>
              <a:rPr lang="el-GR" sz="2400" dirty="0" err="1"/>
              <a:t>Ερωτόκριτος</a:t>
            </a:r>
            <a:r>
              <a:rPr lang="el-GR" sz="2400" dirty="0"/>
              <a:t> την επισκέπτεται στη φυλακή και αφήνει το δαχτυλίδι του αρραβώνα. Η Αρετούσα, αναγνωρίζοντάς το, θρηνεί. Την επόμενη μέρα, ο </a:t>
            </a:r>
            <a:r>
              <a:rPr lang="el-GR" sz="2400" dirty="0" err="1"/>
              <a:t>Ερωτόκριτος</a:t>
            </a:r>
            <a:r>
              <a:rPr lang="el-GR" sz="2400" dirty="0"/>
              <a:t> δοκιμάζει την πίστη της, λέγοντας πως ο αγαπημένος της έχει πεθάνει. Η Αρετούσα απελπίζεται και απειλεί να αυτοκτονήσει. Τότε ο </a:t>
            </a:r>
            <a:r>
              <a:rPr lang="el-GR" sz="2400" dirty="0" err="1"/>
              <a:t>Ερωτόκριτος</a:t>
            </a:r>
            <a:r>
              <a:rPr lang="el-GR" sz="2400" dirty="0"/>
              <a:t> αποκαλύπτει την ταυτότητά του. Ο βασιλιάς δίνει την ευχή του, οι δύο νέοι παντρεύονται, ανεβαίνουν στον θρόνο και ζουν ευτυχισμένοι ως τα βαθιά γεράματα.</a:t>
            </a:r>
          </a:p>
        </p:txBody>
      </p:sp>
    </p:spTree>
    <p:extLst>
      <p:ext uri="{BB962C8B-B14F-4D97-AF65-F5344CB8AC3E}">
        <p14:creationId xmlns:p14="http://schemas.microsoft.com/office/powerpoint/2010/main" val="287355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Ερωτόκριτος και Αρετούσα στα σκαλιά της Καζάρμας” του Π. Δημητροπουλάκη, 80x60cm, ακρυλικό σε καμβά, 2018. Αρχείο ΣΒΚ, παραχώρηση από το ζωγράφο. © Δημητροπουλάκης Πέτρος">
            <a:extLst>
              <a:ext uri="{FF2B5EF4-FFF2-40B4-BE49-F238E27FC236}">
                <a16:creationId xmlns:a16="http://schemas.microsoft.com/office/drawing/2014/main" id="{5BBF63B2-BF64-9E94-44D0-03B61D72C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1" y="206478"/>
            <a:ext cx="5584721" cy="6294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CC85DD-C2E6-D4F7-FE59-3AE3AFFDDE1B}"/>
              </a:ext>
            </a:extLst>
          </p:cNvPr>
          <p:cNvSpPr txBox="1"/>
          <p:nvPr/>
        </p:nvSpPr>
        <p:spPr>
          <a:xfrm>
            <a:off x="6253316" y="206478"/>
            <a:ext cx="5220929" cy="4832092"/>
          </a:xfrm>
          <a:prstGeom prst="rect">
            <a:avLst/>
          </a:prstGeom>
          <a:noFill/>
        </p:spPr>
        <p:txBody>
          <a:bodyPr wrap="square">
            <a:spAutoFit/>
          </a:bodyPr>
          <a:lstStyle/>
          <a:p>
            <a:r>
              <a:rPr lang="el-GR" sz="2800" b="1" dirty="0">
                <a:solidFill>
                  <a:srgbClr val="555555"/>
                </a:solidFill>
                <a:latin typeface="Century Gothic" panose="020B0502020202020204" pitchFamily="34" charset="0"/>
              </a:rPr>
              <a:t>ΓΛΩΣΣΑ </a:t>
            </a:r>
          </a:p>
          <a:p>
            <a:pPr marL="285750" indent="-285750">
              <a:buFont typeface="Arial" panose="020B0604020202020204" pitchFamily="34" charset="0"/>
              <a:buChar char="•"/>
            </a:pPr>
            <a:r>
              <a:rPr lang="el-GR" sz="2800" b="0" i="0" dirty="0">
                <a:solidFill>
                  <a:srgbClr val="555555"/>
                </a:solidFill>
                <a:effectLst/>
                <a:latin typeface="Century Gothic" panose="020B0502020202020204" pitchFamily="34" charset="0"/>
              </a:rPr>
              <a:t> Είναι στην ελληνική γλώσσα και  στο </a:t>
            </a:r>
            <a:r>
              <a:rPr lang="el-GR" sz="2800" b="1" i="0" dirty="0">
                <a:solidFill>
                  <a:srgbClr val="555555"/>
                </a:solidFill>
                <a:effectLst/>
                <a:latin typeface="Century Gothic" panose="020B0502020202020204" pitchFamily="34" charset="0"/>
              </a:rPr>
              <a:t>κρητικό ιδίωμα </a:t>
            </a:r>
            <a:r>
              <a:rPr lang="el-GR" sz="2800" b="0" i="0" dirty="0">
                <a:solidFill>
                  <a:srgbClr val="555555"/>
                </a:solidFill>
                <a:effectLst/>
                <a:latin typeface="Century Gothic" panose="020B0502020202020204" pitchFamily="34" charset="0"/>
              </a:rPr>
              <a:t>της Ανατολικής Κρήτης χωρίς λόγιες και ξένες λέξεις</a:t>
            </a:r>
          </a:p>
          <a:p>
            <a:pPr marL="285750" indent="-285750">
              <a:buFont typeface="Arial" panose="020B0604020202020204" pitchFamily="34" charset="0"/>
              <a:buChar char="•"/>
            </a:pPr>
            <a:r>
              <a:rPr lang="el-GR" sz="2800" b="0" i="0" dirty="0">
                <a:solidFill>
                  <a:srgbClr val="555555"/>
                </a:solidFill>
                <a:effectLst/>
                <a:latin typeface="Century Gothic" panose="020B0502020202020204" pitchFamily="34" charset="0"/>
              </a:rPr>
              <a:t>Το ποίημα οργανώνεται σε </a:t>
            </a:r>
            <a:r>
              <a:rPr lang="el-GR" sz="2800" b="1" i="0" dirty="0">
                <a:solidFill>
                  <a:srgbClr val="555555"/>
                </a:solidFill>
                <a:effectLst/>
                <a:latin typeface="Century Gothic" panose="020B0502020202020204" pitchFamily="34" charset="0"/>
              </a:rPr>
              <a:t>ομοιοκατάληκτα δίστιχα</a:t>
            </a:r>
            <a:r>
              <a:rPr lang="el-GR" sz="2800" b="0" i="0" dirty="0">
                <a:solidFill>
                  <a:srgbClr val="555555"/>
                </a:solidFill>
                <a:effectLst/>
                <a:latin typeface="Century Gothic" panose="020B0502020202020204" pitchFamily="34" charset="0"/>
              </a:rPr>
              <a:t>, ενώ δε λείπουν και οι </a:t>
            </a:r>
            <a:r>
              <a:rPr lang="el-GR" sz="2800" b="1" i="0" dirty="0">
                <a:solidFill>
                  <a:srgbClr val="555555"/>
                </a:solidFill>
                <a:effectLst/>
                <a:latin typeface="Century Gothic" panose="020B0502020202020204" pitchFamily="34" charset="0"/>
              </a:rPr>
              <a:t>τετραπλές ρίμες</a:t>
            </a:r>
            <a:r>
              <a:rPr lang="el-GR" sz="2800" b="0" i="0" dirty="0">
                <a:solidFill>
                  <a:srgbClr val="555555"/>
                </a:solidFill>
                <a:effectLst/>
                <a:latin typeface="Century Gothic" panose="020B0502020202020204" pitchFamily="34" charset="0"/>
              </a:rPr>
              <a:t>.</a:t>
            </a:r>
          </a:p>
          <a:p>
            <a:endParaRPr lang="el-GR" sz="2800" dirty="0"/>
          </a:p>
        </p:txBody>
      </p:sp>
    </p:spTree>
    <p:extLst>
      <p:ext uri="{BB962C8B-B14F-4D97-AF65-F5344CB8AC3E}">
        <p14:creationId xmlns:p14="http://schemas.microsoft.com/office/powerpoint/2010/main" val="171894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00C729C-D488-2022-9495-5042E9CD1FEF}"/>
              </a:ext>
            </a:extLst>
          </p:cNvPr>
          <p:cNvSpPr>
            <a:spLocks noGrp="1"/>
          </p:cNvSpPr>
          <p:nvPr>
            <p:ph type="title"/>
          </p:nvPr>
        </p:nvSpPr>
        <p:spPr>
          <a:xfrm>
            <a:off x="649224" y="645106"/>
            <a:ext cx="3650279" cy="1259894"/>
          </a:xfrm>
        </p:spPr>
        <p:txBody>
          <a:bodyPr>
            <a:normAutofit/>
          </a:bodyPr>
          <a:lstStyle/>
          <a:p>
            <a:r>
              <a:rPr lang="el-GR" b="1" dirty="0" err="1"/>
              <a:t>Βενετοκρατία</a:t>
            </a:r>
            <a:r>
              <a:rPr lang="el-GR" b="1" dirty="0"/>
              <a:t> στην Κρήτη</a:t>
            </a:r>
          </a:p>
        </p:txBody>
      </p:sp>
      <p:sp>
        <p:nvSpPr>
          <p:cNvPr id="26" name="Rectangle 2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649C8381-F7C4-2913-E2BD-BF829F8CE9F3}"/>
              </a:ext>
            </a:extLst>
          </p:cNvPr>
          <p:cNvSpPr>
            <a:spLocks noGrp="1"/>
          </p:cNvSpPr>
          <p:nvPr>
            <p:ph idx="1"/>
          </p:nvPr>
        </p:nvSpPr>
        <p:spPr>
          <a:xfrm>
            <a:off x="357809" y="2133600"/>
            <a:ext cx="4261734" cy="3922875"/>
          </a:xfrm>
        </p:spPr>
        <p:txBody>
          <a:bodyPr>
            <a:noAutofit/>
          </a:bodyPr>
          <a:lstStyle/>
          <a:p>
            <a:r>
              <a:rPr lang="el-GR" sz="2400" dirty="0"/>
              <a:t>Η Κρήτη ήταν υπό βενετική κυριαρχία από το 1211 έως το 1669.</a:t>
            </a:r>
          </a:p>
          <a:p>
            <a:r>
              <a:rPr lang="el-GR" sz="2400" dirty="0"/>
              <a:t> Υπήρχε οικονομική και εμπορική ανάπτυξη. </a:t>
            </a:r>
          </a:p>
        </p:txBody>
      </p:sp>
      <p:pic>
        <p:nvPicPr>
          <p:cNvPr id="5" name="Εικόνα 4" descr="Εικόνα που περιέχει ζωγραφική, νερό, τέχνη, σύννεφο&#10;&#10;Περιγραφή που δημιουργήθηκε αυτόματα">
            <a:extLst>
              <a:ext uri="{FF2B5EF4-FFF2-40B4-BE49-F238E27FC236}">
                <a16:creationId xmlns:a16="http://schemas.microsoft.com/office/drawing/2014/main" id="{D68E93D4-D935-AD6B-3526-C9202DC3CB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19543" y="1693220"/>
            <a:ext cx="6953577" cy="3146493"/>
          </a:xfrm>
          <a:prstGeom prst="rect">
            <a:avLst/>
          </a:prstGeom>
        </p:spPr>
      </p:pic>
      <p:sp>
        <p:nvSpPr>
          <p:cNvPr id="2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39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1784DD-C722-366E-554C-BF03883BE86A}"/>
              </a:ext>
            </a:extLst>
          </p:cNvPr>
          <p:cNvSpPr>
            <a:spLocks noGrp="1"/>
          </p:cNvSpPr>
          <p:nvPr>
            <p:ph type="title"/>
          </p:nvPr>
        </p:nvSpPr>
        <p:spPr>
          <a:xfrm>
            <a:off x="649224" y="645106"/>
            <a:ext cx="3650279" cy="1259894"/>
          </a:xfrm>
        </p:spPr>
        <p:txBody>
          <a:bodyPr>
            <a:normAutofit/>
          </a:bodyPr>
          <a:lstStyle/>
          <a:p>
            <a:pPr>
              <a:lnSpc>
                <a:spcPct val="90000"/>
              </a:lnSpc>
            </a:pPr>
            <a:r>
              <a:rPr lang="el-GR" sz="2800"/>
              <a:t>Ο </a:t>
            </a:r>
            <a:r>
              <a:rPr lang="el-GR" sz="2800" err="1"/>
              <a:t>Ερωτόκριτος</a:t>
            </a:r>
            <a:r>
              <a:rPr lang="el-GR" sz="2800"/>
              <a:t> από σύγχρονους καλλιτέχνες</a:t>
            </a:r>
          </a:p>
        </p:txBody>
      </p:sp>
      <p:sp>
        <p:nvSpPr>
          <p:cNvPr id="1033" name="Rectangle 103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1CC0BA12-52EB-B678-AE00-D075518FCD0D}"/>
              </a:ext>
            </a:extLst>
          </p:cNvPr>
          <p:cNvSpPr>
            <a:spLocks noGrp="1"/>
          </p:cNvSpPr>
          <p:nvPr>
            <p:ph idx="1"/>
          </p:nvPr>
        </p:nvSpPr>
        <p:spPr>
          <a:xfrm>
            <a:off x="649225" y="2133600"/>
            <a:ext cx="2369198" cy="1498289"/>
          </a:xfrm>
        </p:spPr>
        <p:txBody>
          <a:bodyPr>
            <a:normAutofit/>
          </a:bodyPr>
          <a:lstStyle/>
          <a:p>
            <a:pPr marL="0" indent="0">
              <a:buNone/>
            </a:pPr>
            <a:r>
              <a:rPr lang="el-GR" dirty="0">
                <a:hlinkClick r:id="rId2"/>
              </a:rPr>
              <a:t>Μουσικό κομμάτι : Ο </a:t>
            </a:r>
            <a:r>
              <a:rPr lang="el-GR" dirty="0" err="1">
                <a:hlinkClick r:id="rId2"/>
              </a:rPr>
              <a:t>Ερωτόκριτος</a:t>
            </a:r>
            <a:r>
              <a:rPr lang="el-GR" dirty="0">
                <a:hlinkClick r:id="rId2"/>
              </a:rPr>
              <a:t> από 77 καλλιτέχνες</a:t>
            </a:r>
            <a:endParaRPr lang="en-GB" dirty="0">
              <a:hlinkClick r:id="rId2"/>
            </a:endParaRPr>
          </a:p>
          <a:p>
            <a:pPr marL="0" indent="0">
              <a:buNone/>
            </a:pPr>
            <a:endParaRPr lang="en-GB" dirty="0">
              <a:hlinkClick r:id="rId2"/>
            </a:endParaRPr>
          </a:p>
          <a:p>
            <a:pPr marL="0" indent="0">
              <a:buNone/>
            </a:pPr>
            <a:endParaRPr lang="el-GR" dirty="0"/>
          </a:p>
        </p:txBody>
      </p:sp>
      <p:pic>
        <p:nvPicPr>
          <p:cNvPr id="1026" name="Picture 2">
            <a:extLst>
              <a:ext uri="{FF2B5EF4-FFF2-40B4-BE49-F238E27FC236}">
                <a16:creationId xmlns:a16="http://schemas.microsoft.com/office/drawing/2014/main" id="{9212324E-BD34-9F36-B5FF-70BEBFC59E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07581" y="167149"/>
            <a:ext cx="3131776" cy="4319692"/>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P0846J0002v19">
            <a:extLst>
              <a:ext uri="{FF2B5EF4-FFF2-40B4-BE49-F238E27FC236}">
                <a16:creationId xmlns:a16="http://schemas.microsoft.com/office/drawing/2014/main" id="{ED39035F-4F4E-34AC-2CDD-CAA1B774B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767" y="1285428"/>
            <a:ext cx="5222465" cy="34886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AB2A21-7B38-9B2C-9396-3CB0F6F8F2CD}"/>
              </a:ext>
            </a:extLst>
          </p:cNvPr>
          <p:cNvSpPr txBox="1"/>
          <p:nvPr/>
        </p:nvSpPr>
        <p:spPr>
          <a:xfrm rot="10800000" flipV="1">
            <a:off x="3362631" y="4980960"/>
            <a:ext cx="5781367" cy="523220"/>
          </a:xfrm>
          <a:prstGeom prst="rect">
            <a:avLst/>
          </a:prstGeom>
          <a:noFill/>
        </p:spPr>
        <p:txBody>
          <a:bodyPr wrap="square">
            <a:spAutoFit/>
          </a:bodyPr>
          <a:lstStyle/>
          <a:p>
            <a:r>
              <a:rPr lang="el-GR" sz="1400" b="1" i="0" dirty="0">
                <a:solidFill>
                  <a:srgbClr val="666666"/>
                </a:solidFill>
                <a:effectLst/>
                <a:latin typeface="+mj-lt"/>
              </a:rPr>
              <a:t>Ο ΕΡΩΤΟΚΡΙΤΟΣ στο Θέατρο Εταιρείας Μακεδονικών Σπουδών (26/1/2023)</a:t>
            </a:r>
            <a:endParaRPr lang="el-GR" sz="1400" dirty="0">
              <a:latin typeface="+mj-lt"/>
            </a:endParaRPr>
          </a:p>
        </p:txBody>
      </p:sp>
      <p:sp>
        <p:nvSpPr>
          <p:cNvPr id="13" name="TextBox 12">
            <a:extLst>
              <a:ext uri="{FF2B5EF4-FFF2-40B4-BE49-F238E27FC236}">
                <a16:creationId xmlns:a16="http://schemas.microsoft.com/office/drawing/2014/main" id="{5AADC6EC-A672-26A3-C9A4-70BB20773693}"/>
              </a:ext>
            </a:extLst>
          </p:cNvPr>
          <p:cNvSpPr txBox="1"/>
          <p:nvPr/>
        </p:nvSpPr>
        <p:spPr>
          <a:xfrm flipH="1">
            <a:off x="9144000" y="4539453"/>
            <a:ext cx="2398774" cy="369332"/>
          </a:xfrm>
          <a:prstGeom prst="rect">
            <a:avLst/>
          </a:prstGeom>
          <a:noFill/>
        </p:spPr>
        <p:txBody>
          <a:bodyPr wrap="square">
            <a:spAutoFit/>
          </a:bodyPr>
          <a:lstStyle/>
          <a:p>
            <a:pPr marL="0" indent="0">
              <a:buNone/>
            </a:pPr>
            <a:r>
              <a:rPr lang="en-US" dirty="0">
                <a:hlinkClick r:id="rId2"/>
              </a:rPr>
              <a:t>Graphic novel</a:t>
            </a:r>
            <a:endParaRPr lang="en-US" dirty="0"/>
          </a:p>
        </p:txBody>
      </p:sp>
      <p:pic>
        <p:nvPicPr>
          <p:cNvPr id="1032" name="Picture 8" descr="ΕΡΩΤΟΚΡΙΤΟΣ - ΠΑΙΖΟΥΜΕ ΟΙΚΟΛΟΓΙΚΑ - 77 ΚΑΛΛΙΤΕΧΝΕΣ - YouTube">
            <a:extLst>
              <a:ext uri="{FF2B5EF4-FFF2-40B4-BE49-F238E27FC236}">
                <a16:creationId xmlns:a16="http://schemas.microsoft.com/office/drawing/2014/main" id="{01AF8EC1-BDC0-4313-3207-B1FE3DBD9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17" y="3123919"/>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9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65A74-CF27-66B6-689B-8EC7EF22F6B3}"/>
              </a:ext>
            </a:extLst>
          </p:cNvPr>
          <p:cNvSpPr>
            <a:spLocks noGrp="1"/>
          </p:cNvSpPr>
          <p:nvPr>
            <p:ph type="title"/>
          </p:nvPr>
        </p:nvSpPr>
        <p:spPr>
          <a:xfrm>
            <a:off x="1687669" y="624110"/>
            <a:ext cx="4137059" cy="1280890"/>
          </a:xfrm>
        </p:spPr>
        <p:txBody>
          <a:bodyPr>
            <a:normAutofit/>
          </a:bodyPr>
          <a:lstStyle/>
          <a:p>
            <a:pPr>
              <a:lnSpc>
                <a:spcPct val="90000"/>
              </a:lnSpc>
            </a:pPr>
            <a:r>
              <a:rPr lang="el-GR" sz="2700"/>
              <a:t>Η επιρροή του Ερωτόκριτου στις Τέχνες</a:t>
            </a:r>
          </a:p>
        </p:txBody>
      </p:sp>
      <p:sp>
        <p:nvSpPr>
          <p:cNvPr id="3078" name="Content Placeholder 3077">
            <a:extLst>
              <a:ext uri="{FF2B5EF4-FFF2-40B4-BE49-F238E27FC236}">
                <a16:creationId xmlns:a16="http://schemas.microsoft.com/office/drawing/2014/main" id="{5CB2098D-278D-AFDF-46F5-5A4EB23351F7}"/>
              </a:ext>
            </a:extLst>
          </p:cNvPr>
          <p:cNvSpPr>
            <a:spLocks noGrp="1"/>
          </p:cNvSpPr>
          <p:nvPr>
            <p:ph idx="1"/>
          </p:nvPr>
        </p:nvSpPr>
        <p:spPr>
          <a:xfrm>
            <a:off x="1683956" y="2133600"/>
            <a:ext cx="4140772" cy="1042219"/>
          </a:xfrm>
        </p:spPr>
        <p:txBody>
          <a:bodyPr>
            <a:normAutofit/>
          </a:bodyPr>
          <a:lstStyle/>
          <a:p>
            <a:r>
              <a:rPr lang="el-GR" sz="1600" dirty="0">
                <a:solidFill>
                  <a:schemeClr val="tx1"/>
                </a:solidFill>
              </a:rPr>
              <a:t>Θεόφιλος Χατζημιχαήλ, </a:t>
            </a:r>
            <a:r>
              <a:rPr lang="el-GR" sz="1600" dirty="0" err="1">
                <a:solidFill>
                  <a:schemeClr val="tx1"/>
                </a:solidFill>
              </a:rPr>
              <a:t>Ερωτόκριτος</a:t>
            </a:r>
            <a:r>
              <a:rPr lang="el-GR" sz="1600" dirty="0">
                <a:solidFill>
                  <a:schemeClr val="tx1"/>
                </a:solidFill>
              </a:rPr>
              <a:t> και Αρετούσα, 1923</a:t>
            </a:r>
            <a:endParaRPr lang="en-US" sz="1600" dirty="0">
              <a:solidFill>
                <a:schemeClr val="tx1"/>
              </a:solidFill>
            </a:endParaRPr>
          </a:p>
        </p:txBody>
      </p:sp>
      <p:pic>
        <p:nvPicPr>
          <p:cNvPr id="3074" name="Picture 2" descr="Πίνακας ζωγραφικής σε καμβά Ερωτόκριτος και Αρετούσα Θεόφιλος αντίγραφο">
            <a:extLst>
              <a:ext uri="{FF2B5EF4-FFF2-40B4-BE49-F238E27FC236}">
                <a16:creationId xmlns:a16="http://schemas.microsoft.com/office/drawing/2014/main" id="{3285095A-EB78-17FA-45E0-FAAE107CD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01" r="2651"/>
          <a:stretch/>
        </p:blipFill>
        <p:spPr bwMode="auto">
          <a:xfrm>
            <a:off x="6091916" y="10"/>
            <a:ext cx="610008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7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79E62-7BD9-2103-8504-A4BAD5E1AA3D}"/>
              </a:ext>
            </a:extLst>
          </p:cNvPr>
          <p:cNvSpPr>
            <a:spLocks noGrp="1"/>
          </p:cNvSpPr>
          <p:nvPr>
            <p:ph type="title"/>
          </p:nvPr>
        </p:nvSpPr>
        <p:spPr>
          <a:xfrm>
            <a:off x="226142" y="193818"/>
            <a:ext cx="5868269" cy="803133"/>
          </a:xfrm>
        </p:spPr>
        <p:txBody>
          <a:bodyPr/>
          <a:lstStyle/>
          <a:p>
            <a:r>
              <a:rPr lang="el-GR" dirty="0"/>
              <a:t>Σπουδή για τον </a:t>
            </a:r>
            <a:r>
              <a:rPr lang="el-GR" dirty="0" err="1"/>
              <a:t>Ερωτόκριτο</a:t>
            </a:r>
            <a:r>
              <a:rPr lang="el-GR" dirty="0"/>
              <a:t>, </a:t>
            </a:r>
            <a:r>
              <a:rPr lang="el-GR" dirty="0" err="1"/>
              <a:t>Γ.Μόραλη</a:t>
            </a:r>
            <a:r>
              <a:rPr lang="el-GR" dirty="0"/>
              <a:t> , 1940</a:t>
            </a:r>
            <a:br>
              <a:rPr lang="el-GR" dirty="0"/>
            </a:br>
            <a:endParaRPr lang="el-GR" dirty="0"/>
          </a:p>
        </p:txBody>
      </p:sp>
      <p:sp>
        <p:nvSpPr>
          <p:cNvPr id="4" name="Θέση κειμένου 3">
            <a:extLst>
              <a:ext uri="{FF2B5EF4-FFF2-40B4-BE49-F238E27FC236}">
                <a16:creationId xmlns:a16="http://schemas.microsoft.com/office/drawing/2014/main" id="{1676531B-8F23-CFC9-BF1B-FCE45440C9FD}"/>
              </a:ext>
            </a:extLst>
          </p:cNvPr>
          <p:cNvSpPr>
            <a:spLocks noGrp="1"/>
          </p:cNvSpPr>
          <p:nvPr>
            <p:ph type="body" sz="half" idx="2"/>
          </p:nvPr>
        </p:nvSpPr>
        <p:spPr>
          <a:xfrm>
            <a:off x="6323013" y="420688"/>
            <a:ext cx="5475697" cy="601662"/>
          </a:xfrm>
        </p:spPr>
        <p:txBody>
          <a:bodyPr>
            <a:noAutofit/>
          </a:bodyPr>
          <a:lstStyle/>
          <a:p>
            <a:r>
              <a:rPr lang="el-GR" sz="1800" dirty="0" err="1"/>
              <a:t>Ερωτόκριτος</a:t>
            </a:r>
            <a:r>
              <a:rPr lang="el-GR" sz="1800" dirty="0"/>
              <a:t> και Αρετούσα, Μ. </a:t>
            </a:r>
            <a:r>
              <a:rPr lang="el-GR" sz="1800" dirty="0" err="1"/>
              <a:t>Μποστ</a:t>
            </a:r>
            <a:endParaRPr lang="el-GR" sz="1800" dirty="0"/>
          </a:p>
        </p:txBody>
      </p:sp>
      <p:pic>
        <p:nvPicPr>
          <p:cNvPr id="5" name="Picture 4">
            <a:extLst>
              <a:ext uri="{FF2B5EF4-FFF2-40B4-BE49-F238E27FC236}">
                <a16:creationId xmlns:a16="http://schemas.microsoft.com/office/drawing/2014/main" id="{98AF24CC-F05A-2EBA-32D1-7A8BFD2AA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39" y="676275"/>
            <a:ext cx="4552950" cy="6181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Ερωτόκριτος και Αρετούσα” του Μ. Μποστ [Χρ. Μποσταντζόγλου].">
            <a:extLst>
              <a:ext uri="{FF2B5EF4-FFF2-40B4-BE49-F238E27FC236}">
                <a16:creationId xmlns:a16="http://schemas.microsoft.com/office/drawing/2014/main" id="{EEB35460-96E7-4793-B1C2-EA555D83AB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3597" y="1022350"/>
            <a:ext cx="4402364" cy="54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2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λατεία Κορνάρου, η πλατεία του Βιτσέντζου Κορνάρου | Explore Crete">
            <a:extLst>
              <a:ext uri="{FF2B5EF4-FFF2-40B4-BE49-F238E27FC236}">
                <a16:creationId xmlns:a16="http://schemas.microsoft.com/office/drawing/2014/main" id="{E4955D0C-E095-75F3-CC46-9DDC1A24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491" y="280205"/>
            <a:ext cx="4164269" cy="50209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04EEC6-FAB0-E8A6-0445-354003AD7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2452"/>
            <a:ext cx="57340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616B18-BF14-923B-78AA-D4FFCBACEE31}"/>
              </a:ext>
            </a:extLst>
          </p:cNvPr>
          <p:cNvSpPr txBox="1"/>
          <p:nvPr/>
        </p:nvSpPr>
        <p:spPr>
          <a:xfrm rot="10800000" flipV="1">
            <a:off x="6356246" y="4605792"/>
            <a:ext cx="5147495" cy="1200329"/>
          </a:xfrm>
          <a:prstGeom prst="rect">
            <a:avLst/>
          </a:prstGeom>
          <a:noFill/>
        </p:spPr>
        <p:txBody>
          <a:bodyPr wrap="square">
            <a:spAutoFit/>
          </a:bodyPr>
          <a:lstStyle/>
          <a:p>
            <a:r>
              <a:rPr lang="el-GR" b="0" i="0" dirty="0">
                <a:solidFill>
                  <a:srgbClr val="222222"/>
                </a:solidFill>
                <a:effectLst/>
                <a:latin typeface="+mj-lt"/>
              </a:rPr>
              <a:t> Ηράκλειο Κρήτης: Πλατεία Κορνάρου, </a:t>
            </a:r>
            <a:r>
              <a:rPr lang="el-GR" b="0" i="1" dirty="0" err="1">
                <a:solidFill>
                  <a:srgbClr val="222222"/>
                </a:solidFill>
                <a:effectLst/>
                <a:latin typeface="+mj-lt"/>
              </a:rPr>
              <a:t>Ερωτόκριτος</a:t>
            </a:r>
            <a:r>
              <a:rPr lang="el-GR" b="0" i="1" dirty="0">
                <a:solidFill>
                  <a:srgbClr val="222222"/>
                </a:solidFill>
                <a:effectLst/>
                <a:latin typeface="+mj-lt"/>
              </a:rPr>
              <a:t> και Αρετούσα</a:t>
            </a:r>
            <a:endParaRPr lang="el-GR" b="0" i="0" dirty="0">
              <a:solidFill>
                <a:srgbClr val="222222"/>
              </a:solidFill>
              <a:effectLst/>
              <a:latin typeface="+mj-lt"/>
            </a:endParaRPr>
          </a:p>
          <a:p>
            <a:r>
              <a:rPr lang="el-GR" b="0" i="0" dirty="0">
                <a:solidFill>
                  <a:srgbClr val="222222"/>
                </a:solidFill>
                <a:effectLst/>
                <a:latin typeface="+mj-lt"/>
              </a:rPr>
              <a:t>Γλύπτης- ∆</a:t>
            </a:r>
            <a:r>
              <a:rPr lang="el-GR" b="0" i="0" dirty="0" err="1">
                <a:solidFill>
                  <a:srgbClr val="222222"/>
                </a:solidFill>
                <a:effectLst/>
                <a:latin typeface="+mj-lt"/>
              </a:rPr>
              <a:t>ηµιουργός</a:t>
            </a:r>
            <a:r>
              <a:rPr lang="el-GR" b="0" i="0" dirty="0">
                <a:solidFill>
                  <a:srgbClr val="222222"/>
                </a:solidFill>
                <a:effectLst/>
                <a:latin typeface="+mj-lt"/>
              </a:rPr>
              <a:t> </a:t>
            </a:r>
            <a:r>
              <a:rPr lang="el-GR" dirty="0">
                <a:solidFill>
                  <a:srgbClr val="222222"/>
                </a:solidFill>
                <a:latin typeface="+mj-lt"/>
              </a:rPr>
              <a:t>:</a:t>
            </a:r>
            <a:r>
              <a:rPr lang="el-GR" b="0" i="0" dirty="0">
                <a:solidFill>
                  <a:srgbClr val="222222"/>
                </a:solidFill>
                <a:effectLst/>
                <a:latin typeface="+mj-lt"/>
              </a:rPr>
              <a:t> Γιάννης  </a:t>
            </a:r>
            <a:r>
              <a:rPr lang="el-GR" b="0" i="0" dirty="0" err="1">
                <a:solidFill>
                  <a:srgbClr val="222222"/>
                </a:solidFill>
                <a:effectLst/>
                <a:latin typeface="+mj-lt"/>
              </a:rPr>
              <a:t>Παρµακέλης</a:t>
            </a:r>
            <a:r>
              <a:rPr lang="el-GR" b="0" i="0" dirty="0">
                <a:solidFill>
                  <a:srgbClr val="222222"/>
                </a:solidFill>
                <a:effectLst/>
                <a:latin typeface="+mj-lt"/>
              </a:rPr>
              <a:t> Τι παρατηρείτε;</a:t>
            </a:r>
            <a:endParaRPr lang="el-GR" dirty="0">
              <a:latin typeface="+mj-lt"/>
            </a:endParaRPr>
          </a:p>
        </p:txBody>
      </p:sp>
    </p:spTree>
    <p:extLst>
      <p:ext uri="{BB962C8B-B14F-4D97-AF65-F5344CB8AC3E}">
        <p14:creationId xmlns:p14="http://schemas.microsoft.com/office/powerpoint/2010/main" val="199157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33509-9DD8-9FF1-9524-325D0C5961D3}"/>
              </a:ext>
            </a:extLst>
          </p:cNvPr>
          <p:cNvSpPr>
            <a:spLocks noGrp="1"/>
          </p:cNvSpPr>
          <p:nvPr>
            <p:ph type="ctrTitle"/>
          </p:nvPr>
        </p:nvSpPr>
        <p:spPr>
          <a:xfrm>
            <a:off x="2589213" y="954339"/>
            <a:ext cx="8915399" cy="1651210"/>
          </a:xfrm>
        </p:spPr>
        <p:txBody>
          <a:bodyPr/>
          <a:lstStyle/>
          <a:p>
            <a:r>
              <a:rPr lang="el-GR" dirty="0"/>
              <a:t>Πηγές</a:t>
            </a:r>
          </a:p>
        </p:txBody>
      </p:sp>
      <p:sp>
        <p:nvSpPr>
          <p:cNvPr id="3" name="Υπότιτλος 2">
            <a:extLst>
              <a:ext uri="{FF2B5EF4-FFF2-40B4-BE49-F238E27FC236}">
                <a16:creationId xmlns:a16="http://schemas.microsoft.com/office/drawing/2014/main" id="{EB2D59D4-4856-3AA5-75E0-D4C5B1BA31ED}"/>
              </a:ext>
            </a:extLst>
          </p:cNvPr>
          <p:cNvSpPr>
            <a:spLocks noGrp="1"/>
          </p:cNvSpPr>
          <p:nvPr>
            <p:ph type="subTitle" idx="1"/>
          </p:nvPr>
        </p:nvSpPr>
        <p:spPr>
          <a:xfrm>
            <a:off x="2589213" y="2733369"/>
            <a:ext cx="8915399" cy="3170294"/>
          </a:xfrm>
        </p:spPr>
        <p:txBody>
          <a:bodyPr/>
          <a:lstStyle/>
          <a:p>
            <a:r>
              <a:rPr lang="el-GR" dirty="0">
                <a:hlinkClick r:id="rId2"/>
              </a:rPr>
              <a:t>Ιστορία της Νεοελληνικής Λογοτεχνίας </a:t>
            </a:r>
            <a:endParaRPr lang="el-GR" dirty="0"/>
          </a:p>
          <a:p>
            <a:endParaRPr lang="el-GR" dirty="0"/>
          </a:p>
          <a:p>
            <a:r>
              <a:rPr lang="el-GR" dirty="0">
                <a:hlinkClick r:id="rId3"/>
              </a:rPr>
              <a:t>Στέγη </a:t>
            </a:r>
            <a:r>
              <a:rPr lang="el-GR" dirty="0" err="1">
                <a:hlinkClick r:id="rId3"/>
              </a:rPr>
              <a:t>Βιτσέντζου</a:t>
            </a:r>
            <a:r>
              <a:rPr lang="el-GR" dirty="0">
                <a:hlinkClick r:id="rId3"/>
              </a:rPr>
              <a:t> Κορνάρου</a:t>
            </a:r>
            <a:endParaRPr lang="el-GR" dirty="0"/>
          </a:p>
          <a:p>
            <a:endParaRPr lang="el-GR" dirty="0"/>
          </a:p>
        </p:txBody>
      </p:sp>
    </p:spTree>
    <p:extLst>
      <p:ext uri="{BB962C8B-B14F-4D97-AF65-F5344CB8AC3E}">
        <p14:creationId xmlns:p14="http://schemas.microsoft.com/office/powerpoint/2010/main" val="22424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CE7B34-4B62-09A4-1C3A-BAA901E63B8D}"/>
              </a:ext>
            </a:extLst>
          </p:cNvPr>
          <p:cNvSpPr>
            <a:spLocks noGrp="1"/>
          </p:cNvSpPr>
          <p:nvPr>
            <p:ph type="title"/>
          </p:nvPr>
        </p:nvSpPr>
        <p:spPr>
          <a:xfrm>
            <a:off x="1687669" y="624110"/>
            <a:ext cx="4137059" cy="1280890"/>
          </a:xfrm>
        </p:spPr>
        <p:txBody>
          <a:bodyPr>
            <a:normAutofit/>
          </a:bodyPr>
          <a:lstStyle/>
          <a:p>
            <a:pPr>
              <a:lnSpc>
                <a:spcPct val="90000"/>
              </a:lnSpc>
            </a:pPr>
            <a:r>
              <a:rPr lang="el-GR" sz="2700"/>
              <a:t>Χρονογραμμή Νεοελληνικής Λογοτεχνίας</a:t>
            </a:r>
          </a:p>
        </p:txBody>
      </p:sp>
      <p:sp>
        <p:nvSpPr>
          <p:cNvPr id="3" name="Θέση περιεχομένου 2">
            <a:extLst>
              <a:ext uri="{FF2B5EF4-FFF2-40B4-BE49-F238E27FC236}">
                <a16:creationId xmlns:a16="http://schemas.microsoft.com/office/drawing/2014/main" id="{B3AD04B2-4495-A50C-E132-39A4354E305F}"/>
              </a:ext>
            </a:extLst>
          </p:cNvPr>
          <p:cNvSpPr>
            <a:spLocks noGrp="1"/>
          </p:cNvSpPr>
          <p:nvPr>
            <p:ph idx="1"/>
          </p:nvPr>
        </p:nvSpPr>
        <p:spPr>
          <a:xfrm>
            <a:off x="1683956" y="2133600"/>
            <a:ext cx="4140772" cy="3777622"/>
          </a:xfrm>
        </p:spPr>
        <p:txBody>
          <a:bodyPr>
            <a:normAutofit/>
          </a:bodyPr>
          <a:lstStyle/>
          <a:p>
            <a:r>
              <a:rPr lang="en-US" sz="1600">
                <a:solidFill>
                  <a:schemeClr val="tx1"/>
                </a:solidFill>
                <a:hlinkClick r:id="rId2"/>
              </a:rPr>
              <a:t>https://www.tiki-toki.com/timeline/entry/90157/-/#vars!date=2009-06-16_20:18:40</a:t>
            </a:r>
            <a:r>
              <a:rPr lang="en-US" sz="1600">
                <a:solidFill>
                  <a:schemeClr val="tx1"/>
                </a:solidFill>
              </a:rPr>
              <a:t>!</a:t>
            </a:r>
            <a:r>
              <a:rPr lang="el-GR" sz="1600">
                <a:solidFill>
                  <a:schemeClr val="tx1"/>
                </a:solidFill>
              </a:rPr>
              <a:t>  Ειρήνη Παξιμαδάκη, Φιλόλογος</a:t>
            </a:r>
          </a:p>
        </p:txBody>
      </p:sp>
      <p:pic>
        <p:nvPicPr>
          <p:cNvPr id="5" name="Εικόνα 4" descr="Εικόνα που περιέχει ζωγραφική, σκίτσο/σχέδιο, ζωγραφιά, παιδική τέχνη&#10;&#10;Περιγραφή που δημιουργήθηκε αυτόματα">
            <a:extLst>
              <a:ext uri="{FF2B5EF4-FFF2-40B4-BE49-F238E27FC236}">
                <a16:creationId xmlns:a16="http://schemas.microsoft.com/office/drawing/2014/main" id="{9E248CBA-42C2-C98F-3631-258102E2B028}"/>
              </a:ext>
            </a:extLst>
          </p:cNvPr>
          <p:cNvPicPr>
            <a:picLocks noChangeAspect="1"/>
          </p:cNvPicPr>
          <p:nvPr/>
        </p:nvPicPr>
        <p:blipFill>
          <a:blip r:embed="rId3">
            <a:extLst>
              <a:ext uri="{837473B0-CC2E-450A-ABE3-18F120FF3D39}">
                <a1611:picAttrSrcUrl xmlns:a1611="http://schemas.microsoft.com/office/drawing/2016/11/main" r:id="rId4"/>
              </a:ext>
            </a:extLst>
          </a:blip>
          <a:srcRect l="11051"/>
          <a:stretch/>
        </p:blipFill>
        <p:spPr>
          <a:xfrm>
            <a:off x="6091916" y="10"/>
            <a:ext cx="6100084" cy="6857990"/>
          </a:xfrm>
          <a:prstGeom prst="rect">
            <a:avLst/>
          </a:prstGeom>
        </p:spPr>
      </p:pic>
    </p:spTree>
    <p:extLst>
      <p:ext uri="{BB962C8B-B14F-4D97-AF65-F5344CB8AC3E}">
        <p14:creationId xmlns:p14="http://schemas.microsoft.com/office/powerpoint/2010/main" val="364100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06D34E-EE1C-2D6A-C86D-2589A55C36D0}"/>
              </a:ext>
            </a:extLst>
          </p:cNvPr>
          <p:cNvSpPr>
            <a:spLocks noGrp="1"/>
          </p:cNvSpPr>
          <p:nvPr>
            <p:ph type="title"/>
          </p:nvPr>
        </p:nvSpPr>
        <p:spPr>
          <a:xfrm>
            <a:off x="2589212" y="127820"/>
            <a:ext cx="8915399" cy="1052051"/>
          </a:xfrm>
        </p:spPr>
        <p:txBody>
          <a:bodyPr>
            <a:normAutofit/>
          </a:bodyPr>
          <a:lstStyle/>
          <a:p>
            <a:r>
              <a:rPr lang="el-GR" sz="4400" dirty="0"/>
              <a:t>Σχέσεις Βενετών και Ελλήνων</a:t>
            </a:r>
          </a:p>
        </p:txBody>
      </p:sp>
      <p:sp>
        <p:nvSpPr>
          <p:cNvPr id="3" name="Θέση κειμένου 2">
            <a:extLst>
              <a:ext uri="{FF2B5EF4-FFF2-40B4-BE49-F238E27FC236}">
                <a16:creationId xmlns:a16="http://schemas.microsoft.com/office/drawing/2014/main" id="{B186905C-6A8A-7BEB-4F26-1BE913188B02}"/>
              </a:ext>
            </a:extLst>
          </p:cNvPr>
          <p:cNvSpPr>
            <a:spLocks noGrp="1"/>
          </p:cNvSpPr>
          <p:nvPr>
            <p:ph type="body" idx="1"/>
          </p:nvPr>
        </p:nvSpPr>
        <p:spPr>
          <a:xfrm>
            <a:off x="2589212" y="1582994"/>
            <a:ext cx="8915399" cy="4709651"/>
          </a:xfrm>
        </p:spPr>
        <p:txBody>
          <a:bodyPr>
            <a:noAutofit/>
          </a:bodyPr>
          <a:lstStyle/>
          <a:p>
            <a:pPr marL="571500" indent="-571500">
              <a:buFont typeface="Arial" panose="020B0604020202020204" pitchFamily="34" charset="0"/>
              <a:buChar char="•"/>
            </a:pPr>
            <a:r>
              <a:rPr lang="el-GR" sz="3600" dirty="0"/>
              <a:t>Τους δύο πρώτους αιώνες, υπήρχαν εχθρικά αισθήματα από τους ντόπιους.</a:t>
            </a:r>
          </a:p>
          <a:p>
            <a:pPr marL="571500" indent="-571500">
              <a:buFont typeface="Arial" panose="020B0604020202020204" pitchFamily="34" charset="0"/>
              <a:buChar char="•"/>
            </a:pPr>
            <a:r>
              <a:rPr lang="el-GR" sz="3600" dirty="0"/>
              <a:t> Βαθμιαία ενισχύθηκε η επικοινωνία μεταξύ Βενετών και Ελλήνων. </a:t>
            </a:r>
          </a:p>
          <a:p>
            <a:pPr marL="571500" indent="-571500">
              <a:buFont typeface="Arial" panose="020B0604020202020204" pitchFamily="34" charset="0"/>
              <a:buChar char="•"/>
            </a:pPr>
            <a:r>
              <a:rPr lang="el-GR" sz="3600" dirty="0"/>
              <a:t>Οι μορφωμένοι μιλούσαν και τις δύο γλώσσες (ελληνικά και ιταλικά).</a:t>
            </a:r>
          </a:p>
        </p:txBody>
      </p:sp>
    </p:spTree>
    <p:extLst>
      <p:ext uri="{BB962C8B-B14F-4D97-AF65-F5344CB8AC3E}">
        <p14:creationId xmlns:p14="http://schemas.microsoft.com/office/powerpoint/2010/main" val="214529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60ADA5-E232-DF32-DD7F-2702DCA2DA10}"/>
              </a:ext>
            </a:extLst>
          </p:cNvPr>
          <p:cNvSpPr>
            <a:spLocks noGrp="1"/>
          </p:cNvSpPr>
          <p:nvPr>
            <p:ph type="ctrTitle"/>
          </p:nvPr>
        </p:nvSpPr>
        <p:spPr>
          <a:xfrm>
            <a:off x="2589213" y="117987"/>
            <a:ext cx="8915399" cy="698090"/>
          </a:xfrm>
        </p:spPr>
        <p:txBody>
          <a:bodyPr>
            <a:normAutofit fontScale="90000"/>
          </a:bodyPr>
          <a:lstStyle/>
          <a:p>
            <a:r>
              <a:rPr lang="el-GR" dirty="0"/>
              <a:t>Κρητική Αναγέννηση</a:t>
            </a:r>
          </a:p>
        </p:txBody>
      </p:sp>
      <p:sp>
        <p:nvSpPr>
          <p:cNvPr id="3" name="Υπότιτλος 2">
            <a:extLst>
              <a:ext uri="{FF2B5EF4-FFF2-40B4-BE49-F238E27FC236}">
                <a16:creationId xmlns:a16="http://schemas.microsoft.com/office/drawing/2014/main" id="{6A2FA972-A3E2-2D1A-0394-A85D610DE573}"/>
              </a:ext>
            </a:extLst>
          </p:cNvPr>
          <p:cNvSpPr>
            <a:spLocks noGrp="1"/>
          </p:cNvSpPr>
          <p:nvPr>
            <p:ph type="subTitle" idx="1"/>
          </p:nvPr>
        </p:nvSpPr>
        <p:spPr>
          <a:xfrm>
            <a:off x="1661653" y="816077"/>
            <a:ext cx="10225548" cy="6041923"/>
          </a:xfrm>
        </p:spPr>
        <p:txBody>
          <a:bodyPr>
            <a:noAutofit/>
          </a:bodyPr>
          <a:lstStyle/>
          <a:p>
            <a:pPr marL="457200" indent="-457200">
              <a:buFont typeface="Arial" panose="020B0604020202020204" pitchFamily="34" charset="0"/>
              <a:buChar char="•"/>
            </a:pPr>
            <a:r>
              <a:rPr lang="el-GR" sz="2800" dirty="0">
                <a:solidFill>
                  <a:srgbClr val="555555"/>
                </a:solidFill>
                <a:latin typeface="Archivo"/>
              </a:rPr>
              <a:t>Στα</a:t>
            </a:r>
            <a:r>
              <a:rPr lang="el-GR" sz="2800" b="0" i="0" dirty="0">
                <a:solidFill>
                  <a:srgbClr val="555555"/>
                </a:solidFill>
                <a:effectLst/>
                <a:latin typeface="Archivo"/>
              </a:rPr>
              <a:t> αστικά κέντρα λειτουργούν </a:t>
            </a:r>
            <a:r>
              <a:rPr lang="el-GR" sz="2800" b="1" i="0" dirty="0">
                <a:solidFill>
                  <a:srgbClr val="555555"/>
                </a:solidFill>
                <a:effectLst/>
                <a:latin typeface="Archivo"/>
              </a:rPr>
              <a:t>ακαδημίες </a:t>
            </a:r>
            <a:r>
              <a:rPr lang="el-GR" sz="2800" b="0" i="0" dirty="0">
                <a:solidFill>
                  <a:srgbClr val="555555"/>
                </a:solidFill>
                <a:effectLst/>
                <a:latin typeface="Archivo"/>
              </a:rPr>
              <a:t>με σκοπό τη μελέτη φιλολογικών, φιλοσοφικών και ιστορικών θεμάτων και την καλλιέργεια των γραμμάτων, των επιστημών και των τεχνών.</a:t>
            </a:r>
          </a:p>
          <a:p>
            <a:r>
              <a:rPr lang="el-GR" sz="2800" b="0" i="0" dirty="0">
                <a:solidFill>
                  <a:srgbClr val="555555"/>
                </a:solidFill>
                <a:effectLst/>
                <a:latin typeface="Archivo"/>
              </a:rPr>
              <a:t> (</a:t>
            </a:r>
            <a:r>
              <a:rPr lang="el-GR" b="0" i="0" dirty="0">
                <a:solidFill>
                  <a:srgbClr val="555555"/>
                </a:solidFill>
                <a:effectLst/>
                <a:latin typeface="Archivo"/>
              </a:rPr>
              <a:t>Η Ακαδημία των </a:t>
            </a:r>
            <a:r>
              <a:rPr lang="el-GR" b="0" i="0" dirty="0" err="1">
                <a:solidFill>
                  <a:srgbClr val="555555"/>
                </a:solidFill>
                <a:effectLst/>
                <a:latin typeface="Archivo"/>
              </a:rPr>
              <a:t>Vivi</a:t>
            </a:r>
            <a:r>
              <a:rPr lang="el-GR" b="0" i="0" dirty="0">
                <a:solidFill>
                  <a:srgbClr val="555555"/>
                </a:solidFill>
                <a:effectLst/>
                <a:latin typeface="Archivo"/>
              </a:rPr>
              <a:t> ιδρύθηκε το 1562 στο Ρέθυμνο από τον μαθηματικό και αστρονόμο </a:t>
            </a:r>
            <a:r>
              <a:rPr lang="el-GR" b="0" i="0" dirty="0" err="1">
                <a:solidFill>
                  <a:srgbClr val="555555"/>
                </a:solidFill>
                <a:effectLst/>
                <a:latin typeface="Archivo"/>
              </a:rPr>
              <a:t>Francesco</a:t>
            </a:r>
            <a:r>
              <a:rPr lang="el-GR" b="0" i="0" dirty="0">
                <a:solidFill>
                  <a:srgbClr val="555555"/>
                </a:solidFill>
                <a:effectLst/>
                <a:latin typeface="Archivo"/>
              </a:rPr>
              <a:t> </a:t>
            </a:r>
            <a:r>
              <a:rPr lang="el-GR" b="0" i="0" dirty="0" err="1">
                <a:solidFill>
                  <a:srgbClr val="555555"/>
                </a:solidFill>
                <a:effectLst/>
                <a:latin typeface="Archivo"/>
              </a:rPr>
              <a:t>Barozzi</a:t>
            </a:r>
            <a:r>
              <a:rPr lang="el-GR" b="0" i="0" dirty="0">
                <a:solidFill>
                  <a:srgbClr val="555555"/>
                </a:solidFill>
                <a:effectLst/>
                <a:latin typeface="Archivo"/>
              </a:rPr>
              <a:t>, η Ακαδημία των </a:t>
            </a:r>
            <a:r>
              <a:rPr lang="el-GR" b="0" i="0" dirty="0" err="1">
                <a:solidFill>
                  <a:srgbClr val="555555"/>
                </a:solidFill>
                <a:effectLst/>
                <a:latin typeface="Archivo"/>
              </a:rPr>
              <a:t>Stravaganti</a:t>
            </a:r>
            <a:r>
              <a:rPr lang="el-GR" b="0" i="0" dirty="0">
                <a:solidFill>
                  <a:srgbClr val="555555"/>
                </a:solidFill>
                <a:effectLst/>
                <a:latin typeface="Archivo"/>
              </a:rPr>
              <a:t> το 1591 στο Χάνδακα από τον ιστορικό και συγγραφέα Ανδρέα Κορνάρο και η Ακαδημία των </a:t>
            </a:r>
            <a:r>
              <a:rPr lang="el-GR" b="0" i="0" dirty="0" err="1">
                <a:solidFill>
                  <a:srgbClr val="555555"/>
                </a:solidFill>
                <a:effectLst/>
                <a:latin typeface="Archivo"/>
              </a:rPr>
              <a:t>Sterili</a:t>
            </a:r>
            <a:r>
              <a:rPr lang="el-GR" b="0" i="0" dirty="0">
                <a:solidFill>
                  <a:srgbClr val="555555"/>
                </a:solidFill>
                <a:effectLst/>
                <a:latin typeface="Archivo"/>
              </a:rPr>
              <a:t> περί το 1637 στα Χανιά.)</a:t>
            </a:r>
          </a:p>
          <a:p>
            <a:pPr marL="285750" indent="-285750">
              <a:buFont typeface="Arial" panose="020B0604020202020204" pitchFamily="34" charset="0"/>
              <a:buChar char="•"/>
            </a:pPr>
            <a:r>
              <a:rPr lang="el-GR" sz="2400" b="0" i="0" dirty="0">
                <a:solidFill>
                  <a:srgbClr val="555555"/>
                </a:solidFill>
                <a:effectLst/>
                <a:latin typeface="Archivo"/>
              </a:rPr>
              <a:t>Υπήρχε αφομοίωση των </a:t>
            </a:r>
            <a:r>
              <a:rPr lang="el-GR" sz="2400" b="1" i="0" dirty="0">
                <a:solidFill>
                  <a:srgbClr val="555555"/>
                </a:solidFill>
                <a:effectLst/>
                <a:latin typeface="Archivo"/>
              </a:rPr>
              <a:t>ευρωπαϊκών και κυρίως των ιταλικών προτύπων </a:t>
            </a:r>
            <a:r>
              <a:rPr lang="el-GR" sz="2400" b="0" i="0" dirty="0">
                <a:solidFill>
                  <a:srgbClr val="555555"/>
                </a:solidFill>
                <a:effectLst/>
                <a:latin typeface="Archivo"/>
              </a:rPr>
              <a:t>και την προσαρμογή τους στην πνευματική και πολιτιστική παράδοση του νησιού, κυρίως στη </a:t>
            </a:r>
            <a:r>
              <a:rPr lang="el-GR" sz="2400" b="0" i="1" dirty="0">
                <a:solidFill>
                  <a:srgbClr val="555555"/>
                </a:solidFill>
                <a:effectLst/>
                <a:latin typeface="Archivo"/>
              </a:rPr>
              <a:t>λογοτεχνία</a:t>
            </a:r>
            <a:r>
              <a:rPr lang="el-GR" sz="2400" b="0" i="0" dirty="0">
                <a:solidFill>
                  <a:srgbClr val="555555"/>
                </a:solidFill>
                <a:effectLst/>
                <a:latin typeface="Archivo"/>
              </a:rPr>
              <a:t> (ποίηση, θέατρο) αλλά και στις </a:t>
            </a:r>
            <a:r>
              <a:rPr lang="el-GR" sz="2400" b="0" i="1" dirty="0">
                <a:solidFill>
                  <a:srgbClr val="555555"/>
                </a:solidFill>
                <a:effectLst/>
                <a:latin typeface="Archivo"/>
              </a:rPr>
              <a:t>τέχνες</a:t>
            </a:r>
            <a:r>
              <a:rPr lang="el-GR" sz="2400" b="0" i="0" dirty="0">
                <a:solidFill>
                  <a:srgbClr val="555555"/>
                </a:solidFill>
                <a:effectLst/>
                <a:latin typeface="Archivo"/>
              </a:rPr>
              <a:t> (αρχιτεκτονική, γλυπτική, ζωγραφική, μουσική.)</a:t>
            </a:r>
          </a:p>
          <a:p>
            <a:pPr marL="285750" indent="-285750">
              <a:buFont typeface="Arial" panose="020B0604020202020204" pitchFamily="34" charset="0"/>
              <a:buChar char="•"/>
            </a:pPr>
            <a:r>
              <a:rPr lang="el-GR" sz="2400" b="0" i="0" dirty="0">
                <a:solidFill>
                  <a:srgbClr val="555555"/>
                </a:solidFill>
                <a:effectLst/>
                <a:latin typeface="Archivo"/>
              </a:rPr>
              <a:t> Η επίδραση όλων των παραγώγων της Κρητικής Αναγέννησης ήταν καθοριστική στη διαμόρφωση του νεοελληνικού πνευματικού και καλλιτεχνικού κόσμου.</a:t>
            </a:r>
            <a:endParaRPr lang="el-GR" sz="2400" dirty="0"/>
          </a:p>
        </p:txBody>
      </p:sp>
    </p:spTree>
    <p:extLst>
      <p:ext uri="{BB962C8B-B14F-4D97-AF65-F5344CB8AC3E}">
        <p14:creationId xmlns:p14="http://schemas.microsoft.com/office/powerpoint/2010/main" val="61861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C5CC6-8E92-50B6-F948-1C5BB8D0DCB8}"/>
              </a:ext>
            </a:extLst>
          </p:cNvPr>
          <p:cNvSpPr>
            <a:spLocks noGrp="1"/>
          </p:cNvSpPr>
          <p:nvPr>
            <p:ph type="ctrTitle"/>
          </p:nvPr>
        </p:nvSpPr>
        <p:spPr>
          <a:xfrm>
            <a:off x="2589213" y="334298"/>
            <a:ext cx="8915399" cy="1268360"/>
          </a:xfrm>
        </p:spPr>
        <p:txBody>
          <a:bodyPr/>
          <a:lstStyle/>
          <a:p>
            <a:r>
              <a:rPr lang="el-GR" dirty="0"/>
              <a:t>Πολιτισμική Άνθηση</a:t>
            </a:r>
          </a:p>
        </p:txBody>
      </p:sp>
      <p:sp>
        <p:nvSpPr>
          <p:cNvPr id="3" name="Υπότιτλος 2">
            <a:extLst>
              <a:ext uri="{FF2B5EF4-FFF2-40B4-BE49-F238E27FC236}">
                <a16:creationId xmlns:a16="http://schemas.microsoft.com/office/drawing/2014/main" id="{E7CFCE10-1DF6-FDEB-4EA7-2DB3C0BBC453}"/>
              </a:ext>
            </a:extLst>
          </p:cNvPr>
          <p:cNvSpPr>
            <a:spLocks noGrp="1"/>
          </p:cNvSpPr>
          <p:nvPr>
            <p:ph type="subTitle" idx="1"/>
          </p:nvPr>
        </p:nvSpPr>
        <p:spPr>
          <a:xfrm>
            <a:off x="2589213" y="1759975"/>
            <a:ext cx="8915399" cy="4143688"/>
          </a:xfrm>
        </p:spPr>
        <p:txBody>
          <a:bodyPr>
            <a:normAutofit/>
          </a:bodyPr>
          <a:lstStyle/>
          <a:p>
            <a:pPr marL="285750" indent="-285750">
              <a:buFont typeface="Arial" panose="020B0604020202020204" pitchFamily="34" charset="0"/>
              <a:buChar char="•"/>
            </a:pPr>
            <a:r>
              <a:rPr lang="el-GR" sz="3200" dirty="0"/>
              <a:t>Επιδράσεις ασκήθηκαν  από την Ευρωπαϊκή Αναγέννηση.</a:t>
            </a:r>
          </a:p>
          <a:p>
            <a:pPr marL="285750" indent="-285750">
              <a:buFont typeface="Arial" panose="020B0604020202020204" pitchFamily="34" charset="0"/>
              <a:buChar char="•"/>
            </a:pPr>
            <a:r>
              <a:rPr lang="el-GR" sz="3200" dirty="0"/>
              <a:t> Ο </a:t>
            </a:r>
            <a:r>
              <a:rPr lang="el-GR" sz="3200" dirty="0" err="1"/>
              <a:t>Λίνος</a:t>
            </a:r>
            <a:r>
              <a:rPr lang="el-GR" sz="3200" dirty="0"/>
              <a:t> Πολίτης ονομάζει την περίοδο «χρυσή περίοδο της νεοελληνικής λογοτεχνίας».</a:t>
            </a:r>
          </a:p>
        </p:txBody>
      </p:sp>
    </p:spTree>
    <p:extLst>
      <p:ext uri="{BB962C8B-B14F-4D97-AF65-F5344CB8AC3E}">
        <p14:creationId xmlns:p14="http://schemas.microsoft.com/office/powerpoint/2010/main" val="230165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534DED-8AC3-FDCC-40E9-EC33661C9788}"/>
              </a:ext>
            </a:extLst>
          </p:cNvPr>
          <p:cNvSpPr>
            <a:spLocks noGrp="1"/>
          </p:cNvSpPr>
          <p:nvPr>
            <p:ph type="ctrTitle"/>
          </p:nvPr>
        </p:nvSpPr>
        <p:spPr>
          <a:xfrm>
            <a:off x="1" y="1"/>
            <a:ext cx="11504612" cy="865238"/>
          </a:xfrm>
        </p:spPr>
        <p:txBody>
          <a:bodyPr>
            <a:normAutofit fontScale="90000"/>
          </a:bodyPr>
          <a:lstStyle/>
          <a:p>
            <a:r>
              <a:rPr lang="el-GR" dirty="0"/>
              <a:t>Λογοτεχνία </a:t>
            </a:r>
          </a:p>
        </p:txBody>
      </p:sp>
      <p:sp>
        <p:nvSpPr>
          <p:cNvPr id="4" name="Rectangle 1">
            <a:extLst>
              <a:ext uri="{FF2B5EF4-FFF2-40B4-BE49-F238E27FC236}">
                <a16:creationId xmlns:a16="http://schemas.microsoft.com/office/drawing/2014/main" id="{EC7D99C0-311B-5C00-3236-B1748A0A926D}"/>
              </a:ext>
            </a:extLst>
          </p:cNvPr>
          <p:cNvSpPr>
            <a:spLocks noGrp="1" noChangeArrowheads="1"/>
          </p:cNvSpPr>
          <p:nvPr>
            <p:ph type="subTitle" idx="1"/>
          </p:nvPr>
        </p:nvSpPr>
        <p:spPr bwMode="auto">
          <a:xfrm>
            <a:off x="1720645" y="740976"/>
            <a:ext cx="9704439" cy="582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Βάσεις</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a:ln>
                  <a:noFill/>
                </a:ln>
                <a:solidFill>
                  <a:schemeClr val="tx1"/>
                </a:solidFill>
                <a:effectLst/>
                <a:latin typeface="+mj-lt"/>
              </a:rPr>
              <a:t>Στη </a:t>
            </a:r>
            <a:r>
              <a:rPr kumimoji="0" lang="el-GR" altLang="el-GR" sz="1800" b="1" i="0" u="none" strike="noStrike" cap="none" normalizeH="0" baseline="0" dirty="0">
                <a:ln>
                  <a:noFill/>
                </a:ln>
                <a:solidFill>
                  <a:schemeClr val="tx1"/>
                </a:solidFill>
                <a:effectLst/>
                <a:latin typeface="+mj-lt"/>
              </a:rPr>
              <a:t>βυζαντινή παράδοση και τη μεσαιωνική ποίηση της Δύσης</a:t>
            </a:r>
            <a:r>
              <a:rPr kumimoji="0" lang="el-GR" altLang="el-GR" sz="1800" b="0" i="0"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mj-lt"/>
              </a:rPr>
              <a:t>Ακμή</a:t>
            </a:r>
            <a:r>
              <a:rPr kumimoji="0" lang="el-GR" altLang="el-GR" sz="1800" b="0" i="0" u="none" strike="noStrike" cap="none" normalizeH="0" baseline="0" dirty="0">
                <a:ln>
                  <a:noFill/>
                </a:ln>
                <a:solidFill>
                  <a:schemeClr val="tx1"/>
                </a:solidFill>
                <a:effectLst/>
                <a:latin typeface="+mj-lt"/>
              </a:rPr>
              <a:t>: Κορυφώθηκε κατά την Αναγέννηση, με άνθηση του θεατρικού λόγου.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mj-lt"/>
              </a:rPr>
              <a:t>Χαρακτηριστικά</a:t>
            </a:r>
            <a:r>
              <a:rPr kumimoji="0" lang="el-GR" altLang="el-GR" sz="1800" b="0" i="0"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tabLst/>
            </a:pPr>
            <a:r>
              <a:rPr kumimoji="0" lang="el-GR" altLang="el-GR" sz="1800" b="0" i="0" u="none" strike="noStrike" cap="none" normalizeH="0" baseline="0" dirty="0">
                <a:ln>
                  <a:noFill/>
                </a:ln>
                <a:solidFill>
                  <a:schemeClr val="tx1"/>
                </a:solidFill>
                <a:effectLst/>
                <a:latin typeface="+mj-lt"/>
              </a:rPr>
              <a:t>1</a:t>
            </a:r>
            <a:r>
              <a:rPr kumimoji="0" lang="el-GR" altLang="el-GR" sz="1800" i="1" u="none" strike="noStrike" cap="none" normalizeH="0" baseline="0" dirty="0">
                <a:ln>
                  <a:noFill/>
                </a:ln>
                <a:solidFill>
                  <a:schemeClr val="tx1"/>
                </a:solidFill>
                <a:effectLst/>
                <a:latin typeface="+mj-lt"/>
              </a:rPr>
              <a:t>. Έμμετρα κείμενα</a:t>
            </a:r>
            <a:r>
              <a:rPr kumimoji="0" lang="el-GR" altLang="el-GR" sz="1800" b="1" i="1" u="none" strike="noStrike" cap="none" normalizeH="0" baseline="0" dirty="0">
                <a:ln>
                  <a:noFill/>
                </a:ln>
                <a:solidFill>
                  <a:schemeClr val="tx1"/>
                </a:solidFill>
                <a:effectLst/>
                <a:latin typeface="+mj-lt"/>
              </a:rPr>
              <a:t> </a:t>
            </a:r>
            <a:r>
              <a:rPr kumimoji="0" lang="el-GR" altLang="el-GR" sz="1800" b="0" i="0" u="none" strike="noStrike" cap="none" normalizeH="0" baseline="0" dirty="0">
                <a:ln>
                  <a:noFill/>
                </a:ln>
                <a:solidFill>
                  <a:schemeClr val="tx1"/>
                </a:solidFill>
                <a:effectLst/>
                <a:latin typeface="+mj-lt"/>
              </a:rPr>
              <a:t>με εξαιρετική χρήση των μετρικών φαινομένων.</a:t>
            </a:r>
          </a:p>
          <a:p>
            <a:pPr marL="0" marR="0" lvl="0" indent="0" algn="l" defTabSz="914400" rtl="0" eaLnBrk="0" fontAlgn="base" latinLnBrk="0" hangingPunct="0">
              <a:lnSpc>
                <a:spcPct val="100000"/>
              </a:lnSpc>
              <a:spcBef>
                <a:spcPct val="0"/>
              </a:spcBef>
              <a:spcAft>
                <a:spcPct val="0"/>
              </a:spcAft>
              <a:buClrTx/>
              <a:buSzTx/>
              <a:tabLst/>
            </a:pPr>
            <a:r>
              <a:rPr kumimoji="0" lang="el-GR" altLang="el-GR" sz="1800" b="0" i="0" u="none" strike="noStrike" cap="none" normalizeH="0" baseline="0" dirty="0">
                <a:ln>
                  <a:noFill/>
                </a:ln>
                <a:solidFill>
                  <a:schemeClr val="tx1"/>
                </a:solidFill>
                <a:effectLst/>
                <a:latin typeface="+mj-lt"/>
              </a:rPr>
              <a:t>2. </a:t>
            </a:r>
            <a:r>
              <a:rPr kumimoji="0" lang="el-GR" altLang="el-GR" sz="1800" b="0" i="1" u="none" strike="noStrike" cap="none" normalizeH="0" baseline="0" dirty="0">
                <a:ln>
                  <a:noFill/>
                </a:ln>
                <a:solidFill>
                  <a:schemeClr val="tx1"/>
                </a:solidFill>
                <a:effectLst/>
                <a:latin typeface="+mj-lt"/>
              </a:rPr>
              <a:t>Μεταμόρφωση της κρητικής διαλέκτου σε λογοτεχνική γλώσσα.</a:t>
            </a:r>
          </a:p>
          <a:p>
            <a:pPr marL="0" marR="0" lvl="0" indent="0" algn="l" defTabSz="914400" rtl="0" eaLnBrk="0" fontAlgn="base" latinLnBrk="0" hangingPunct="0">
              <a:lnSpc>
                <a:spcPct val="100000"/>
              </a:lnSpc>
              <a:spcBef>
                <a:spcPct val="0"/>
              </a:spcBef>
              <a:spcAft>
                <a:spcPct val="0"/>
              </a:spcAft>
              <a:buClrTx/>
              <a:buSzTx/>
              <a:tabLst/>
            </a:pPr>
            <a:r>
              <a:rPr kumimoji="0" lang="el-GR" altLang="el-GR" sz="1800" b="0" i="0" u="none" strike="noStrike" cap="none" normalizeH="0" baseline="0" dirty="0">
                <a:ln>
                  <a:noFill/>
                </a:ln>
                <a:solidFill>
                  <a:schemeClr val="tx1"/>
                </a:solidFill>
                <a:effectLst/>
                <a:latin typeface="+mj-lt"/>
              </a:rPr>
              <a:t>3. </a:t>
            </a:r>
            <a:r>
              <a:rPr kumimoji="0" lang="el-GR" altLang="el-GR" sz="1800" b="0" i="1" u="none" strike="noStrike" cap="none" normalizeH="0" baseline="0" dirty="0">
                <a:ln>
                  <a:noFill/>
                </a:ln>
                <a:solidFill>
                  <a:schemeClr val="tx1"/>
                </a:solidFill>
                <a:effectLst/>
                <a:latin typeface="+mj-lt"/>
              </a:rPr>
              <a:t>Μεγάλη διάδοση </a:t>
            </a:r>
            <a:r>
              <a:rPr kumimoji="0" lang="el-GR" altLang="el-GR" sz="1800" b="0" i="0" u="none" strike="noStrike" cap="none" normalizeH="0" baseline="0" dirty="0">
                <a:ln>
                  <a:noFill/>
                </a:ln>
                <a:solidFill>
                  <a:schemeClr val="tx1"/>
                </a:solidFill>
                <a:effectLst/>
                <a:latin typeface="+mj-lt"/>
              </a:rPr>
              <a:t>στο ελληνικό κοινό.</a:t>
            </a:r>
          </a:p>
          <a:p>
            <a:pPr marL="0" marR="0" lvl="0" indent="0" algn="l" defTabSz="914400" rtl="0" eaLnBrk="0" fontAlgn="base" latinLnBrk="0" hangingPunct="0">
              <a:lnSpc>
                <a:spcPct val="100000"/>
              </a:lnSpc>
              <a:spcBef>
                <a:spcPct val="0"/>
              </a:spcBef>
              <a:spcAft>
                <a:spcPct val="0"/>
              </a:spcAft>
              <a:buClrTx/>
              <a:buSzTx/>
              <a:tabLst/>
            </a:pPr>
            <a:endParaRPr lang="el-GR" altLang="el-GR" dirty="0">
              <a:solidFill>
                <a:schemeClr val="tx1"/>
              </a:solidFill>
              <a:latin typeface="+mj-lt"/>
            </a:endParaRPr>
          </a:p>
          <a:p>
            <a:r>
              <a:rPr lang="el-GR" b="1" dirty="0">
                <a:latin typeface="+mj-lt"/>
              </a:rPr>
              <a:t>Σημαντικά έργα της περιόδου:</a:t>
            </a:r>
            <a:endParaRPr lang="el-GR" dirty="0">
              <a:latin typeface="+mj-lt"/>
            </a:endParaRPr>
          </a:p>
          <a:p>
            <a:pPr>
              <a:buFont typeface="Arial" panose="020B0604020202020204" pitchFamily="34" charset="0"/>
              <a:buChar char="•"/>
            </a:pPr>
            <a:r>
              <a:rPr lang="el-GR" i="1" dirty="0">
                <a:latin typeface="+mj-lt"/>
              </a:rPr>
              <a:t>Ερωφίλη</a:t>
            </a:r>
            <a:r>
              <a:rPr lang="el-GR" dirty="0">
                <a:latin typeface="+mj-lt"/>
              </a:rPr>
              <a:t> (τραγωδία) – Γεώργιος </a:t>
            </a:r>
            <a:r>
              <a:rPr lang="el-GR" dirty="0" err="1">
                <a:latin typeface="+mj-lt"/>
              </a:rPr>
              <a:t>Χορτάτζης</a:t>
            </a:r>
            <a:endParaRPr lang="el-GR" dirty="0">
              <a:latin typeface="+mj-lt"/>
            </a:endParaRPr>
          </a:p>
          <a:p>
            <a:pPr>
              <a:buFont typeface="Arial" panose="020B0604020202020204" pitchFamily="34" charset="0"/>
              <a:buChar char="•"/>
            </a:pPr>
            <a:r>
              <a:rPr lang="el-GR" i="1" dirty="0" err="1">
                <a:latin typeface="+mj-lt"/>
              </a:rPr>
              <a:t>Κατσούρμπος</a:t>
            </a:r>
            <a:r>
              <a:rPr lang="el-GR" dirty="0">
                <a:latin typeface="+mj-lt"/>
              </a:rPr>
              <a:t> (κωμωδία) – Γεώργιος </a:t>
            </a:r>
            <a:r>
              <a:rPr lang="el-GR" dirty="0" err="1">
                <a:latin typeface="+mj-lt"/>
              </a:rPr>
              <a:t>Χορτάτζης</a:t>
            </a:r>
            <a:endParaRPr lang="el-GR" dirty="0">
              <a:latin typeface="+mj-lt"/>
            </a:endParaRPr>
          </a:p>
          <a:p>
            <a:pPr>
              <a:buFont typeface="Arial" panose="020B0604020202020204" pitchFamily="34" charset="0"/>
              <a:buChar char="•"/>
            </a:pPr>
            <a:r>
              <a:rPr lang="el-GR" i="1" dirty="0" err="1">
                <a:latin typeface="+mj-lt"/>
              </a:rPr>
              <a:t>Φορτουνάτος</a:t>
            </a:r>
            <a:r>
              <a:rPr lang="el-GR" dirty="0">
                <a:latin typeface="+mj-lt"/>
              </a:rPr>
              <a:t> (κωμωδία) – Μάρκος Αντώνιος Φώσκολος</a:t>
            </a:r>
          </a:p>
          <a:p>
            <a:pPr>
              <a:buFont typeface="Arial" panose="020B0604020202020204" pitchFamily="34" charset="0"/>
              <a:buChar char="•"/>
            </a:pPr>
            <a:r>
              <a:rPr lang="el-GR" i="1" dirty="0">
                <a:latin typeface="+mj-lt"/>
              </a:rPr>
              <a:t>Πανώρια</a:t>
            </a:r>
            <a:r>
              <a:rPr lang="el-GR" dirty="0">
                <a:latin typeface="+mj-lt"/>
              </a:rPr>
              <a:t> (ποιμενικό δράμα) – Γεώργιος </a:t>
            </a:r>
            <a:r>
              <a:rPr lang="el-GR" dirty="0" err="1">
                <a:latin typeface="+mj-lt"/>
              </a:rPr>
              <a:t>Χορτάτζης</a:t>
            </a:r>
            <a:endParaRPr lang="el-GR" dirty="0">
              <a:latin typeface="+mj-lt"/>
            </a:endParaRPr>
          </a:p>
          <a:p>
            <a:pPr>
              <a:buFont typeface="Arial" panose="020B0604020202020204" pitchFamily="34" charset="0"/>
              <a:buChar char="•"/>
            </a:pPr>
            <a:r>
              <a:rPr lang="el-GR" i="1" dirty="0">
                <a:latin typeface="+mj-lt"/>
              </a:rPr>
              <a:t>Βοσκοπούλα</a:t>
            </a:r>
            <a:r>
              <a:rPr lang="el-GR" dirty="0">
                <a:latin typeface="+mj-lt"/>
              </a:rPr>
              <a:t> (ποιμενικό ειδύλλιο)</a:t>
            </a:r>
          </a:p>
          <a:p>
            <a:pPr>
              <a:buFont typeface="Arial" panose="020B0604020202020204" pitchFamily="34" charset="0"/>
              <a:buChar char="•"/>
            </a:pPr>
            <a:r>
              <a:rPr lang="el-GR" i="1" dirty="0">
                <a:latin typeface="+mj-lt"/>
              </a:rPr>
              <a:t>Η θυσία του Αβραάμ</a:t>
            </a:r>
            <a:r>
              <a:rPr lang="el-GR" dirty="0">
                <a:latin typeface="+mj-lt"/>
              </a:rPr>
              <a:t> (θρησκευτικό δράμα)</a:t>
            </a:r>
          </a:p>
          <a:p>
            <a:pPr>
              <a:buFont typeface="Arial" panose="020B0604020202020204" pitchFamily="34" charset="0"/>
              <a:buChar char="•"/>
            </a:pPr>
            <a:r>
              <a:rPr lang="el-GR" i="1" dirty="0" err="1">
                <a:latin typeface="+mj-lt"/>
              </a:rPr>
              <a:t>Ερωτόκριτος</a:t>
            </a:r>
            <a:r>
              <a:rPr lang="el-GR" dirty="0">
                <a:latin typeface="+mj-lt"/>
              </a:rPr>
              <a:t> (μυθιστόρημα) – </a:t>
            </a:r>
            <a:r>
              <a:rPr lang="el-GR" dirty="0" err="1">
                <a:latin typeface="+mj-lt"/>
              </a:rPr>
              <a:t>Βιτσέντζος</a:t>
            </a:r>
            <a:r>
              <a:rPr lang="el-GR" dirty="0">
                <a:latin typeface="+mj-lt"/>
              </a:rPr>
              <a:t> Κορνάρος</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2053" name="Picture 5" descr="Βιτσέντζος Κορνάρος | Στέγη Βιτσέντζος Κορνάρος">
            <a:extLst>
              <a:ext uri="{FF2B5EF4-FFF2-40B4-BE49-F238E27FC236}">
                <a16:creationId xmlns:a16="http://schemas.microsoft.com/office/drawing/2014/main" id="{E7E58182-A168-5157-4BDA-80899BD7C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633" y="4623004"/>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4C5347-7E75-18A9-5A88-ED5F6500DB05}"/>
              </a:ext>
            </a:extLst>
          </p:cNvPr>
          <p:cNvSpPr>
            <a:spLocks noGrp="1"/>
          </p:cNvSpPr>
          <p:nvPr>
            <p:ph type="ctrTitle"/>
          </p:nvPr>
        </p:nvSpPr>
        <p:spPr>
          <a:xfrm>
            <a:off x="2589213" y="1"/>
            <a:ext cx="8915399" cy="954338"/>
          </a:xfrm>
        </p:spPr>
        <p:txBody>
          <a:bodyPr/>
          <a:lstStyle/>
          <a:p>
            <a:r>
              <a:rPr lang="el-GR" dirty="0"/>
              <a:t>Ζωγραφική</a:t>
            </a:r>
          </a:p>
        </p:txBody>
      </p:sp>
      <p:sp>
        <p:nvSpPr>
          <p:cNvPr id="3" name="Υπότιτλος 2">
            <a:extLst>
              <a:ext uri="{FF2B5EF4-FFF2-40B4-BE49-F238E27FC236}">
                <a16:creationId xmlns:a16="http://schemas.microsoft.com/office/drawing/2014/main" id="{EA1F71C9-2E4F-B159-A12C-CEA292906EB4}"/>
              </a:ext>
            </a:extLst>
          </p:cNvPr>
          <p:cNvSpPr>
            <a:spLocks noGrp="1"/>
          </p:cNvSpPr>
          <p:nvPr>
            <p:ph type="subTitle" idx="1"/>
          </p:nvPr>
        </p:nvSpPr>
        <p:spPr>
          <a:xfrm>
            <a:off x="2340077" y="1071716"/>
            <a:ext cx="9164535" cy="5525729"/>
          </a:xfrm>
        </p:spPr>
        <p:txBody>
          <a:bodyPr>
            <a:normAutofit fontScale="85000" lnSpcReduction="20000"/>
          </a:bodyPr>
          <a:lstStyle/>
          <a:p>
            <a:br>
              <a:rPr lang="el-GR" b="0" i="0" dirty="0">
                <a:solidFill>
                  <a:srgbClr val="555555"/>
                </a:solidFill>
                <a:effectLst/>
                <a:latin typeface="Archivo"/>
              </a:rPr>
            </a:br>
            <a:r>
              <a:rPr lang="el-GR" sz="2200" b="1" dirty="0"/>
              <a:t>Θρησκευτική Ζωγραφική της Κρήτης</a:t>
            </a:r>
          </a:p>
          <a:p>
            <a:pPr>
              <a:buFont typeface="Arial" panose="020B0604020202020204" pitchFamily="34" charset="0"/>
              <a:buChar char="•"/>
            </a:pPr>
            <a:r>
              <a:rPr lang="el-GR" sz="2200" b="1" dirty="0"/>
              <a:t>Ιδιαίτερος χαρακτήρας</a:t>
            </a:r>
            <a:r>
              <a:rPr lang="el-GR" sz="2200" dirty="0"/>
              <a:t>: Από τον 15ο αιώνα, ακολουθούσε τη βυζαντινή παράδοση, ενώ υιοθετούσε και ιταλικά στοιχεία.</a:t>
            </a:r>
          </a:p>
          <a:p>
            <a:pPr>
              <a:buFont typeface="Arial" panose="020B0604020202020204" pitchFamily="34" charset="0"/>
              <a:buChar char="•"/>
            </a:pPr>
            <a:r>
              <a:rPr lang="el-GR" sz="2200" b="1" dirty="0"/>
              <a:t>Τέχνη φορητών εικόνων</a:t>
            </a:r>
            <a:r>
              <a:rPr lang="el-GR" sz="2200" dirty="0"/>
              <a:t>:</a:t>
            </a:r>
          </a:p>
          <a:p>
            <a:pPr marL="742950" lvl="1" indent="-285750">
              <a:buFont typeface="Arial" panose="020B0604020202020204" pitchFamily="34" charset="0"/>
              <a:buChar char="•"/>
            </a:pPr>
            <a:r>
              <a:rPr lang="el-GR" sz="2200" dirty="0"/>
              <a:t>Προσαρμογή στις ανάγκες του μεικτού κοινού της Κρήτης.</a:t>
            </a:r>
          </a:p>
          <a:p>
            <a:pPr marL="742950" lvl="1" indent="-285750">
              <a:buFont typeface="Arial" panose="020B0604020202020204" pitchFamily="34" charset="0"/>
              <a:buChar char="•"/>
            </a:pPr>
            <a:r>
              <a:rPr lang="el-GR" sz="2200" dirty="0"/>
              <a:t>Ζωγράφοι εκφράζονταν τόσο a </a:t>
            </a:r>
            <a:r>
              <a:rPr lang="el-GR" sz="2200" dirty="0" err="1"/>
              <a:t>la</a:t>
            </a:r>
            <a:r>
              <a:rPr lang="el-GR" sz="2200" dirty="0"/>
              <a:t> </a:t>
            </a:r>
            <a:r>
              <a:rPr lang="el-GR" sz="2200" dirty="0" err="1"/>
              <a:t>greca</a:t>
            </a:r>
            <a:r>
              <a:rPr lang="el-GR" sz="2200" dirty="0"/>
              <a:t> (βυζαντινή αισθητική) όσο και a </a:t>
            </a:r>
            <a:r>
              <a:rPr lang="el-GR" sz="2200" dirty="0" err="1"/>
              <a:t>la</a:t>
            </a:r>
            <a:r>
              <a:rPr lang="el-GR" sz="2200" dirty="0"/>
              <a:t> </a:t>
            </a:r>
            <a:r>
              <a:rPr lang="el-GR" sz="2200" dirty="0" err="1"/>
              <a:t>latina</a:t>
            </a:r>
            <a:r>
              <a:rPr lang="el-GR" sz="2200" dirty="0"/>
              <a:t> (μεικτό ιδίωμα).</a:t>
            </a:r>
          </a:p>
          <a:p>
            <a:pPr>
              <a:buFont typeface="Arial" panose="020B0604020202020204" pitchFamily="34" charset="0"/>
              <a:buChar char="•"/>
            </a:pPr>
            <a:r>
              <a:rPr lang="el-GR" sz="2200" b="1" dirty="0"/>
              <a:t>Κρητική Σχολή</a:t>
            </a:r>
            <a:r>
              <a:rPr lang="el-GR" sz="2200" dirty="0"/>
              <a:t>: Έφτασε στην πλήρη άνθησή της τον 16ο και 17ο αιώνα, με περιζήτητη παραγωγή στη Δυτική Ευρώπη.</a:t>
            </a:r>
          </a:p>
          <a:p>
            <a:r>
              <a:rPr lang="el-GR" sz="2200" b="1" dirty="0"/>
              <a:t>Σημαντικοί ζωγράφοι της περιόδου:</a:t>
            </a:r>
            <a:endParaRPr lang="el-GR" sz="2200" dirty="0"/>
          </a:p>
          <a:p>
            <a:pPr>
              <a:buFont typeface="Arial" panose="020B0604020202020204" pitchFamily="34" charset="0"/>
              <a:buChar char="•"/>
            </a:pPr>
            <a:r>
              <a:rPr lang="el-GR" sz="2200" dirty="0"/>
              <a:t>Άγγελος </a:t>
            </a:r>
            <a:r>
              <a:rPr lang="el-GR" sz="2200" dirty="0" err="1"/>
              <a:t>Ακοτάντος</a:t>
            </a:r>
            <a:endParaRPr lang="el-GR" sz="2200" dirty="0"/>
          </a:p>
          <a:p>
            <a:pPr>
              <a:buFont typeface="Arial" panose="020B0604020202020204" pitchFamily="34" charset="0"/>
              <a:buChar char="•"/>
            </a:pPr>
            <a:r>
              <a:rPr lang="el-GR" sz="2200" dirty="0"/>
              <a:t>Ανδρέας </a:t>
            </a:r>
            <a:r>
              <a:rPr lang="el-GR" sz="2200" dirty="0" err="1"/>
              <a:t>Ρίτζος</a:t>
            </a:r>
            <a:endParaRPr lang="el-GR" sz="2200" dirty="0"/>
          </a:p>
          <a:p>
            <a:pPr>
              <a:buFont typeface="Arial" panose="020B0604020202020204" pitchFamily="34" charset="0"/>
              <a:buChar char="•"/>
            </a:pPr>
            <a:r>
              <a:rPr lang="el-GR" sz="2200" dirty="0"/>
              <a:t>Θεοφάνης </a:t>
            </a:r>
            <a:r>
              <a:rPr lang="el-GR" sz="2200" dirty="0" err="1"/>
              <a:t>Κρης</a:t>
            </a:r>
            <a:endParaRPr lang="el-GR" sz="2200" dirty="0"/>
          </a:p>
          <a:p>
            <a:pPr>
              <a:buFont typeface="Arial" panose="020B0604020202020204" pitchFamily="34" charset="0"/>
              <a:buChar char="•"/>
            </a:pPr>
            <a:r>
              <a:rPr lang="el-GR" sz="2200" dirty="0"/>
              <a:t>Μιχαήλ Δαμασκηνός</a:t>
            </a:r>
          </a:p>
          <a:p>
            <a:pPr>
              <a:buFont typeface="Arial" panose="020B0604020202020204" pitchFamily="34" charset="0"/>
              <a:buChar char="•"/>
            </a:pPr>
            <a:r>
              <a:rPr lang="el-GR" sz="2200" dirty="0"/>
              <a:t>Γεώργιος </a:t>
            </a:r>
            <a:r>
              <a:rPr lang="el-GR" sz="2200" dirty="0" err="1"/>
              <a:t>Κλόντζας</a:t>
            </a:r>
            <a:endParaRPr lang="el-GR" sz="2200" dirty="0"/>
          </a:p>
          <a:p>
            <a:endParaRPr lang="el-GR" dirty="0"/>
          </a:p>
        </p:txBody>
      </p:sp>
      <p:pic>
        <p:nvPicPr>
          <p:cNvPr id="4098" name="Picture 2" descr="“Η ταφή του κόμη του Οργκάθ” του Ελ Γκρέκο [Δομήνικου Θεοτοκόπουλου], 480x360cm, ελαιογραφία, 1586-88. Εκκλησία Santo Tomé, Τολέδο, Ισπανία.">
            <a:extLst>
              <a:ext uri="{FF2B5EF4-FFF2-40B4-BE49-F238E27FC236}">
                <a16:creationId xmlns:a16="http://schemas.microsoft.com/office/drawing/2014/main" id="{D50F8676-F623-1ED5-0F15-B72999574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923" y="3952568"/>
            <a:ext cx="2334433" cy="290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7"/>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FD29C23-DD50-99BD-90F4-4D67C6EC6023}"/>
              </a:ext>
            </a:extLst>
          </p:cNvPr>
          <p:cNvSpPr>
            <a:spLocks noGrp="1"/>
          </p:cNvSpPr>
          <p:nvPr>
            <p:ph type="ctrTitle"/>
          </p:nvPr>
        </p:nvSpPr>
        <p:spPr>
          <a:xfrm>
            <a:off x="6656440" y="491614"/>
            <a:ext cx="4849760" cy="1022554"/>
          </a:xfrm>
        </p:spPr>
        <p:txBody>
          <a:bodyPr>
            <a:normAutofit/>
          </a:bodyPr>
          <a:lstStyle/>
          <a:p>
            <a:r>
              <a:rPr lang="el-GR" sz="2800" b="1" dirty="0" err="1">
                <a:solidFill>
                  <a:schemeClr val="tx1"/>
                </a:solidFill>
              </a:rPr>
              <a:t>Δομήνικος</a:t>
            </a:r>
            <a:r>
              <a:rPr lang="el-GR" sz="2800" b="1" dirty="0">
                <a:solidFill>
                  <a:schemeClr val="tx1"/>
                </a:solidFill>
              </a:rPr>
              <a:t> Θεοτοκόπουλος (</a:t>
            </a:r>
            <a:r>
              <a:rPr lang="el-GR" sz="2800" b="1" dirty="0" err="1">
                <a:solidFill>
                  <a:schemeClr val="tx1"/>
                </a:solidFill>
              </a:rPr>
              <a:t>El</a:t>
            </a:r>
            <a:r>
              <a:rPr lang="el-GR" sz="2800" b="1" dirty="0">
                <a:solidFill>
                  <a:schemeClr val="tx1"/>
                </a:solidFill>
              </a:rPr>
              <a:t> </a:t>
            </a:r>
            <a:r>
              <a:rPr lang="el-GR" sz="2800" b="1" dirty="0" err="1">
                <a:solidFill>
                  <a:schemeClr val="tx1"/>
                </a:solidFill>
              </a:rPr>
              <a:t>Greco</a:t>
            </a:r>
            <a:r>
              <a:rPr lang="el-GR" sz="2800" b="1" dirty="0">
                <a:solidFill>
                  <a:schemeClr val="tx1"/>
                </a:solidFill>
              </a:rPr>
              <a:t>)</a:t>
            </a:r>
          </a:p>
        </p:txBody>
      </p:sp>
      <p:sp>
        <p:nvSpPr>
          <p:cNvPr id="3" name="Υπότιτλος 2">
            <a:extLst>
              <a:ext uri="{FF2B5EF4-FFF2-40B4-BE49-F238E27FC236}">
                <a16:creationId xmlns:a16="http://schemas.microsoft.com/office/drawing/2014/main" id="{59A9D73B-F1E8-50A5-80DE-541F4F43BACA}"/>
              </a:ext>
            </a:extLst>
          </p:cNvPr>
          <p:cNvSpPr>
            <a:spLocks noGrp="1"/>
          </p:cNvSpPr>
          <p:nvPr>
            <p:ph type="subTitle" idx="1"/>
          </p:nvPr>
        </p:nvSpPr>
        <p:spPr>
          <a:xfrm>
            <a:off x="7991061" y="1689652"/>
            <a:ext cx="4043624" cy="4552122"/>
          </a:xfrm>
        </p:spPr>
        <p:txBody>
          <a:bodyPr>
            <a:noAutofit/>
          </a:bodyPr>
          <a:lstStyle/>
          <a:p>
            <a:pPr marL="457200" indent="-457200">
              <a:lnSpc>
                <a:spcPct val="90000"/>
              </a:lnSpc>
              <a:buFont typeface="Arial" panose="020B0604020202020204" pitchFamily="34" charset="0"/>
              <a:buChar char="•"/>
            </a:pPr>
            <a:r>
              <a:rPr lang="el-GR" sz="2800" dirty="0">
                <a:solidFill>
                  <a:schemeClr val="tx1"/>
                </a:solidFill>
              </a:rPr>
              <a:t>Μεγάλος Κρητικός ζωγράφος (1541-1614).</a:t>
            </a:r>
          </a:p>
          <a:p>
            <a:pPr marL="457200" indent="-457200">
              <a:lnSpc>
                <a:spcPct val="90000"/>
              </a:lnSpc>
              <a:buFont typeface="Arial" panose="020B0604020202020204" pitchFamily="34" charset="0"/>
              <a:buChar char="•"/>
            </a:pPr>
            <a:r>
              <a:rPr lang="el-GR" sz="2800" dirty="0">
                <a:solidFill>
                  <a:schemeClr val="tx1"/>
                </a:solidFill>
              </a:rPr>
              <a:t>Συνδυασμός βυζαντινής και ιταλικής τέχνης. </a:t>
            </a:r>
          </a:p>
          <a:p>
            <a:pPr marL="457200" indent="-457200">
              <a:lnSpc>
                <a:spcPct val="90000"/>
              </a:lnSpc>
              <a:buFont typeface="Arial" panose="020B0604020202020204" pitchFamily="34" charset="0"/>
              <a:buChar char="•"/>
            </a:pPr>
            <a:r>
              <a:rPr lang="el-GR" sz="2800" dirty="0">
                <a:solidFill>
                  <a:schemeClr val="tx1"/>
                </a:solidFill>
              </a:rPr>
              <a:t>Έργα όπως «Η ταφή του Χριστού» τον ανέδειξαν ως εμβληματική μορφή της Αναγέννησης.</a:t>
            </a:r>
          </a:p>
        </p:txBody>
      </p:sp>
      <p:sp>
        <p:nvSpPr>
          <p:cNvPr id="13" name="Rectangle 12">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5" name="Εικόνα 4" descr="Εικόνα που περιέχει ζωγραφική, μυθολογία, οπτικές τέχνες, τέχνη&#10;&#10;Περιγραφή που δημιουργήθηκε αυτόματα">
            <a:extLst>
              <a:ext uri="{FF2B5EF4-FFF2-40B4-BE49-F238E27FC236}">
                <a16:creationId xmlns:a16="http://schemas.microsoft.com/office/drawing/2014/main" id="{75C0B200-6A94-0FC2-E77A-11BE550E6296}"/>
              </a:ext>
            </a:extLst>
          </p:cNvPr>
          <p:cNvPicPr>
            <a:picLocks noChangeAspect="1"/>
          </p:cNvPicPr>
          <p:nvPr/>
        </p:nvPicPr>
        <p:blipFill>
          <a:blip r:embed="rId2">
            <a:extLst>
              <a:ext uri="{837473B0-CC2E-450A-ABE3-18F120FF3D39}">
                <a1611:picAttrSrcUrl xmlns:a1611="http://schemas.microsoft.com/office/drawing/2016/11/main" r:id="rId3"/>
              </a:ext>
            </a:extLst>
          </a:blip>
          <a:srcRect t="766" r="-1" b="13513"/>
          <a:stretch/>
        </p:blipFill>
        <p:spPr>
          <a:xfrm>
            <a:off x="20" y="10"/>
            <a:ext cx="6100383" cy="6857990"/>
          </a:xfrm>
          <a:prstGeom prst="rect">
            <a:avLst/>
          </a:prstGeom>
        </p:spPr>
      </p:pic>
    </p:spTree>
    <p:extLst>
      <p:ext uri="{BB962C8B-B14F-4D97-AF65-F5344CB8AC3E}">
        <p14:creationId xmlns:p14="http://schemas.microsoft.com/office/powerpoint/2010/main" val="860423754"/>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233</TotalTime>
  <Words>1606</Words>
  <Application>Microsoft Office PowerPoint</Application>
  <PresentationFormat>Ευρεία οθόνη</PresentationFormat>
  <Paragraphs>105</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Archivo</vt:lpstr>
      <vt:lpstr>Arial</vt:lpstr>
      <vt:lpstr>Century Gothic</vt:lpstr>
      <vt:lpstr>Wingdings</vt:lpstr>
      <vt:lpstr>Wingdings 3</vt:lpstr>
      <vt:lpstr>Θρόισμα</vt:lpstr>
      <vt:lpstr>ΚΡΗΤΙΚΗ ΛΟΓΟΤΕΧΝΙΑ</vt:lpstr>
      <vt:lpstr>Βενετοκρατία στην Κρήτη</vt:lpstr>
      <vt:lpstr>Χρονογραμμή Νεοελληνικής Λογοτεχνίας</vt:lpstr>
      <vt:lpstr>Σχέσεις Βενετών και Ελλήνων</vt:lpstr>
      <vt:lpstr>Κρητική Αναγέννηση</vt:lpstr>
      <vt:lpstr>Πολιτισμική Άνθηση</vt:lpstr>
      <vt:lpstr>Λογοτεχνία </vt:lpstr>
      <vt:lpstr>Ζωγραφική</vt:lpstr>
      <vt:lpstr>Δομήνικος Θεοτοκόπουλος (El Greco)</vt:lpstr>
      <vt:lpstr>Βιτσέντζος Κορνάρος</vt:lpstr>
      <vt:lpstr>Λογοτεχνική Αξία του Ερωτόκριτου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Ερωτόκριτος από σύγχρονους καλλιτέχνες</vt:lpstr>
      <vt:lpstr>Η επιρροή του Ερωτόκριτου στις Τέχνες</vt:lpstr>
      <vt:lpstr>Σπουδή για τον Ερωτόκριτο, Γ.Μόραλη , 1940 </vt:lpstr>
      <vt:lpstr>Παρουσίαση του PowerPoint</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ioanna lazarou</dc:creator>
  <cp:lastModifiedBy>ioanna lazarou</cp:lastModifiedBy>
  <cp:revision>1</cp:revision>
  <dcterms:created xsi:type="dcterms:W3CDTF">2024-10-12T09:00:13Z</dcterms:created>
  <dcterms:modified xsi:type="dcterms:W3CDTF">2024-10-13T10:20:07Z</dcterms:modified>
</cp:coreProperties>
</file>