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56" r:id="rId2"/>
    <p:sldId id="257" r:id="rId3"/>
    <p:sldId id="259" r:id="rId4"/>
    <p:sldId id="264" r:id="rId5"/>
    <p:sldId id="265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6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350B0E-ADC0-4837-A53E-92FC0859BF9D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887E108-7B8E-45A0-9B70-FBD8508288FF}">
      <dgm:prSet/>
      <dgm:spPr/>
      <dgm:t>
        <a:bodyPr/>
        <a:lstStyle/>
        <a:p>
          <a:r>
            <a:rPr lang="el-GR" b="1"/>
            <a:t>Ιστορικό Πλαίσιο: Η Νέα Αθηναϊκή Σχολή και η Ηθογραφία (1880-1922)</a:t>
          </a:r>
          <a:endParaRPr lang="en-US"/>
        </a:p>
      </dgm:t>
    </dgm:pt>
    <dgm:pt modelId="{24C669AD-6F80-43CD-81E8-2F374447A057}" type="parTrans" cxnId="{120A20FE-1882-4E10-BB30-67276B13AA94}">
      <dgm:prSet/>
      <dgm:spPr/>
      <dgm:t>
        <a:bodyPr/>
        <a:lstStyle/>
        <a:p>
          <a:endParaRPr lang="en-US"/>
        </a:p>
      </dgm:t>
    </dgm:pt>
    <dgm:pt modelId="{49C1540E-0948-48DF-937D-ED7F8E426183}" type="sibTrans" cxnId="{120A20FE-1882-4E10-BB30-67276B13AA94}">
      <dgm:prSet/>
      <dgm:spPr/>
      <dgm:t>
        <a:bodyPr/>
        <a:lstStyle/>
        <a:p>
          <a:endParaRPr lang="en-US"/>
        </a:p>
      </dgm:t>
    </dgm:pt>
    <dgm:pt modelId="{BF421537-80EE-4B39-AB19-7FC1F5D3E5AB}">
      <dgm:prSet/>
      <dgm:spPr/>
      <dgm:t>
        <a:bodyPr/>
        <a:lstStyle/>
        <a:p>
          <a:r>
            <a:rPr lang="el-GR" b="1"/>
            <a:t>Πολιτικές και Κοινωνικές Εξελίξεις</a:t>
          </a:r>
          <a:r>
            <a:rPr lang="el-GR"/>
            <a:t>:</a:t>
          </a:r>
          <a:endParaRPr lang="en-US"/>
        </a:p>
      </dgm:t>
    </dgm:pt>
    <dgm:pt modelId="{8EF2FFFA-F9B8-42CD-964A-9731B49A6F4D}" type="parTrans" cxnId="{98BC6D23-5585-4B8D-85A8-A55C12CEDD80}">
      <dgm:prSet/>
      <dgm:spPr/>
      <dgm:t>
        <a:bodyPr/>
        <a:lstStyle/>
        <a:p>
          <a:endParaRPr lang="en-US"/>
        </a:p>
      </dgm:t>
    </dgm:pt>
    <dgm:pt modelId="{2E9F1464-8D38-4A9F-B815-052F52707D57}" type="sibTrans" cxnId="{98BC6D23-5585-4B8D-85A8-A55C12CEDD80}">
      <dgm:prSet/>
      <dgm:spPr/>
      <dgm:t>
        <a:bodyPr/>
        <a:lstStyle/>
        <a:p>
          <a:endParaRPr lang="en-US"/>
        </a:p>
      </dgm:t>
    </dgm:pt>
    <dgm:pt modelId="{4325C213-E4EB-42E7-9D58-7BD67465D8E1}">
      <dgm:prSet/>
      <dgm:spPr/>
      <dgm:t>
        <a:bodyPr/>
        <a:lstStyle/>
        <a:p>
          <a:r>
            <a:rPr lang="el-GR"/>
            <a:t>Επέκταση του ελληνικού κράτους με τη Θεσσαλία και την Αρτα (1881).</a:t>
          </a:r>
          <a:endParaRPr lang="en-US"/>
        </a:p>
      </dgm:t>
    </dgm:pt>
    <dgm:pt modelId="{A1691E4B-56AE-4CF4-9034-5693814E2A0D}" type="parTrans" cxnId="{06AEF804-BF95-482E-AE7E-EEC62B29C482}">
      <dgm:prSet/>
      <dgm:spPr/>
      <dgm:t>
        <a:bodyPr/>
        <a:lstStyle/>
        <a:p>
          <a:endParaRPr lang="en-US"/>
        </a:p>
      </dgm:t>
    </dgm:pt>
    <dgm:pt modelId="{255875B5-D83E-4ADB-B46C-C0A22C54447B}" type="sibTrans" cxnId="{06AEF804-BF95-482E-AE7E-EEC62B29C482}">
      <dgm:prSet/>
      <dgm:spPr/>
      <dgm:t>
        <a:bodyPr/>
        <a:lstStyle/>
        <a:p>
          <a:endParaRPr lang="en-US"/>
        </a:p>
      </dgm:t>
    </dgm:pt>
    <dgm:pt modelId="{86CB6599-2C7A-4426-A511-5423D04767AF}">
      <dgm:prSet/>
      <dgm:spPr/>
      <dgm:t>
        <a:bodyPr/>
        <a:lstStyle/>
        <a:p>
          <a:r>
            <a:rPr lang="el-GR"/>
            <a:t>Οικονομική ανάπτυξη, αστικοποίηση, και αύξηση του πληθυσμού της Αθήνας.</a:t>
          </a:r>
          <a:endParaRPr lang="en-US"/>
        </a:p>
      </dgm:t>
    </dgm:pt>
    <dgm:pt modelId="{16E63AC0-6F8F-4916-8C9F-A54415737AC1}" type="parTrans" cxnId="{D4FCC63F-76F9-4A84-B48F-0B53B40632D8}">
      <dgm:prSet/>
      <dgm:spPr/>
      <dgm:t>
        <a:bodyPr/>
        <a:lstStyle/>
        <a:p>
          <a:endParaRPr lang="en-US"/>
        </a:p>
      </dgm:t>
    </dgm:pt>
    <dgm:pt modelId="{50336F33-4988-42B7-A626-878D0584D3D7}" type="sibTrans" cxnId="{D4FCC63F-76F9-4A84-B48F-0B53B40632D8}">
      <dgm:prSet/>
      <dgm:spPr/>
      <dgm:t>
        <a:bodyPr/>
        <a:lstStyle/>
        <a:p>
          <a:endParaRPr lang="en-US"/>
        </a:p>
      </dgm:t>
    </dgm:pt>
    <dgm:pt modelId="{496A8724-9B0C-47DE-A2F0-6A5211CA5F03}">
      <dgm:prSet/>
      <dgm:spPr/>
      <dgm:t>
        <a:bodyPr/>
        <a:lstStyle/>
        <a:p>
          <a:r>
            <a:rPr lang="el-GR"/>
            <a:t>Ανάδειξη της “Μεγάλης Ιδέας” και οι εθνικές προοπτικές.</a:t>
          </a:r>
          <a:endParaRPr lang="en-US"/>
        </a:p>
      </dgm:t>
    </dgm:pt>
    <dgm:pt modelId="{0DF3C598-34DF-425E-A3D4-321C884A23A6}" type="parTrans" cxnId="{C7E76062-5D10-4C89-BAA0-2AFD058A052A}">
      <dgm:prSet/>
      <dgm:spPr/>
      <dgm:t>
        <a:bodyPr/>
        <a:lstStyle/>
        <a:p>
          <a:endParaRPr lang="en-US"/>
        </a:p>
      </dgm:t>
    </dgm:pt>
    <dgm:pt modelId="{EAC69453-1930-4170-9417-EB1E8D2B33E4}" type="sibTrans" cxnId="{C7E76062-5D10-4C89-BAA0-2AFD058A052A}">
      <dgm:prSet/>
      <dgm:spPr/>
      <dgm:t>
        <a:bodyPr/>
        <a:lstStyle/>
        <a:p>
          <a:endParaRPr lang="en-US"/>
        </a:p>
      </dgm:t>
    </dgm:pt>
    <dgm:pt modelId="{3208C146-FEB0-4A7A-8376-874F175791C5}">
      <dgm:prSet/>
      <dgm:spPr/>
      <dgm:t>
        <a:bodyPr/>
        <a:lstStyle/>
        <a:p>
          <a:r>
            <a:rPr lang="el-GR" b="1"/>
            <a:t>Λογοτεχνικές Επιρροές</a:t>
          </a:r>
          <a:r>
            <a:rPr lang="el-GR"/>
            <a:t>:</a:t>
          </a:r>
          <a:endParaRPr lang="en-US"/>
        </a:p>
      </dgm:t>
    </dgm:pt>
    <dgm:pt modelId="{3D2EFF80-FA14-441D-90E9-DE5ECCEF5829}" type="parTrans" cxnId="{575F9513-5E27-4D1B-8B5E-6E39FA569F21}">
      <dgm:prSet/>
      <dgm:spPr/>
      <dgm:t>
        <a:bodyPr/>
        <a:lstStyle/>
        <a:p>
          <a:endParaRPr lang="en-US"/>
        </a:p>
      </dgm:t>
    </dgm:pt>
    <dgm:pt modelId="{B6EF4FE1-512C-4314-B771-54383EC4358E}" type="sibTrans" cxnId="{575F9513-5E27-4D1B-8B5E-6E39FA569F21}">
      <dgm:prSet/>
      <dgm:spPr/>
      <dgm:t>
        <a:bodyPr/>
        <a:lstStyle/>
        <a:p>
          <a:endParaRPr lang="en-US"/>
        </a:p>
      </dgm:t>
    </dgm:pt>
    <dgm:pt modelId="{4DBF2C2C-2F53-41A0-BC52-99875BAE6677}">
      <dgm:prSet/>
      <dgm:spPr/>
      <dgm:t>
        <a:bodyPr/>
        <a:lstStyle/>
        <a:p>
          <a:r>
            <a:rPr lang="el-GR"/>
            <a:t>Στροφή από τον Ρομαντισμό προς τον Ρεαλισμό, Νατουραλισμό και την Ηθογραφία.</a:t>
          </a:r>
          <a:endParaRPr lang="en-US"/>
        </a:p>
      </dgm:t>
    </dgm:pt>
    <dgm:pt modelId="{61D1FD5F-D62C-484D-AC90-0DB0567A5243}" type="parTrans" cxnId="{C38BE5C5-2B25-4830-91F3-55A2C087A8AF}">
      <dgm:prSet/>
      <dgm:spPr/>
      <dgm:t>
        <a:bodyPr/>
        <a:lstStyle/>
        <a:p>
          <a:endParaRPr lang="en-US"/>
        </a:p>
      </dgm:t>
    </dgm:pt>
    <dgm:pt modelId="{E598488C-B3FC-4209-8809-988533C6BF99}" type="sibTrans" cxnId="{C38BE5C5-2B25-4830-91F3-55A2C087A8AF}">
      <dgm:prSet/>
      <dgm:spPr/>
      <dgm:t>
        <a:bodyPr/>
        <a:lstStyle/>
        <a:p>
          <a:endParaRPr lang="en-US"/>
        </a:p>
      </dgm:t>
    </dgm:pt>
    <dgm:pt modelId="{D31F218C-B2CF-4F4E-9999-08BBC57A2286}">
      <dgm:prSet/>
      <dgm:spPr/>
      <dgm:t>
        <a:bodyPr/>
        <a:lstStyle/>
        <a:p>
          <a:r>
            <a:rPr lang="el-GR"/>
            <a:t>Προβολή τοπικών παραδόσεων, κοινωνικών ηθών και εθίμων.</a:t>
          </a:r>
          <a:endParaRPr lang="en-US"/>
        </a:p>
      </dgm:t>
    </dgm:pt>
    <dgm:pt modelId="{3A6A6B4F-5138-4507-8F70-9F6617E9C078}" type="parTrans" cxnId="{F170D4FF-D232-4E14-9A55-805E8C54282A}">
      <dgm:prSet/>
      <dgm:spPr/>
      <dgm:t>
        <a:bodyPr/>
        <a:lstStyle/>
        <a:p>
          <a:endParaRPr lang="en-US"/>
        </a:p>
      </dgm:t>
    </dgm:pt>
    <dgm:pt modelId="{D5C3A266-881A-4364-AD59-EFAD21EAE7CA}" type="sibTrans" cxnId="{F170D4FF-D232-4E14-9A55-805E8C54282A}">
      <dgm:prSet/>
      <dgm:spPr/>
      <dgm:t>
        <a:bodyPr/>
        <a:lstStyle/>
        <a:p>
          <a:endParaRPr lang="en-US"/>
        </a:p>
      </dgm:t>
    </dgm:pt>
    <dgm:pt modelId="{2E256D1A-6F2C-4A1C-9F61-3493CF1343CF}" type="pres">
      <dgm:prSet presAssocID="{80350B0E-ADC0-4837-A53E-92FC0859BF9D}" presName="Name0" presStyleCnt="0">
        <dgm:presLayoutVars>
          <dgm:dir/>
          <dgm:resizeHandles val="exact"/>
        </dgm:presLayoutVars>
      </dgm:prSet>
      <dgm:spPr/>
    </dgm:pt>
    <dgm:pt modelId="{6748AAD5-34AF-4BF9-9CB8-E6F23A8B3CF5}" type="pres">
      <dgm:prSet presAssocID="{80350B0E-ADC0-4837-A53E-92FC0859BF9D}" presName="cycle" presStyleCnt="0"/>
      <dgm:spPr/>
    </dgm:pt>
    <dgm:pt modelId="{043E24A3-6E1B-42BA-90CA-C6C699507F7C}" type="pres">
      <dgm:prSet presAssocID="{5887E108-7B8E-45A0-9B70-FBD8508288FF}" presName="nodeFirstNode" presStyleLbl="node1" presStyleIdx="0" presStyleCnt="3">
        <dgm:presLayoutVars>
          <dgm:bulletEnabled val="1"/>
        </dgm:presLayoutVars>
      </dgm:prSet>
      <dgm:spPr/>
    </dgm:pt>
    <dgm:pt modelId="{CEE84DD7-7DFC-4ED0-B1BF-0C7F800440AA}" type="pres">
      <dgm:prSet presAssocID="{49C1540E-0948-48DF-937D-ED7F8E426183}" presName="sibTransFirstNode" presStyleLbl="bgShp" presStyleIdx="0" presStyleCnt="1"/>
      <dgm:spPr/>
    </dgm:pt>
    <dgm:pt modelId="{56BEFC91-1B81-403D-8E15-279E1828C50F}" type="pres">
      <dgm:prSet presAssocID="{BF421537-80EE-4B39-AB19-7FC1F5D3E5AB}" presName="nodeFollowingNodes" presStyleLbl="node1" presStyleIdx="1" presStyleCnt="3">
        <dgm:presLayoutVars>
          <dgm:bulletEnabled val="1"/>
        </dgm:presLayoutVars>
      </dgm:prSet>
      <dgm:spPr/>
    </dgm:pt>
    <dgm:pt modelId="{21DB30ED-F29A-4EFF-84FF-45D8E92E33E5}" type="pres">
      <dgm:prSet presAssocID="{3208C146-FEB0-4A7A-8376-874F175791C5}" presName="nodeFollowingNodes" presStyleLbl="node1" presStyleIdx="2" presStyleCnt="3">
        <dgm:presLayoutVars>
          <dgm:bulletEnabled val="1"/>
        </dgm:presLayoutVars>
      </dgm:prSet>
      <dgm:spPr/>
    </dgm:pt>
  </dgm:ptLst>
  <dgm:cxnLst>
    <dgm:cxn modelId="{06AEF804-BF95-482E-AE7E-EEC62B29C482}" srcId="{BF421537-80EE-4B39-AB19-7FC1F5D3E5AB}" destId="{4325C213-E4EB-42E7-9D58-7BD67465D8E1}" srcOrd="0" destOrd="0" parTransId="{A1691E4B-56AE-4CF4-9034-5693814E2A0D}" sibTransId="{255875B5-D83E-4ADB-B46C-C0A22C54447B}"/>
    <dgm:cxn modelId="{575F9513-5E27-4D1B-8B5E-6E39FA569F21}" srcId="{80350B0E-ADC0-4837-A53E-92FC0859BF9D}" destId="{3208C146-FEB0-4A7A-8376-874F175791C5}" srcOrd="2" destOrd="0" parTransId="{3D2EFF80-FA14-441D-90E9-DE5ECCEF5829}" sibTransId="{B6EF4FE1-512C-4314-B771-54383EC4358E}"/>
    <dgm:cxn modelId="{98BC6D23-5585-4B8D-85A8-A55C12CEDD80}" srcId="{80350B0E-ADC0-4837-A53E-92FC0859BF9D}" destId="{BF421537-80EE-4B39-AB19-7FC1F5D3E5AB}" srcOrd="1" destOrd="0" parTransId="{8EF2FFFA-F9B8-42CD-964A-9731B49A6F4D}" sibTransId="{2E9F1464-8D38-4A9F-B815-052F52707D57}"/>
    <dgm:cxn modelId="{D4FCC63F-76F9-4A84-B48F-0B53B40632D8}" srcId="{BF421537-80EE-4B39-AB19-7FC1F5D3E5AB}" destId="{86CB6599-2C7A-4426-A511-5423D04767AF}" srcOrd="1" destOrd="0" parTransId="{16E63AC0-6F8F-4916-8C9F-A54415737AC1}" sibTransId="{50336F33-4988-42B7-A626-878D0584D3D7}"/>
    <dgm:cxn modelId="{C7E76062-5D10-4C89-BAA0-2AFD058A052A}" srcId="{BF421537-80EE-4B39-AB19-7FC1F5D3E5AB}" destId="{496A8724-9B0C-47DE-A2F0-6A5211CA5F03}" srcOrd="2" destOrd="0" parTransId="{0DF3C598-34DF-425E-A3D4-321C884A23A6}" sibTransId="{EAC69453-1930-4170-9417-EB1E8D2B33E4}"/>
    <dgm:cxn modelId="{DB4B2965-D8EC-4B89-9CCD-718BB027BBC7}" type="presOf" srcId="{D31F218C-B2CF-4F4E-9999-08BBC57A2286}" destId="{21DB30ED-F29A-4EFF-84FF-45D8E92E33E5}" srcOrd="0" destOrd="2" presId="urn:microsoft.com/office/officeart/2005/8/layout/cycle3"/>
    <dgm:cxn modelId="{8EFEB749-EBEF-477F-ACE0-D5418A50D8E5}" type="presOf" srcId="{BF421537-80EE-4B39-AB19-7FC1F5D3E5AB}" destId="{56BEFC91-1B81-403D-8E15-279E1828C50F}" srcOrd="0" destOrd="0" presId="urn:microsoft.com/office/officeart/2005/8/layout/cycle3"/>
    <dgm:cxn modelId="{A30DFF58-C00D-48F6-A501-59EAE1B31715}" type="presOf" srcId="{86CB6599-2C7A-4426-A511-5423D04767AF}" destId="{56BEFC91-1B81-403D-8E15-279E1828C50F}" srcOrd="0" destOrd="2" presId="urn:microsoft.com/office/officeart/2005/8/layout/cycle3"/>
    <dgm:cxn modelId="{2CFC598F-1E2C-4F00-8BEC-843A31E39CDB}" type="presOf" srcId="{496A8724-9B0C-47DE-A2F0-6A5211CA5F03}" destId="{56BEFC91-1B81-403D-8E15-279E1828C50F}" srcOrd="0" destOrd="3" presId="urn:microsoft.com/office/officeart/2005/8/layout/cycle3"/>
    <dgm:cxn modelId="{CDB73B91-600E-4F57-8374-C91FE18E527A}" type="presOf" srcId="{4325C213-E4EB-42E7-9D58-7BD67465D8E1}" destId="{56BEFC91-1B81-403D-8E15-279E1828C50F}" srcOrd="0" destOrd="1" presId="urn:microsoft.com/office/officeart/2005/8/layout/cycle3"/>
    <dgm:cxn modelId="{1128CA94-B86C-4FC5-A5DA-9B3895DFA34F}" type="presOf" srcId="{49C1540E-0948-48DF-937D-ED7F8E426183}" destId="{CEE84DD7-7DFC-4ED0-B1BF-0C7F800440AA}" srcOrd="0" destOrd="0" presId="urn:microsoft.com/office/officeart/2005/8/layout/cycle3"/>
    <dgm:cxn modelId="{95B601AC-4AC0-4C37-B0E7-E28B14D7ED7B}" type="presOf" srcId="{80350B0E-ADC0-4837-A53E-92FC0859BF9D}" destId="{2E256D1A-6F2C-4A1C-9F61-3493CF1343CF}" srcOrd="0" destOrd="0" presId="urn:microsoft.com/office/officeart/2005/8/layout/cycle3"/>
    <dgm:cxn modelId="{F77CB0AD-A17B-4D93-ADDD-7CAB1AAFBEED}" type="presOf" srcId="{5887E108-7B8E-45A0-9B70-FBD8508288FF}" destId="{043E24A3-6E1B-42BA-90CA-C6C699507F7C}" srcOrd="0" destOrd="0" presId="urn:microsoft.com/office/officeart/2005/8/layout/cycle3"/>
    <dgm:cxn modelId="{C38BE5C5-2B25-4830-91F3-55A2C087A8AF}" srcId="{3208C146-FEB0-4A7A-8376-874F175791C5}" destId="{4DBF2C2C-2F53-41A0-BC52-99875BAE6677}" srcOrd="0" destOrd="0" parTransId="{61D1FD5F-D62C-484D-AC90-0DB0567A5243}" sibTransId="{E598488C-B3FC-4209-8809-988533C6BF99}"/>
    <dgm:cxn modelId="{23CB7DC7-E335-4CD3-978E-B8F7EFA9B436}" type="presOf" srcId="{3208C146-FEB0-4A7A-8376-874F175791C5}" destId="{21DB30ED-F29A-4EFF-84FF-45D8E92E33E5}" srcOrd="0" destOrd="0" presId="urn:microsoft.com/office/officeart/2005/8/layout/cycle3"/>
    <dgm:cxn modelId="{2239E4CF-BCF4-48D2-81AD-9241AF0B858F}" type="presOf" srcId="{4DBF2C2C-2F53-41A0-BC52-99875BAE6677}" destId="{21DB30ED-F29A-4EFF-84FF-45D8E92E33E5}" srcOrd="0" destOrd="1" presId="urn:microsoft.com/office/officeart/2005/8/layout/cycle3"/>
    <dgm:cxn modelId="{120A20FE-1882-4E10-BB30-67276B13AA94}" srcId="{80350B0E-ADC0-4837-A53E-92FC0859BF9D}" destId="{5887E108-7B8E-45A0-9B70-FBD8508288FF}" srcOrd="0" destOrd="0" parTransId="{24C669AD-6F80-43CD-81E8-2F374447A057}" sibTransId="{49C1540E-0948-48DF-937D-ED7F8E426183}"/>
    <dgm:cxn modelId="{F170D4FF-D232-4E14-9A55-805E8C54282A}" srcId="{3208C146-FEB0-4A7A-8376-874F175791C5}" destId="{D31F218C-B2CF-4F4E-9999-08BBC57A2286}" srcOrd="1" destOrd="0" parTransId="{3A6A6B4F-5138-4507-8F70-9F6617E9C078}" sibTransId="{D5C3A266-881A-4364-AD59-EFAD21EAE7CA}"/>
    <dgm:cxn modelId="{87FEA9D3-1E73-4391-A0B7-0BC19BEF75F1}" type="presParOf" srcId="{2E256D1A-6F2C-4A1C-9F61-3493CF1343CF}" destId="{6748AAD5-34AF-4BF9-9CB8-E6F23A8B3CF5}" srcOrd="0" destOrd="0" presId="urn:microsoft.com/office/officeart/2005/8/layout/cycle3"/>
    <dgm:cxn modelId="{A2F41FF2-A481-4426-A501-C6CEFA8C4EEC}" type="presParOf" srcId="{6748AAD5-34AF-4BF9-9CB8-E6F23A8B3CF5}" destId="{043E24A3-6E1B-42BA-90CA-C6C699507F7C}" srcOrd="0" destOrd="0" presId="urn:microsoft.com/office/officeart/2005/8/layout/cycle3"/>
    <dgm:cxn modelId="{781B520C-2855-490F-99EB-462F6B7FB0B7}" type="presParOf" srcId="{6748AAD5-34AF-4BF9-9CB8-E6F23A8B3CF5}" destId="{CEE84DD7-7DFC-4ED0-B1BF-0C7F800440AA}" srcOrd="1" destOrd="0" presId="urn:microsoft.com/office/officeart/2005/8/layout/cycle3"/>
    <dgm:cxn modelId="{B621F514-3604-4C00-A583-DD6EC4B7EC96}" type="presParOf" srcId="{6748AAD5-34AF-4BF9-9CB8-E6F23A8B3CF5}" destId="{56BEFC91-1B81-403D-8E15-279E1828C50F}" srcOrd="2" destOrd="0" presId="urn:microsoft.com/office/officeart/2005/8/layout/cycle3"/>
    <dgm:cxn modelId="{C81122D6-E785-4DE5-8296-60546E677EFB}" type="presParOf" srcId="{6748AAD5-34AF-4BF9-9CB8-E6F23A8B3CF5}" destId="{21DB30ED-F29A-4EFF-84FF-45D8E92E33E5}" srcOrd="3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C95B30-0487-4C47-95FB-B6E61C86A5C2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060DE89-3555-4127-93A3-EBEC64EDFE37}">
      <dgm:prSet/>
      <dgm:spPr/>
      <dgm:t>
        <a:bodyPr/>
        <a:lstStyle/>
        <a:p>
          <a:r>
            <a:rPr lang="el-GR" b="1"/>
            <a:t>Συμπέρασμα</a:t>
          </a:r>
          <a:endParaRPr lang="en-US"/>
        </a:p>
      </dgm:t>
    </dgm:pt>
    <dgm:pt modelId="{E6C83E10-8F30-410D-B55A-6A18639AD947}" type="parTrans" cxnId="{C7072A96-BBDF-407D-BFF1-5DF525A6F0D3}">
      <dgm:prSet/>
      <dgm:spPr/>
      <dgm:t>
        <a:bodyPr/>
        <a:lstStyle/>
        <a:p>
          <a:endParaRPr lang="en-US"/>
        </a:p>
      </dgm:t>
    </dgm:pt>
    <dgm:pt modelId="{5C0CF16E-3449-42D8-AA55-4C2D31AF16BA}" type="sibTrans" cxnId="{C7072A96-BBDF-407D-BFF1-5DF525A6F0D3}">
      <dgm:prSet/>
      <dgm:spPr/>
      <dgm:t>
        <a:bodyPr/>
        <a:lstStyle/>
        <a:p>
          <a:endParaRPr lang="en-US"/>
        </a:p>
      </dgm:t>
    </dgm:pt>
    <dgm:pt modelId="{278C0AA7-1BEA-4020-AE5C-030F09EBC49D}">
      <dgm:prSet/>
      <dgm:spPr/>
      <dgm:t>
        <a:bodyPr/>
        <a:lstStyle/>
        <a:p>
          <a:r>
            <a:rPr lang="el-GR"/>
            <a:t>Η Ηθογραφία και ο Νατουραλισμός προσέφεραν:</a:t>
          </a:r>
          <a:endParaRPr lang="en-US"/>
        </a:p>
      </dgm:t>
    </dgm:pt>
    <dgm:pt modelId="{98EB32D0-B943-4F69-B12A-186F7999EF84}" type="parTrans" cxnId="{22CF1D75-1550-48F9-A3B1-51DB9D92E985}">
      <dgm:prSet/>
      <dgm:spPr/>
      <dgm:t>
        <a:bodyPr/>
        <a:lstStyle/>
        <a:p>
          <a:endParaRPr lang="en-US"/>
        </a:p>
      </dgm:t>
    </dgm:pt>
    <dgm:pt modelId="{6614A7B8-97E5-4D1A-9F91-B1AC76012D25}" type="sibTrans" cxnId="{22CF1D75-1550-48F9-A3B1-51DB9D92E985}">
      <dgm:prSet/>
      <dgm:spPr/>
      <dgm:t>
        <a:bodyPr/>
        <a:lstStyle/>
        <a:p>
          <a:endParaRPr lang="en-US"/>
        </a:p>
      </dgm:t>
    </dgm:pt>
    <dgm:pt modelId="{19598A5B-26A8-45D1-852D-441172358566}">
      <dgm:prSet/>
      <dgm:spPr/>
      <dgm:t>
        <a:bodyPr/>
        <a:lstStyle/>
        <a:p>
          <a:r>
            <a:rPr lang="el-GR" b="1"/>
            <a:t>Ηθογραφία</a:t>
          </a:r>
          <a:r>
            <a:rPr lang="el-GR"/>
            <a:t>: Σύνδεση με το παρελθόν και τις παραδόσεις.</a:t>
          </a:r>
          <a:endParaRPr lang="en-US"/>
        </a:p>
      </dgm:t>
    </dgm:pt>
    <dgm:pt modelId="{2E218419-F635-43E1-8C1C-F9D1E31D1F37}" type="parTrans" cxnId="{F1BAC596-42D9-41C3-AB76-137CA2E5E739}">
      <dgm:prSet/>
      <dgm:spPr/>
      <dgm:t>
        <a:bodyPr/>
        <a:lstStyle/>
        <a:p>
          <a:endParaRPr lang="en-US"/>
        </a:p>
      </dgm:t>
    </dgm:pt>
    <dgm:pt modelId="{8027A14C-3B3F-4E54-A0E7-48D14D3DBC25}" type="sibTrans" cxnId="{F1BAC596-42D9-41C3-AB76-137CA2E5E739}">
      <dgm:prSet/>
      <dgm:spPr/>
      <dgm:t>
        <a:bodyPr/>
        <a:lstStyle/>
        <a:p>
          <a:endParaRPr lang="en-US"/>
        </a:p>
      </dgm:t>
    </dgm:pt>
    <dgm:pt modelId="{D24F25E5-0759-415B-9DD9-97C6328B6686}">
      <dgm:prSet/>
      <dgm:spPr/>
      <dgm:t>
        <a:bodyPr/>
        <a:lstStyle/>
        <a:p>
          <a:r>
            <a:rPr lang="el-GR" b="1"/>
            <a:t>Νατουραλισμός</a:t>
          </a:r>
          <a:r>
            <a:rPr lang="el-GR"/>
            <a:t>: Κοινωνική ευαισθητοποίηση και ριζοσπαστική ματιά στη ζωή.</a:t>
          </a:r>
          <a:endParaRPr lang="en-US"/>
        </a:p>
      </dgm:t>
    </dgm:pt>
    <dgm:pt modelId="{6C49C559-E646-40D9-B46A-61375B652B7E}" type="parTrans" cxnId="{817C0DA1-9445-4528-A701-1AE1AF10C08A}">
      <dgm:prSet/>
      <dgm:spPr/>
      <dgm:t>
        <a:bodyPr/>
        <a:lstStyle/>
        <a:p>
          <a:endParaRPr lang="en-US"/>
        </a:p>
      </dgm:t>
    </dgm:pt>
    <dgm:pt modelId="{2E3B6E0E-4C2A-49DD-B7F5-E52DBF50F761}" type="sibTrans" cxnId="{817C0DA1-9445-4528-A701-1AE1AF10C08A}">
      <dgm:prSet/>
      <dgm:spPr/>
      <dgm:t>
        <a:bodyPr/>
        <a:lstStyle/>
        <a:p>
          <a:endParaRPr lang="en-US"/>
        </a:p>
      </dgm:t>
    </dgm:pt>
    <dgm:pt modelId="{A694B582-82C5-4ABD-991F-6B6219776CC9}" type="pres">
      <dgm:prSet presAssocID="{6DC95B30-0487-4C47-95FB-B6E61C86A5C2}" presName="Name0" presStyleCnt="0">
        <dgm:presLayoutVars>
          <dgm:dir/>
          <dgm:animLvl val="lvl"/>
          <dgm:resizeHandles val="exact"/>
        </dgm:presLayoutVars>
      </dgm:prSet>
      <dgm:spPr/>
    </dgm:pt>
    <dgm:pt modelId="{C5E0B923-7433-4602-9A60-DF707E7E9634}" type="pres">
      <dgm:prSet presAssocID="{278C0AA7-1BEA-4020-AE5C-030F09EBC49D}" presName="boxAndChildren" presStyleCnt="0"/>
      <dgm:spPr/>
    </dgm:pt>
    <dgm:pt modelId="{4B8FDFE9-19A7-4004-BB0F-211E692D224A}" type="pres">
      <dgm:prSet presAssocID="{278C0AA7-1BEA-4020-AE5C-030F09EBC49D}" presName="parentTextBox" presStyleLbl="node1" presStyleIdx="0" presStyleCnt="2"/>
      <dgm:spPr/>
    </dgm:pt>
    <dgm:pt modelId="{0DA71859-62E8-4EE6-B1A1-7BC724EE13A9}" type="pres">
      <dgm:prSet presAssocID="{278C0AA7-1BEA-4020-AE5C-030F09EBC49D}" presName="entireBox" presStyleLbl="node1" presStyleIdx="0" presStyleCnt="2"/>
      <dgm:spPr/>
    </dgm:pt>
    <dgm:pt modelId="{10E18A61-3457-4EDD-AD46-DF1A44F1E374}" type="pres">
      <dgm:prSet presAssocID="{278C0AA7-1BEA-4020-AE5C-030F09EBC49D}" presName="descendantBox" presStyleCnt="0"/>
      <dgm:spPr/>
    </dgm:pt>
    <dgm:pt modelId="{BA23D2B8-6250-4BDD-B7F3-D293ABFA1C69}" type="pres">
      <dgm:prSet presAssocID="{19598A5B-26A8-45D1-852D-441172358566}" presName="childTextBox" presStyleLbl="fgAccFollowNode1" presStyleIdx="0" presStyleCnt="2">
        <dgm:presLayoutVars>
          <dgm:bulletEnabled val="1"/>
        </dgm:presLayoutVars>
      </dgm:prSet>
      <dgm:spPr/>
    </dgm:pt>
    <dgm:pt modelId="{A87FC651-9B26-4E8C-BAC1-7E31A926917C}" type="pres">
      <dgm:prSet presAssocID="{D24F25E5-0759-415B-9DD9-97C6328B6686}" presName="childTextBox" presStyleLbl="fgAccFollowNode1" presStyleIdx="1" presStyleCnt="2">
        <dgm:presLayoutVars>
          <dgm:bulletEnabled val="1"/>
        </dgm:presLayoutVars>
      </dgm:prSet>
      <dgm:spPr/>
    </dgm:pt>
    <dgm:pt modelId="{64B5C126-68A7-4DAA-ADC5-2BA9E6C2CF18}" type="pres">
      <dgm:prSet presAssocID="{5C0CF16E-3449-42D8-AA55-4C2D31AF16BA}" presName="sp" presStyleCnt="0"/>
      <dgm:spPr/>
    </dgm:pt>
    <dgm:pt modelId="{AB35E4B0-675A-431A-9D85-5616A0431CF1}" type="pres">
      <dgm:prSet presAssocID="{5060DE89-3555-4127-93A3-EBEC64EDFE37}" presName="arrowAndChildren" presStyleCnt="0"/>
      <dgm:spPr/>
    </dgm:pt>
    <dgm:pt modelId="{A6EB0680-1F73-42C5-B539-5E26DFEF34DF}" type="pres">
      <dgm:prSet presAssocID="{5060DE89-3555-4127-93A3-EBEC64EDFE37}" presName="parentTextArrow" presStyleLbl="node1" presStyleIdx="1" presStyleCnt="2"/>
      <dgm:spPr/>
    </dgm:pt>
  </dgm:ptLst>
  <dgm:cxnLst>
    <dgm:cxn modelId="{7BC7002A-E6B4-4EF0-92E9-FC8D3DC77CE7}" type="presOf" srcId="{D24F25E5-0759-415B-9DD9-97C6328B6686}" destId="{A87FC651-9B26-4E8C-BAC1-7E31A926917C}" srcOrd="0" destOrd="0" presId="urn:microsoft.com/office/officeart/2005/8/layout/process4"/>
    <dgm:cxn modelId="{13851131-02CB-4D25-B0B9-997E952639D1}" type="presOf" srcId="{278C0AA7-1BEA-4020-AE5C-030F09EBC49D}" destId="{4B8FDFE9-19A7-4004-BB0F-211E692D224A}" srcOrd="0" destOrd="0" presId="urn:microsoft.com/office/officeart/2005/8/layout/process4"/>
    <dgm:cxn modelId="{38053E42-A470-402B-B3D5-2BD48D7D1C20}" type="presOf" srcId="{19598A5B-26A8-45D1-852D-441172358566}" destId="{BA23D2B8-6250-4BDD-B7F3-D293ABFA1C69}" srcOrd="0" destOrd="0" presId="urn:microsoft.com/office/officeart/2005/8/layout/process4"/>
    <dgm:cxn modelId="{22CF1D75-1550-48F9-A3B1-51DB9D92E985}" srcId="{6DC95B30-0487-4C47-95FB-B6E61C86A5C2}" destId="{278C0AA7-1BEA-4020-AE5C-030F09EBC49D}" srcOrd="1" destOrd="0" parTransId="{98EB32D0-B943-4F69-B12A-186F7999EF84}" sibTransId="{6614A7B8-97E5-4D1A-9F91-B1AC76012D25}"/>
    <dgm:cxn modelId="{C7072A96-BBDF-407D-BFF1-5DF525A6F0D3}" srcId="{6DC95B30-0487-4C47-95FB-B6E61C86A5C2}" destId="{5060DE89-3555-4127-93A3-EBEC64EDFE37}" srcOrd="0" destOrd="0" parTransId="{E6C83E10-8F30-410D-B55A-6A18639AD947}" sibTransId="{5C0CF16E-3449-42D8-AA55-4C2D31AF16BA}"/>
    <dgm:cxn modelId="{F1BAC596-42D9-41C3-AB76-137CA2E5E739}" srcId="{278C0AA7-1BEA-4020-AE5C-030F09EBC49D}" destId="{19598A5B-26A8-45D1-852D-441172358566}" srcOrd="0" destOrd="0" parTransId="{2E218419-F635-43E1-8C1C-F9D1E31D1F37}" sibTransId="{8027A14C-3B3F-4E54-A0E7-48D14D3DBC25}"/>
    <dgm:cxn modelId="{7CCC2498-BD9A-4E9E-9AA7-B7F8A1399C33}" type="presOf" srcId="{6DC95B30-0487-4C47-95FB-B6E61C86A5C2}" destId="{A694B582-82C5-4ABD-991F-6B6219776CC9}" srcOrd="0" destOrd="0" presId="urn:microsoft.com/office/officeart/2005/8/layout/process4"/>
    <dgm:cxn modelId="{817C0DA1-9445-4528-A701-1AE1AF10C08A}" srcId="{278C0AA7-1BEA-4020-AE5C-030F09EBC49D}" destId="{D24F25E5-0759-415B-9DD9-97C6328B6686}" srcOrd="1" destOrd="0" parTransId="{6C49C559-E646-40D9-B46A-61375B652B7E}" sibTransId="{2E3B6E0E-4C2A-49DD-B7F5-E52DBF50F761}"/>
    <dgm:cxn modelId="{573AC7B4-7EB6-4E1B-B166-20089293884B}" type="presOf" srcId="{278C0AA7-1BEA-4020-AE5C-030F09EBC49D}" destId="{0DA71859-62E8-4EE6-B1A1-7BC724EE13A9}" srcOrd="1" destOrd="0" presId="urn:microsoft.com/office/officeart/2005/8/layout/process4"/>
    <dgm:cxn modelId="{091AC1EF-9BCF-4D48-8302-61F5A69AE71D}" type="presOf" srcId="{5060DE89-3555-4127-93A3-EBEC64EDFE37}" destId="{A6EB0680-1F73-42C5-B539-5E26DFEF34DF}" srcOrd="0" destOrd="0" presId="urn:microsoft.com/office/officeart/2005/8/layout/process4"/>
    <dgm:cxn modelId="{0D2390CB-5217-4702-B9F0-3ECD83EE2D38}" type="presParOf" srcId="{A694B582-82C5-4ABD-991F-6B6219776CC9}" destId="{C5E0B923-7433-4602-9A60-DF707E7E9634}" srcOrd="0" destOrd="0" presId="urn:microsoft.com/office/officeart/2005/8/layout/process4"/>
    <dgm:cxn modelId="{BA11C3CA-47E1-49AD-8A04-D6F63251EF0F}" type="presParOf" srcId="{C5E0B923-7433-4602-9A60-DF707E7E9634}" destId="{4B8FDFE9-19A7-4004-BB0F-211E692D224A}" srcOrd="0" destOrd="0" presId="urn:microsoft.com/office/officeart/2005/8/layout/process4"/>
    <dgm:cxn modelId="{5D9E8537-4403-457A-82C2-4392EDC20853}" type="presParOf" srcId="{C5E0B923-7433-4602-9A60-DF707E7E9634}" destId="{0DA71859-62E8-4EE6-B1A1-7BC724EE13A9}" srcOrd="1" destOrd="0" presId="urn:microsoft.com/office/officeart/2005/8/layout/process4"/>
    <dgm:cxn modelId="{38F332C7-FB12-4C05-86C1-42276C3048AB}" type="presParOf" srcId="{C5E0B923-7433-4602-9A60-DF707E7E9634}" destId="{10E18A61-3457-4EDD-AD46-DF1A44F1E374}" srcOrd="2" destOrd="0" presId="urn:microsoft.com/office/officeart/2005/8/layout/process4"/>
    <dgm:cxn modelId="{8A08D3D1-01D1-4457-B8AA-D02184C2AA93}" type="presParOf" srcId="{10E18A61-3457-4EDD-AD46-DF1A44F1E374}" destId="{BA23D2B8-6250-4BDD-B7F3-D293ABFA1C69}" srcOrd="0" destOrd="0" presId="urn:microsoft.com/office/officeart/2005/8/layout/process4"/>
    <dgm:cxn modelId="{1430C0BC-3E6A-409A-B5E0-ACB191B390BA}" type="presParOf" srcId="{10E18A61-3457-4EDD-AD46-DF1A44F1E374}" destId="{A87FC651-9B26-4E8C-BAC1-7E31A926917C}" srcOrd="1" destOrd="0" presId="urn:microsoft.com/office/officeart/2005/8/layout/process4"/>
    <dgm:cxn modelId="{145B816B-8F59-4B9B-8BC7-E19021A2C37D}" type="presParOf" srcId="{A694B582-82C5-4ABD-991F-6B6219776CC9}" destId="{64B5C126-68A7-4DAA-ADC5-2BA9E6C2CF18}" srcOrd="1" destOrd="0" presId="urn:microsoft.com/office/officeart/2005/8/layout/process4"/>
    <dgm:cxn modelId="{90E1BA42-3B5C-4B9D-9617-DB0F97941684}" type="presParOf" srcId="{A694B582-82C5-4ABD-991F-6B6219776CC9}" destId="{AB35E4B0-675A-431A-9D85-5616A0431CF1}" srcOrd="2" destOrd="0" presId="urn:microsoft.com/office/officeart/2005/8/layout/process4"/>
    <dgm:cxn modelId="{CF02E693-A9CC-4771-863A-38D76D591336}" type="presParOf" srcId="{AB35E4B0-675A-431A-9D85-5616A0431CF1}" destId="{A6EB0680-1F73-42C5-B539-5E26DFEF34D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84DD7-7DFC-4ED0-B1BF-0C7F800440AA}">
      <dsp:nvSpPr>
        <dsp:cNvPr id="0" name=""/>
        <dsp:cNvSpPr/>
      </dsp:nvSpPr>
      <dsp:spPr>
        <a:xfrm>
          <a:off x="869358" y="222414"/>
          <a:ext cx="3870513" cy="3870513"/>
        </a:xfrm>
        <a:prstGeom prst="circularArrow">
          <a:avLst>
            <a:gd name="adj1" fmla="val 5689"/>
            <a:gd name="adj2" fmla="val 340510"/>
            <a:gd name="adj3" fmla="val 12508412"/>
            <a:gd name="adj4" fmla="val 18208210"/>
            <a:gd name="adj5" fmla="val 5908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3E24A3-6E1B-42BA-90CA-C6C699507F7C}">
      <dsp:nvSpPr>
        <dsp:cNvPr id="0" name=""/>
        <dsp:cNvSpPr/>
      </dsp:nvSpPr>
      <dsp:spPr>
        <a:xfrm>
          <a:off x="1468040" y="421457"/>
          <a:ext cx="2673148" cy="1336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/>
            <a:t>Ιστορικό Πλαίσιο: Η Νέα Αθηναϊκή Σχολή και η Ηθογραφία (1880-1922)</a:t>
          </a:r>
          <a:endParaRPr lang="en-US" sz="1200" kern="1200"/>
        </a:p>
      </dsp:txBody>
      <dsp:txXfrm>
        <a:off x="1533286" y="486703"/>
        <a:ext cx="2542656" cy="1206082"/>
      </dsp:txXfrm>
    </dsp:sp>
    <dsp:sp modelId="{56BEFC91-1B81-403D-8E15-279E1828C50F}">
      <dsp:nvSpPr>
        <dsp:cNvPr id="0" name=""/>
        <dsp:cNvSpPr/>
      </dsp:nvSpPr>
      <dsp:spPr>
        <a:xfrm>
          <a:off x="2934982" y="2962275"/>
          <a:ext cx="2673148" cy="1336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/>
            <a:t>Πολιτικές και Κοινωνικές Εξελίξεις</a:t>
          </a:r>
          <a:r>
            <a:rPr lang="el-GR" sz="1200" kern="1200"/>
            <a:t>:</a:t>
          </a:r>
          <a:endParaRPr lang="en-US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900" kern="1200"/>
            <a:t>Επέκταση του ελληνικού κράτους με τη Θεσσαλία και την Αρτα (1881).</a:t>
          </a:r>
          <a:endParaRPr lang="en-US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900" kern="1200"/>
            <a:t>Οικονομική ανάπτυξη, αστικοποίηση, και αύξηση του πληθυσμού της Αθήνας.</a:t>
          </a:r>
          <a:endParaRPr lang="en-US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900" kern="1200"/>
            <a:t>Ανάδειξη της “Μεγάλης Ιδέας” και οι εθνικές προοπτικές.</a:t>
          </a:r>
          <a:endParaRPr lang="en-US" sz="900" kern="1200"/>
        </a:p>
      </dsp:txBody>
      <dsp:txXfrm>
        <a:off x="3000228" y="3027521"/>
        <a:ext cx="2542656" cy="1206082"/>
      </dsp:txXfrm>
    </dsp:sp>
    <dsp:sp modelId="{21DB30ED-F29A-4EFF-84FF-45D8E92E33E5}">
      <dsp:nvSpPr>
        <dsp:cNvPr id="0" name=""/>
        <dsp:cNvSpPr/>
      </dsp:nvSpPr>
      <dsp:spPr>
        <a:xfrm>
          <a:off x="1098" y="2962275"/>
          <a:ext cx="2673148" cy="13365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/>
            <a:t>Λογοτεχνικές Επιρροές</a:t>
          </a:r>
          <a:r>
            <a:rPr lang="el-GR" sz="1200" kern="1200"/>
            <a:t>:</a:t>
          </a:r>
          <a:endParaRPr lang="en-US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900" kern="1200"/>
            <a:t>Στροφή από τον Ρομαντισμό προς τον Ρεαλισμό, Νατουραλισμό και την Ηθογραφία.</a:t>
          </a:r>
          <a:endParaRPr lang="en-US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900" kern="1200"/>
            <a:t>Προβολή τοπικών παραδόσεων, κοινωνικών ηθών και εθίμων.</a:t>
          </a:r>
          <a:endParaRPr lang="en-US" sz="900" kern="1200"/>
        </a:p>
      </dsp:txBody>
      <dsp:txXfrm>
        <a:off x="66344" y="3027521"/>
        <a:ext cx="2542656" cy="12060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A71859-62E8-4EE6-B1A1-7BC724EE13A9}">
      <dsp:nvSpPr>
        <dsp:cNvPr id="0" name=""/>
        <dsp:cNvSpPr/>
      </dsp:nvSpPr>
      <dsp:spPr>
        <a:xfrm>
          <a:off x="0" y="3005509"/>
          <a:ext cx="5664038" cy="197193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Η Ηθογραφία και ο Νατουραλισμός προσέφεραν:</a:t>
          </a:r>
          <a:endParaRPr lang="en-US" sz="2500" kern="1200"/>
        </a:p>
      </dsp:txBody>
      <dsp:txXfrm>
        <a:off x="0" y="3005509"/>
        <a:ext cx="5664038" cy="1064847"/>
      </dsp:txXfrm>
    </dsp:sp>
    <dsp:sp modelId="{BA23D2B8-6250-4BDD-B7F3-D293ABFA1C69}">
      <dsp:nvSpPr>
        <dsp:cNvPr id="0" name=""/>
        <dsp:cNvSpPr/>
      </dsp:nvSpPr>
      <dsp:spPr>
        <a:xfrm>
          <a:off x="0" y="4030917"/>
          <a:ext cx="2832019" cy="90709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b="1" kern="1200"/>
            <a:t>Ηθογραφία</a:t>
          </a:r>
          <a:r>
            <a:rPr lang="el-GR" sz="1700" kern="1200"/>
            <a:t>: Σύνδεση με το παρελθόν και τις παραδόσεις.</a:t>
          </a:r>
          <a:endParaRPr lang="en-US" sz="1700" kern="1200"/>
        </a:p>
      </dsp:txBody>
      <dsp:txXfrm>
        <a:off x="0" y="4030917"/>
        <a:ext cx="2832019" cy="907092"/>
      </dsp:txXfrm>
    </dsp:sp>
    <dsp:sp modelId="{A87FC651-9B26-4E8C-BAC1-7E31A926917C}">
      <dsp:nvSpPr>
        <dsp:cNvPr id="0" name=""/>
        <dsp:cNvSpPr/>
      </dsp:nvSpPr>
      <dsp:spPr>
        <a:xfrm>
          <a:off x="2832019" y="4030917"/>
          <a:ext cx="2832019" cy="907092"/>
        </a:xfrm>
        <a:prstGeom prst="rect">
          <a:avLst/>
        </a:prstGeom>
        <a:solidFill>
          <a:schemeClr val="accent2">
            <a:tint val="40000"/>
            <a:alpha val="90000"/>
            <a:hueOff val="-19727963"/>
            <a:satOff val="20989"/>
            <a:lumOff val="1551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9727963"/>
              <a:satOff val="20989"/>
              <a:lumOff val="15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b="1" kern="1200"/>
            <a:t>Νατουραλισμός</a:t>
          </a:r>
          <a:r>
            <a:rPr lang="el-GR" sz="1700" kern="1200"/>
            <a:t>: Κοινωνική ευαισθητοποίηση και ριζοσπαστική ματιά στη ζωή.</a:t>
          </a:r>
          <a:endParaRPr lang="en-US" sz="1700" kern="1200"/>
        </a:p>
      </dsp:txBody>
      <dsp:txXfrm>
        <a:off x="2832019" y="4030917"/>
        <a:ext cx="2832019" cy="907092"/>
      </dsp:txXfrm>
    </dsp:sp>
    <dsp:sp modelId="{A6EB0680-1F73-42C5-B539-5E26DFEF34DF}">
      <dsp:nvSpPr>
        <dsp:cNvPr id="0" name=""/>
        <dsp:cNvSpPr/>
      </dsp:nvSpPr>
      <dsp:spPr>
        <a:xfrm rot="10800000">
          <a:off x="0" y="2245"/>
          <a:ext cx="5664038" cy="3032842"/>
        </a:xfrm>
        <a:prstGeom prst="upArrowCallout">
          <a:avLst/>
        </a:prstGeom>
        <a:solidFill>
          <a:schemeClr val="accent2">
            <a:hueOff val="-18210601"/>
            <a:satOff val="2931"/>
            <a:lumOff val="804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b="1" kern="1200"/>
            <a:t>Συμπέρασμα</a:t>
          </a:r>
          <a:endParaRPr lang="en-US" sz="2500" kern="1200"/>
        </a:p>
      </dsp:txBody>
      <dsp:txXfrm rot="10800000">
        <a:off x="0" y="2245"/>
        <a:ext cx="5664038" cy="19706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title="Page Number Shape">
            <a:extLst>
              <a:ext uri="{FF2B5EF4-FFF2-40B4-BE49-F238E27FC236}">
                <a16:creationId xmlns:a16="http://schemas.microsoft.com/office/drawing/2014/main" id="{DD4C4B28-6B4B-4445-8535-F516D74E4AA9}"/>
              </a:ext>
            </a:extLst>
          </p:cNvPr>
          <p:cNvSpPr/>
          <p:nvPr/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 title="Verticle Rule Line">
            <a:extLst>
              <a:ext uri="{FF2B5EF4-FFF2-40B4-BE49-F238E27FC236}">
                <a16:creationId xmlns:a16="http://schemas.microsoft.com/office/drawing/2014/main" id="{0CB1C732-7193-4253-8746-850D090A6B4E}"/>
              </a:ext>
            </a:extLst>
          </p:cNvPr>
          <p:cNvCxnSpPr>
            <a:cxnSpLocks/>
          </p:cNvCxnSpPr>
          <p:nvPr/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03AA199-952B-427F-A5BE-B97D25FD0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</p:spPr>
        <p:txBody>
          <a:bodyPr anchor="t">
            <a:normAutofit/>
          </a:bodyPr>
          <a:lstStyle>
            <a:lvl1pPr algn="l"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AA393-A876-475F-A05B-1CCAB6C1F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5621-D631-4F31-AEEF-C8574E50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6356" y="6007608"/>
            <a:ext cx="3143643" cy="365125"/>
          </a:xfrm>
        </p:spPr>
        <p:txBody>
          <a:bodyPr/>
          <a:lstStyle/>
          <a:p>
            <a:fld id="{53BEF823-48A5-43FC-BE03-E79964288B41}" type="datetimeFigureOut">
              <a:rPr lang="en-US" smtClean="0"/>
              <a:t>11/23/2024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EE125-77AD-4E23-AFB7-C5CFDEAC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991" y="6007608"/>
            <a:ext cx="67208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69682-B530-4F52-87B9-39464A09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5761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59FCF-ACDF-495D-ACFA-15FCAC9E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786E3-AB17-427E-8EF8-7FCB671A1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33B4E9-7A16-448C-8BE6-B14941A3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212F5-5835-49FF-836F-5E3008A0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D492B-E5EE-4D24-A087-57D739CF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236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31E395-94BD-4E79-8E42-9CD4EB33C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5542" y="758952"/>
            <a:ext cx="2954458" cy="4986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AA8A4-66BC-4E80-ABE3-F533F82B8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8952" y="758952"/>
            <a:ext cx="7407586" cy="49860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4EA6-6A1A-48ED-9D79-A438561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49B2BA-9250-4EBF-8820-10BDA5C1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14475-55F3-4C46-BAE2-E4D93E9E3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589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51BD-5252-4168-A69E-C6864AE2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48EEE-19C9-493B-836D-73B9E4A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A6BFE-11ED-4FB4-9F65-508B5B0F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F536E-BEFF-4E0D-B4EC-39DE28C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E02AF-6FE1-4972-BD48-A82499AD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841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52EE-D9FC-4E51-9BFF-141F9192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51" y="2414016"/>
            <a:ext cx="10666949" cy="3099816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086C4-4949-4E7A-A182-6709496A1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1389888"/>
            <a:ext cx="10671048" cy="822960"/>
          </a:xfrm>
        </p:spPr>
        <p:txBody>
          <a:bodyPr anchor="ctr">
            <a:normAutofit/>
          </a:bodyPr>
          <a:lstStyle>
            <a:lvl1pPr marL="0" indent="0">
              <a:buNone/>
              <a:defRPr sz="2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2BC88-6A2B-4851-9568-23A4B74D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82CFE5-65C3-4F46-9141-46454559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1B390-4E13-4481-AC02-FF126656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63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02F8-47BB-4D30-8EFE-69C9222D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4648" y="758952"/>
            <a:ext cx="6245352" cy="2240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4D33-6BF0-4205-A542-8537E351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3273551"/>
            <a:ext cx="6245351" cy="224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6953A83-D2BE-4015-8D64-BE93DDFE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11/23/2024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A849E67-05F9-4033-B033-74D6B8C8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FAAC6AA-CFFB-438F-9327-DDB023E2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4960CB-ABA7-4442-AB15-FE444F23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724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48291-9C7D-407E-8D07-FA3A323E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192D2-8BA6-4A4D-814D-AD37A2A10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323" y="1377198"/>
            <a:ext cx="6239675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6FD4BC-C948-41C4-BA24-5D26147E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647" y="3319548"/>
            <a:ext cx="6245351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E359C-F73D-4F1B-9F9A-6D6285671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646" y="3932372"/>
            <a:ext cx="6245352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76B63AE-38FF-40DD-A543-32DD98E6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686C0EB-E082-4BAB-99E8-B42F3C28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11/23/2024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3CB0152-BA1F-48C7-A66F-3ADB51C9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D1C21B3-5CF6-415F-8295-EED3DF5C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6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70D5-4EB9-4410-A8AE-6D85F192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87FB59-BA77-4864-B9E8-99485125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11/23/2024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F0BC0B-BA67-455B-B567-1473DF06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F0BCF3-6FB5-4529-AA6A-A3146735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34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1315B-6865-4A5A-91C1-B7533903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36720-08C7-43DE-8EB5-CAB52D0E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477AF-B012-491C-AE42-22DE1203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75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83AC-72A9-43F5-A1B3-1D7A6A4C7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58951"/>
            <a:ext cx="6245352" cy="475488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45592-52ED-4270-ACBB-BCC528DAC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3" y="3815080"/>
            <a:ext cx="3831336" cy="169875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9A93518-F9B5-418F-9883-BEF8359B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11/23/2024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7B9FFE7-C4AB-425B-9B56-E412C72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9231052-EBA8-4781-B28A-2FEA8BE5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BF9E7-F686-4FA1-9BA5-69BDD014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30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8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6CF06-B27C-4DC4-981D-38E31997B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58951"/>
            <a:ext cx="6245352" cy="47548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76E66-2CB3-4F47-97F6-077C4281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2" y="3794760"/>
            <a:ext cx="3831336" cy="171907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1414C9F-CBBD-4D5E-A831-BC0CDFEB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11/23/2024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58DC0C8-B580-442D-8DAC-4F0F869B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B0D29E8-DFEE-49AB-83AF-85FF2525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EAAF1B-6B6E-4D37-8F57-E403C6371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26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914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 title="Page Number Shape">
            <a:extLst>
              <a:ext uri="{FF2B5EF4-FFF2-40B4-BE49-F238E27FC236}">
                <a16:creationId xmlns:a16="http://schemas.microsoft.com/office/drawing/2014/main" id="{72411438-92A5-42B0-9C54-EA4FB32ACB5E}"/>
              </a:ext>
            </a:extLst>
          </p:cNvPr>
          <p:cNvSpPr/>
          <p:nvPr/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6E4D8-47B6-4DEC-BD29-B3B6ED4C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F5D4C-4873-4052-A294-99CCB942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D62B3-3490-46B4-A10E-33FCE4A1F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11/23/2024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4CB1-7D5F-4F52-9F99-7068F5819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F9CC9-1431-4569-B2F1-D0481495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900" b="1">
                <a:solidFill>
                  <a:schemeClr val="bg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34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35" r:id="rId6"/>
    <p:sldLayoutId id="2147483740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i="1" kern="1200" spc="1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8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VUCqhCNuQo8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7_mDSVEqtDc?feature=oembe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Τριγωνικό αφηρημένο φόντο">
            <a:extLst>
              <a:ext uri="{FF2B5EF4-FFF2-40B4-BE49-F238E27FC236}">
                <a16:creationId xmlns:a16="http://schemas.microsoft.com/office/drawing/2014/main" id="{3C2BA35F-1398-3756-9ED4-0B87B5159CC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rcRect l="2383" r="11376" b="-1"/>
          <a:stretch/>
        </p:blipFill>
        <p:spPr>
          <a:xfrm>
            <a:off x="3331593" y="10"/>
            <a:ext cx="8860407" cy="6857990"/>
          </a:xfrm>
          <a:custGeom>
            <a:avLst/>
            <a:gdLst/>
            <a:ahLst/>
            <a:cxnLst/>
            <a:rect l="l" t="t" r="r" b="b"/>
            <a:pathLst>
              <a:path w="8860407" h="6858000">
                <a:moveTo>
                  <a:pt x="0" y="0"/>
                </a:moveTo>
                <a:lnTo>
                  <a:pt x="8860407" y="0"/>
                </a:lnTo>
                <a:lnTo>
                  <a:pt x="8860407" y="6858000"/>
                </a:lnTo>
                <a:lnTo>
                  <a:pt x="661049" y="6858000"/>
                </a:lnTo>
                <a:lnTo>
                  <a:pt x="832672" y="6662026"/>
                </a:lnTo>
                <a:cubicBezTo>
                  <a:pt x="1465328" y="5866432"/>
                  <a:pt x="1845374" y="4846462"/>
                  <a:pt x="1845374" y="3734370"/>
                </a:cubicBezTo>
                <a:cubicBezTo>
                  <a:pt x="1845374" y="2244963"/>
                  <a:pt x="1163691" y="920792"/>
                  <a:pt x="106458" y="79568"/>
                </a:cubicBezTo>
                <a:close/>
              </a:path>
            </a:pathLst>
          </a:cu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E7FDE716-4BD7-FDAB-E347-1FDF1BF94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952" y="1128811"/>
            <a:ext cx="3447288" cy="3342290"/>
          </a:xfrm>
        </p:spPr>
        <p:txBody>
          <a:bodyPr anchor="b">
            <a:normAutofit/>
          </a:bodyPr>
          <a:lstStyle/>
          <a:p>
            <a:r>
              <a:rPr lang="el-GR" sz="5400" dirty="0"/>
              <a:t>ΝΕΑ ΑΘΗΝΑΪΚΗ ΣΧΟΛΗ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98C38CF-D71B-D4E7-4C49-397022DD73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953" y="4660288"/>
            <a:ext cx="3447287" cy="1126364"/>
          </a:xfrm>
        </p:spPr>
        <p:txBody>
          <a:bodyPr anchor="t">
            <a:normAutofit/>
          </a:bodyPr>
          <a:lstStyle/>
          <a:p>
            <a:r>
              <a:rPr lang="el-GR" dirty="0"/>
              <a:t>ΠΗΝΕΛΟΠΗ ΔΕΛΤΑ-ΠΡΩΤΕΣ ΕΝΘΥΜΗΣΕΙΣ</a:t>
            </a:r>
          </a:p>
        </p:txBody>
      </p:sp>
      <p:sp>
        <p:nvSpPr>
          <p:cNvPr id="34" name="Freeform 6">
            <a:extLst>
              <a:ext uri="{FF2B5EF4-FFF2-40B4-BE49-F238E27FC236}">
                <a16:creationId xmlns:a16="http://schemas.microsoft.com/office/drawing/2014/main" id="{ADA271CD-3011-4A05-B4A3-80F179468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6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3862825-C012-4895-A17E-F3D1F62D8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143293"/>
            <a:ext cx="0" cy="5714707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Τίτλος 1">
            <a:extLst>
              <a:ext uri="{FF2B5EF4-FFF2-40B4-BE49-F238E27FC236}">
                <a16:creationId xmlns:a16="http://schemas.microsoft.com/office/drawing/2014/main" id="{4D46DB2E-E611-B625-200B-1CBABEFD3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3" y="1063256"/>
            <a:ext cx="3382050" cy="4558954"/>
          </a:xfrm>
        </p:spPr>
        <p:txBody>
          <a:bodyPr anchor="ctr">
            <a:normAutofit/>
          </a:bodyPr>
          <a:lstStyle/>
          <a:p>
            <a:r>
              <a:rPr lang="el-GR" sz="5100">
                <a:solidFill>
                  <a:schemeClr val="bg1"/>
                </a:solidFill>
              </a:rPr>
              <a:t>ΝΕΑ ΑΘΗΝΑΪΚΗ</a:t>
            </a:r>
            <a:br>
              <a:rPr lang="el-GR" sz="5100">
                <a:solidFill>
                  <a:schemeClr val="bg1"/>
                </a:solidFill>
              </a:rPr>
            </a:br>
            <a:r>
              <a:rPr lang="el-GR" sz="5100">
                <a:solidFill>
                  <a:schemeClr val="bg1"/>
                </a:solidFill>
              </a:rPr>
              <a:t>ΣΧΟΛΗ </a:t>
            </a:r>
          </a:p>
        </p:txBody>
      </p:sp>
      <p:sp useBgFill="1">
        <p:nvSpPr>
          <p:cNvPr id="22" name="Freeform: Shape 21">
            <a:extLst>
              <a:ext uri="{FF2B5EF4-FFF2-40B4-BE49-F238E27FC236}">
                <a16:creationId xmlns:a16="http://schemas.microsoft.com/office/drawing/2014/main" id="{B96B26CA-9949-4D9C-A2F3-DB3CA283AD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6956" y="0"/>
            <a:ext cx="7615044" cy="6858000"/>
          </a:xfrm>
          <a:custGeom>
            <a:avLst/>
            <a:gdLst>
              <a:gd name="connsiteX0" fmla="*/ 2017353 w 7615044"/>
              <a:gd name="connsiteY0" fmla="*/ 0 h 6858000"/>
              <a:gd name="connsiteX1" fmla="*/ 3903088 w 7615044"/>
              <a:gd name="connsiteY1" fmla="*/ 0 h 6858000"/>
              <a:gd name="connsiteX2" fmla="*/ 5215066 w 7615044"/>
              <a:gd name="connsiteY2" fmla="*/ 0 h 6858000"/>
              <a:gd name="connsiteX3" fmla="*/ 7615044 w 7615044"/>
              <a:gd name="connsiteY3" fmla="*/ 0 h 6858000"/>
              <a:gd name="connsiteX4" fmla="*/ 7615044 w 7615044"/>
              <a:gd name="connsiteY4" fmla="*/ 6858000 h 6858000"/>
              <a:gd name="connsiteX5" fmla="*/ 5215066 w 7615044"/>
              <a:gd name="connsiteY5" fmla="*/ 6858000 h 6858000"/>
              <a:gd name="connsiteX6" fmla="*/ 3903088 w 7615044"/>
              <a:gd name="connsiteY6" fmla="*/ 6858000 h 6858000"/>
              <a:gd name="connsiteX7" fmla="*/ 1292431 w 7615044"/>
              <a:gd name="connsiteY7" fmla="*/ 6858000 h 6858000"/>
              <a:gd name="connsiteX8" fmla="*/ 1012702 w 7615044"/>
              <a:gd name="connsiteY8" fmla="*/ 6549681 h 6858000"/>
              <a:gd name="connsiteX9" fmla="*/ 0 w 7615044"/>
              <a:gd name="connsiteY9" fmla="*/ 3723759 h 6858000"/>
              <a:gd name="connsiteX10" fmla="*/ 1955279 w 7615044"/>
              <a:gd name="connsiteY10" fmla="*/ 3986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15044" h="6858000">
                <a:moveTo>
                  <a:pt x="2017353" y="0"/>
                </a:moveTo>
                <a:lnTo>
                  <a:pt x="3903088" y="0"/>
                </a:lnTo>
                <a:lnTo>
                  <a:pt x="5215066" y="0"/>
                </a:lnTo>
                <a:lnTo>
                  <a:pt x="7615044" y="0"/>
                </a:lnTo>
                <a:lnTo>
                  <a:pt x="7615044" y="6858000"/>
                </a:lnTo>
                <a:lnTo>
                  <a:pt x="5215066" y="6858000"/>
                </a:lnTo>
                <a:lnTo>
                  <a:pt x="3903088" y="6858000"/>
                </a:lnTo>
                <a:lnTo>
                  <a:pt x="1292431" y="6858000"/>
                </a:lnTo>
                <a:lnTo>
                  <a:pt x="1012702" y="6549681"/>
                </a:lnTo>
                <a:cubicBezTo>
                  <a:pt x="380046" y="5781733"/>
                  <a:pt x="0" y="4797206"/>
                  <a:pt x="0" y="3723759"/>
                </a:cubicBezTo>
                <a:cubicBezTo>
                  <a:pt x="0" y="2190263"/>
                  <a:pt x="775604" y="838237"/>
                  <a:pt x="1955279" y="3986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graphicFrame>
        <p:nvGraphicFramePr>
          <p:cNvPr id="14" name="Θέση περιεχομένου 2">
            <a:extLst>
              <a:ext uri="{FF2B5EF4-FFF2-40B4-BE49-F238E27FC236}">
                <a16:creationId xmlns:a16="http://schemas.microsoft.com/office/drawing/2014/main" id="{35D4D196-1BB5-E8E7-F228-52F1918399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968741"/>
              </p:ext>
            </p:extLst>
          </p:nvPr>
        </p:nvGraphicFramePr>
        <p:xfrm>
          <a:off x="5820770" y="1063256"/>
          <a:ext cx="5609230" cy="4720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9734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B3954244-E81F-962A-75C3-9BEEB240A29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Κεντρικά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Θέμ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ατα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Η καθημερινή ζωή απλών ανθρώπων.</a:t>
            </a:r>
            <a:b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Λυρισμός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, β</a:t>
            </a: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ιωμ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ατική αφήγηση, και εθιμογραφία</a:t>
            </a:r>
            <a:b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l-GR" sz="24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181119-9C92-95C8-1F5C-15FCD38D2F8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Κύριοι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Εκ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πρόσωποι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Αλέξανδρος Παπαδιαμάντης (“Φόνισσα”).</a:t>
            </a:r>
            <a:b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Γεώργιος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Βιζυηνός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 (“</a:t>
            </a: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Το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 α</a:t>
            </a: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μάρτημ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α της μητρός μου”).</a:t>
            </a:r>
            <a:b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0" dirty="0" err="1">
                <a:latin typeface="Arial" panose="020B0604020202020204" pitchFamily="34" charset="0"/>
                <a:cs typeface="Arial" panose="020B0604020202020204" pitchFamily="34" charset="0"/>
              </a:rPr>
              <a:t>Κώστ</a:t>
            </a:r>
            <a:r>
              <a:rPr 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ας Κρυστάλλης.</a:t>
            </a:r>
            <a:br>
              <a:rPr lang="en-US" sz="1400" dirty="0"/>
            </a:br>
            <a:endParaRPr lang="el-GR" dirty="0"/>
          </a:p>
        </p:txBody>
      </p:sp>
      <p:sp>
        <p:nvSpPr>
          <p:cNvPr id="4" name="Τίτλος 3">
            <a:extLst>
              <a:ext uri="{FF2B5EF4-FFF2-40B4-BE49-F238E27FC236}">
                <a16:creationId xmlns:a16="http://schemas.microsoft.com/office/drawing/2014/main" id="{33540CB5-86EF-62E5-021E-8D5B8B28C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Ηθογρ</a:t>
            </a:r>
            <a:r>
              <a:rPr lang="en-US" sz="2800" b="1" i="0" dirty="0">
                <a:latin typeface="Arial" panose="020B0604020202020204" pitchFamily="34" charset="0"/>
                <a:cs typeface="Arial" panose="020B0604020202020204" pitchFamily="34" charset="0"/>
              </a:rPr>
              <a:t>αφία: Βασικά Χαρακτηριστικά</a:t>
            </a:r>
            <a:br>
              <a:rPr lang="en-US" sz="2800" b="1" i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latin typeface="Arial" panose="020B0604020202020204" pitchFamily="34" charset="0"/>
                <a:cs typeface="Arial" panose="020B0604020202020204" pitchFamily="34" charset="0"/>
              </a:rPr>
              <a:t>Ορισμός</a:t>
            </a:r>
            <a:r>
              <a:rPr lang="en-US" sz="2800" i="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2800" i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i="0" dirty="0">
                <a:latin typeface="Arial" panose="020B0604020202020204" pitchFamily="34" charset="0"/>
                <a:cs typeface="Arial" panose="020B0604020202020204" pitchFamily="34" charset="0"/>
              </a:rPr>
              <a:t>Αποτύπωση της ζωής στην ελληνική ύπαιθρο.</a:t>
            </a:r>
            <a:br>
              <a:rPr lang="en-US" sz="2800" i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i="0" dirty="0" err="1">
                <a:latin typeface="Arial" panose="020B0604020202020204" pitchFamily="34" charset="0"/>
                <a:cs typeface="Arial" panose="020B0604020202020204" pitchFamily="34" charset="0"/>
              </a:rPr>
              <a:t>Περιγρ</a:t>
            </a:r>
            <a:r>
              <a:rPr lang="en-US" sz="2800" i="0" dirty="0">
                <a:latin typeface="Arial" panose="020B0604020202020204" pitchFamily="34" charset="0"/>
                <a:cs typeface="Arial" panose="020B0604020202020204" pitchFamily="34" charset="0"/>
              </a:rPr>
              <a:t>αφή ηθών, εθίμων και χαρακτήρων της εποχής- εξιδανίκευση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460668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DD4C4B28-6B4B-4445-8535-F516D74E4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CB1C732-7193-4253-8746-850D090A6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3B646C7-62E0-B5C8-7C73-8BFAE714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8993" y="6180082"/>
            <a:ext cx="4359700" cy="422631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2200" dirty="0" err="1"/>
              <a:t>Πηνελό</a:t>
            </a:r>
            <a:r>
              <a:rPr lang="en-US" sz="2200" dirty="0"/>
              <a:t>πη Δέλτα- Η συγγραφέας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81E42A3-743C-4C15-9DA8-93AA9AEBF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143293"/>
            <a:ext cx="0" cy="5714707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Ηλεκτρονικά πολυμέσα 3" title="Ντοκιμαντέρ  ΠΗΝΕΛΟΠΗ ΔΕΛΤΑ">
            <a:hlinkClick r:id="" action="ppaction://media"/>
            <a:extLst>
              <a:ext uri="{FF2B5EF4-FFF2-40B4-BE49-F238E27FC236}">
                <a16:creationId xmlns:a16="http://schemas.microsoft.com/office/drawing/2014/main" id="{705A89DF-AE93-599D-C637-804DE5D5945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8884" y="420414"/>
            <a:ext cx="10646978" cy="5363150"/>
          </a:xfrm>
          <a:prstGeom prst="rect">
            <a:avLst/>
          </a:prstGeom>
        </p:spPr>
      </p:pic>
      <p:sp>
        <p:nvSpPr>
          <p:cNvPr id="17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1143293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3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DD4C4B28-6B4B-4445-8535-F516D74E4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CB1C732-7193-4253-8746-850D090A6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E03F470-DB0B-3487-9791-375B71503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8993" y="6085490"/>
            <a:ext cx="4359700" cy="517224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200" dirty="0" err="1"/>
              <a:t>Οι</a:t>
            </a:r>
            <a:r>
              <a:rPr lang="en-US" sz="2200" dirty="0"/>
              <a:t> </a:t>
            </a:r>
            <a:r>
              <a:rPr lang="en-US" sz="2200" dirty="0" err="1"/>
              <a:t>Πρώτες</a:t>
            </a:r>
            <a:r>
              <a:rPr lang="en-US" sz="2200" dirty="0"/>
              <a:t> </a:t>
            </a:r>
            <a:r>
              <a:rPr lang="en-US" sz="2200" dirty="0" err="1"/>
              <a:t>Ενθυμήσεις</a:t>
            </a:r>
            <a:endParaRPr lang="en-US" sz="22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81E42A3-743C-4C15-9DA8-93AA9AEBF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143293"/>
            <a:ext cx="0" cy="5714707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Ηλεκτρονικά πολυμέσα 3" title="Οι «Πρώτες Ενθυμήσεις» στη μικρή οθόνη">
            <a:hlinkClick r:id="" action="ppaction://media"/>
            <a:extLst>
              <a:ext uri="{FF2B5EF4-FFF2-40B4-BE49-F238E27FC236}">
                <a16:creationId xmlns:a16="http://schemas.microsoft.com/office/drawing/2014/main" id="{1FA7347B-346B-89BE-D90E-760F00AD38D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58951" y="478432"/>
            <a:ext cx="10445076" cy="5714707"/>
          </a:xfrm>
          <a:prstGeom prst="rect">
            <a:avLst/>
          </a:prstGeom>
        </p:spPr>
      </p:pic>
      <p:sp>
        <p:nvSpPr>
          <p:cNvPr id="17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1143293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6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ιμένου 1">
            <a:extLst>
              <a:ext uri="{FF2B5EF4-FFF2-40B4-BE49-F238E27FC236}">
                <a16:creationId xmlns:a16="http://schemas.microsoft.com/office/drawing/2014/main" id="{76091B64-1154-6EAA-2449-E4545A848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275303"/>
            <a:ext cx="6245352" cy="1032289"/>
          </a:xfrm>
        </p:spPr>
        <p:txBody>
          <a:bodyPr/>
          <a:lstStyle/>
          <a:p>
            <a:r>
              <a:rPr lang="el-GR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Χαρακτηριστικά</a:t>
            </a:r>
            <a:r>
              <a:rPr lang="el-GR" sz="2400" i="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716E0F3-F927-DCD7-DB67-758DB1993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323" y="758952"/>
            <a:ext cx="6239675" cy="244704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Πιστή αναπαράσταση της πραγματικότητας (“Φέτα ζωής”).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Εξονυχιστική παρατήρηση και περιγραφή.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Θέματα από το περιθώριο (φτώχεια, ψυχική και σωματική </a:t>
            </a:r>
            <a:r>
              <a:rPr lang="el-GR" sz="2400" dirty="0"/>
              <a:t>ασθένεια).</a:t>
            </a:r>
          </a:p>
          <a:p>
            <a:endParaRPr lang="el-GR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432FBBC-F47D-BAF9-5ADF-EDDF136512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647" y="3437165"/>
            <a:ext cx="6245352" cy="840545"/>
          </a:xfrm>
        </p:spPr>
        <p:txBody>
          <a:bodyPr>
            <a:normAutofit fontScale="92500" lnSpcReduction="10000"/>
          </a:bodyPr>
          <a:lstStyle/>
          <a:p>
            <a:r>
              <a:rPr lang="el-GR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Κύριοι Εκπρόσωποι στη Νεοελληνική Λογοτεχνία</a:t>
            </a:r>
            <a:r>
              <a:rPr lang="el-GR" sz="2400" i="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09B2A2A2-AC90-AA96-E7DE-43130FB966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646" y="4728882"/>
            <a:ext cx="6245352" cy="1032290"/>
          </a:xfrm>
        </p:spPr>
        <p:txBody>
          <a:bodyPr/>
          <a:lstStyle/>
          <a:p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Ανδρέας Καρκαβίτσας (“Ο Ζητιάνος”).</a:t>
            </a:r>
          </a:p>
          <a:p>
            <a:endParaRPr lang="el-GR" dirty="0"/>
          </a:p>
        </p:txBody>
      </p:sp>
      <p:sp>
        <p:nvSpPr>
          <p:cNvPr id="6" name="Τίτλος 5">
            <a:extLst>
              <a:ext uri="{FF2B5EF4-FFF2-40B4-BE49-F238E27FC236}">
                <a16:creationId xmlns:a16="http://schemas.microsoft.com/office/drawing/2014/main" id="{7DDF88CB-95AD-4AB7-FD40-EA51FAE02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700" b="1" i="0" dirty="0">
                <a:latin typeface="Arial" panose="020B0604020202020204" pitchFamily="34" charset="0"/>
                <a:cs typeface="Arial" panose="020B0604020202020204" pitchFamily="34" charset="0"/>
              </a:rPr>
              <a:t>Ο Νατουραλισμός: Γέννηση και Εξέλιξη</a:t>
            </a:r>
            <a:br>
              <a:rPr lang="el-GR" sz="2700" b="1" i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700" b="1" i="0" dirty="0">
                <a:latin typeface="Arial" panose="020B0604020202020204" pitchFamily="34" charset="0"/>
                <a:cs typeface="Arial" panose="020B0604020202020204" pitchFamily="34" charset="0"/>
              </a:rPr>
              <a:t>Προέλευση:</a:t>
            </a:r>
            <a:br>
              <a:rPr lang="el-GR" sz="2700" i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700" i="0" dirty="0">
                <a:latin typeface="Arial" panose="020B0604020202020204" pitchFamily="34" charset="0"/>
                <a:cs typeface="Arial" panose="020B0604020202020204" pitchFamily="34" charset="0"/>
              </a:rPr>
              <a:t>Αναπτύχθηκε στη Γαλλία από τον </a:t>
            </a:r>
            <a:r>
              <a:rPr lang="el-GR" sz="2700" i="0" dirty="0" err="1">
                <a:latin typeface="Arial" panose="020B0604020202020204" pitchFamily="34" charset="0"/>
                <a:cs typeface="Arial" panose="020B0604020202020204" pitchFamily="34" charset="0"/>
              </a:rPr>
              <a:t>Émile</a:t>
            </a:r>
            <a:r>
              <a:rPr lang="el-GR" sz="27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700" i="0" dirty="0" err="1">
                <a:latin typeface="Arial" panose="020B0604020202020204" pitchFamily="34" charset="0"/>
                <a:cs typeface="Arial" panose="020B0604020202020204" pitchFamily="34" charset="0"/>
              </a:rPr>
              <a:t>Zola</a:t>
            </a:r>
            <a:r>
              <a:rPr lang="el-GR" sz="2700" i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l-GR" sz="2700" i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700" i="0" dirty="0">
                <a:latin typeface="Arial" panose="020B0604020202020204" pitchFamily="34" charset="0"/>
                <a:cs typeface="Arial" panose="020B0604020202020204" pitchFamily="34" charset="0"/>
              </a:rPr>
              <a:t>Επηρεάστηκε από τον Δαρβίνο, τον </a:t>
            </a:r>
            <a:r>
              <a:rPr lang="el-GR" sz="2700" i="0" dirty="0" err="1">
                <a:latin typeface="Arial" panose="020B0604020202020204" pitchFamily="34" charset="0"/>
                <a:cs typeface="Arial" panose="020B0604020202020204" pitchFamily="34" charset="0"/>
              </a:rPr>
              <a:t>Auguste</a:t>
            </a:r>
            <a:r>
              <a:rPr lang="el-GR" sz="27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700" i="0" dirty="0" err="1">
                <a:latin typeface="Arial" panose="020B0604020202020204" pitchFamily="34" charset="0"/>
                <a:cs typeface="Arial" panose="020B0604020202020204" pitchFamily="34" charset="0"/>
              </a:rPr>
              <a:t>Comte</a:t>
            </a:r>
            <a:r>
              <a:rPr lang="el-GR" sz="2700" i="0" dirty="0">
                <a:latin typeface="Arial" panose="020B0604020202020204" pitchFamily="34" charset="0"/>
                <a:cs typeface="Arial" panose="020B0604020202020204" pitchFamily="34" charset="0"/>
              </a:rPr>
              <a:t> και τον </a:t>
            </a:r>
            <a:r>
              <a:rPr lang="el-GR" sz="2700" i="0" dirty="0" err="1">
                <a:latin typeface="Arial" panose="020B0604020202020204" pitchFamily="34" charset="0"/>
                <a:cs typeface="Arial" panose="020B0604020202020204" pitchFamily="34" charset="0"/>
              </a:rPr>
              <a:t>Hippolyte</a:t>
            </a:r>
            <a:r>
              <a:rPr lang="el-GR" sz="27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700" i="0" dirty="0" err="1">
                <a:latin typeface="Arial" panose="020B0604020202020204" pitchFamily="34" charset="0"/>
                <a:cs typeface="Arial" panose="020B0604020202020204" pitchFamily="34" charset="0"/>
              </a:rPr>
              <a:t>Taine</a:t>
            </a:r>
            <a:r>
              <a:rPr lang="el-GR" sz="2700" i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l-GR" dirty="0"/>
            </a:br>
            <a:endParaRPr lang="el-GR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0BE9E7C3-D555-3A12-F793-BE4A1D55B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7889D68D-24E2-E110-D3AC-303D8BFBB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8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785E1A9-A52E-A109-E8F1-5D74A6946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25EBEC4-EC15-BCC5-91B4-E9858314E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682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143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6">
            <a:extLst>
              <a:ext uri="{FF2B5EF4-FFF2-40B4-BE49-F238E27FC236}">
                <a16:creationId xmlns:a16="http://schemas.microsoft.com/office/drawing/2014/main" id="{DD4C4B28-6B4B-4445-8535-F516D74E4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32" name="Straight Connector 22">
            <a:extLst>
              <a:ext uri="{FF2B5EF4-FFF2-40B4-BE49-F238E27FC236}">
                <a16:creationId xmlns:a16="http://schemas.microsoft.com/office/drawing/2014/main" id="{0CB1C732-7193-4253-8746-850D090A6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3" name="Rectangle 24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2CACB04-B8A7-A6FF-8674-EE9497229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61" y="1143000"/>
            <a:ext cx="5174705" cy="373075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l-GR" sz="5000" b="1" i="1" u="none" strike="noStrike" kern="1200" cap="none" spc="100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Σύγκριση Ηθογραφίας και Νατουραλισμού</a:t>
            </a:r>
          </a:p>
          <a:p>
            <a:pPr marL="0" marR="0" lvl="0" indent="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l-GR" sz="5000" b="0" u="none" strike="noStrike" kern="1200" cap="none" spc="100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34" name="Straight Connector 26">
            <a:extLst>
              <a:ext uri="{FF2B5EF4-FFF2-40B4-BE49-F238E27FC236}">
                <a16:creationId xmlns:a16="http://schemas.microsoft.com/office/drawing/2014/main" id="{D81E42A3-743C-4C15-9DA8-93AA9AEBF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143293"/>
            <a:ext cx="0" cy="5714707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1143293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B4C318AC-0196-6396-B400-8D12A7876C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236537"/>
              </p:ext>
            </p:extLst>
          </p:nvPr>
        </p:nvGraphicFramePr>
        <p:xfrm>
          <a:off x="5437465" y="704194"/>
          <a:ext cx="5992535" cy="5444357"/>
        </p:xfrm>
        <a:graphic>
          <a:graphicData uri="http://schemas.openxmlformats.org/drawingml/2006/table">
            <a:tbl>
              <a:tblPr/>
              <a:tblGrid>
                <a:gridCol w="1831799">
                  <a:extLst>
                    <a:ext uri="{9D8B030D-6E8A-4147-A177-3AD203B41FA5}">
                      <a16:colId xmlns:a16="http://schemas.microsoft.com/office/drawing/2014/main" val="3269202503"/>
                    </a:ext>
                  </a:extLst>
                </a:gridCol>
                <a:gridCol w="1867150">
                  <a:extLst>
                    <a:ext uri="{9D8B030D-6E8A-4147-A177-3AD203B41FA5}">
                      <a16:colId xmlns:a16="http://schemas.microsoft.com/office/drawing/2014/main" val="904019352"/>
                    </a:ext>
                  </a:extLst>
                </a:gridCol>
                <a:gridCol w="2293586">
                  <a:extLst>
                    <a:ext uri="{9D8B030D-6E8A-4147-A177-3AD203B41FA5}">
                      <a16:colId xmlns:a16="http://schemas.microsoft.com/office/drawing/2014/main" val="2769561013"/>
                    </a:ext>
                  </a:extLst>
                </a:gridCol>
              </a:tblGrid>
              <a:tr h="571042">
                <a:tc>
                  <a:txBody>
                    <a:bodyPr/>
                    <a:lstStyle/>
                    <a:p>
                      <a:r>
                        <a:rPr lang="el-GR" sz="15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Χαρακτηριστικό</a:t>
                      </a:r>
                    </a:p>
                  </a:txBody>
                  <a:tcPr marL="50737" marR="50737" marT="25369" marB="253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5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Ηθογραφία</a:t>
                      </a:r>
                    </a:p>
                  </a:txBody>
                  <a:tcPr marL="50737" marR="50737" marT="25369" marB="253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5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Νατουραλισμός</a:t>
                      </a:r>
                    </a:p>
                  </a:txBody>
                  <a:tcPr marL="50737" marR="50737" marT="25369" marB="253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chemeClr val="accent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7217042"/>
                  </a:ext>
                </a:extLst>
              </a:tr>
              <a:tr h="1002566">
                <a:tc>
                  <a:txBody>
                    <a:bodyPr/>
                    <a:lstStyle/>
                    <a:p>
                      <a:r>
                        <a:rPr lang="el-GR" sz="15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Θέματα</a:t>
                      </a:r>
                      <a:endParaRPr lang="el-GR" sz="15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737" marR="50737" marT="25369" marB="25369" anchor="ctr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chemeClr val="accent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Ήθη, έθιμα, απλή καθημερινότητα</a:t>
                      </a:r>
                    </a:p>
                  </a:txBody>
                  <a:tcPr marL="50737" marR="50737" marT="25369" marB="25369" anchor="ctr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chemeClr val="accent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Κοινωνική εξαθλίωση, περιθώριο</a:t>
                      </a:r>
                    </a:p>
                  </a:txBody>
                  <a:tcPr marL="50737" marR="50737" marT="25369" marB="25369" anchor="ctr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chemeClr val="accent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752415"/>
                  </a:ext>
                </a:extLst>
              </a:tr>
              <a:tr h="1865617">
                <a:tc>
                  <a:txBody>
                    <a:bodyPr/>
                    <a:lstStyle/>
                    <a:p>
                      <a:r>
                        <a:rPr lang="el-GR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Σκοπός</a:t>
                      </a:r>
                      <a:endParaRPr lang="el-GR" sz="1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737" marR="50737" marT="25369" marB="25369" anchor="ctr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Διατήρηση παραδόσεων, ηθικοπλαστικά μηνύματα</a:t>
                      </a:r>
                    </a:p>
                  </a:txBody>
                  <a:tcPr marL="50737" marR="50737" marT="25369" marB="25369" anchor="ctr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5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Κριτική κοινωνίας, πρόκληση διαμαρτυρίας</a:t>
                      </a:r>
                    </a:p>
                  </a:txBody>
                  <a:tcPr marL="50737" marR="50737" marT="25369" marB="25369" anchor="ctr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991770"/>
                  </a:ext>
                </a:extLst>
              </a:tr>
              <a:tr h="1002566">
                <a:tc>
                  <a:txBody>
                    <a:bodyPr/>
                    <a:lstStyle/>
                    <a:p>
                      <a:r>
                        <a:rPr lang="el-GR" sz="15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Ύφος</a:t>
                      </a:r>
                      <a:endParaRPr lang="el-GR" sz="15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737" marR="50737" marT="25369" marB="25369" anchor="ctr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Λυρισμός, νοσταλγία</a:t>
                      </a:r>
                    </a:p>
                  </a:txBody>
                  <a:tcPr marL="50737" marR="50737" marT="25369" marB="25369" anchor="ctr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Πιστή, γυμνή απεικόνιση</a:t>
                      </a:r>
                    </a:p>
                  </a:txBody>
                  <a:tcPr marL="50737" marR="50737" marT="25369" marB="25369" anchor="ctr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602038"/>
                  </a:ext>
                </a:extLst>
              </a:tr>
              <a:tr h="1002566">
                <a:tc>
                  <a:txBody>
                    <a:bodyPr/>
                    <a:lstStyle/>
                    <a:p>
                      <a:r>
                        <a:rPr lang="el-GR" sz="15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Ήρωες</a:t>
                      </a:r>
                      <a:endParaRPr lang="el-GR" sz="15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737" marR="50737" marT="25369" marB="25369" anchor="ctr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Άνθρωποι της υπαίθρου</a:t>
                      </a:r>
                    </a:p>
                  </a:txBody>
                  <a:tcPr marL="50737" marR="50737" marT="25369" marB="25369" anchor="ctr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5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Θύματα κοινωνίας, απόκληροι</a:t>
                      </a:r>
                    </a:p>
                  </a:txBody>
                  <a:tcPr marL="50737" marR="50737" marT="25369" marB="25369" anchor="ctr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0319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544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72411438-92A5-42B0-9C54-EA4FB32ACB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3862825-C012-4895-A17E-F3D1F62D8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143293"/>
            <a:ext cx="0" cy="5714707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BB25A96-E96A-4D45-AA98-5275E81FA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6956" y="0"/>
            <a:ext cx="7615044" cy="6858000"/>
          </a:xfrm>
          <a:custGeom>
            <a:avLst/>
            <a:gdLst>
              <a:gd name="connsiteX0" fmla="*/ 2017353 w 7615044"/>
              <a:gd name="connsiteY0" fmla="*/ 0 h 6858000"/>
              <a:gd name="connsiteX1" fmla="*/ 3903088 w 7615044"/>
              <a:gd name="connsiteY1" fmla="*/ 0 h 6858000"/>
              <a:gd name="connsiteX2" fmla="*/ 5215066 w 7615044"/>
              <a:gd name="connsiteY2" fmla="*/ 0 h 6858000"/>
              <a:gd name="connsiteX3" fmla="*/ 7615044 w 7615044"/>
              <a:gd name="connsiteY3" fmla="*/ 0 h 6858000"/>
              <a:gd name="connsiteX4" fmla="*/ 7615044 w 7615044"/>
              <a:gd name="connsiteY4" fmla="*/ 6858000 h 6858000"/>
              <a:gd name="connsiteX5" fmla="*/ 5215066 w 7615044"/>
              <a:gd name="connsiteY5" fmla="*/ 6858000 h 6858000"/>
              <a:gd name="connsiteX6" fmla="*/ 3903088 w 7615044"/>
              <a:gd name="connsiteY6" fmla="*/ 6858000 h 6858000"/>
              <a:gd name="connsiteX7" fmla="*/ 1292431 w 7615044"/>
              <a:gd name="connsiteY7" fmla="*/ 6858000 h 6858000"/>
              <a:gd name="connsiteX8" fmla="*/ 1012702 w 7615044"/>
              <a:gd name="connsiteY8" fmla="*/ 6549681 h 6858000"/>
              <a:gd name="connsiteX9" fmla="*/ 0 w 7615044"/>
              <a:gd name="connsiteY9" fmla="*/ 3723759 h 6858000"/>
              <a:gd name="connsiteX10" fmla="*/ 1955279 w 7615044"/>
              <a:gd name="connsiteY10" fmla="*/ 3986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15044" h="6858000">
                <a:moveTo>
                  <a:pt x="2017353" y="0"/>
                </a:moveTo>
                <a:lnTo>
                  <a:pt x="3903088" y="0"/>
                </a:lnTo>
                <a:lnTo>
                  <a:pt x="5215066" y="0"/>
                </a:lnTo>
                <a:lnTo>
                  <a:pt x="7615044" y="0"/>
                </a:lnTo>
                <a:lnTo>
                  <a:pt x="7615044" y="6858000"/>
                </a:lnTo>
                <a:lnTo>
                  <a:pt x="5215066" y="6858000"/>
                </a:lnTo>
                <a:lnTo>
                  <a:pt x="3903088" y="6858000"/>
                </a:lnTo>
                <a:lnTo>
                  <a:pt x="1292431" y="6858000"/>
                </a:lnTo>
                <a:lnTo>
                  <a:pt x="1012702" y="6549681"/>
                </a:lnTo>
                <a:cubicBezTo>
                  <a:pt x="380046" y="5781733"/>
                  <a:pt x="0" y="4797206"/>
                  <a:pt x="0" y="3723759"/>
                </a:cubicBezTo>
                <a:cubicBezTo>
                  <a:pt x="0" y="2190263"/>
                  <a:pt x="775604" y="838237"/>
                  <a:pt x="1955279" y="398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916E672E-D51D-DFA7-703F-CE53FC7D62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9842812"/>
              </p:ext>
            </p:extLst>
          </p:nvPr>
        </p:nvGraphicFramePr>
        <p:xfrm>
          <a:off x="5765962" y="972642"/>
          <a:ext cx="5664038" cy="4979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5540113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VTI">
  <a:themeElements>
    <a:clrScheme name="Headlines">
      <a:dk1>
        <a:sysClr val="windowText" lastClr="000000"/>
      </a:dk1>
      <a:lt1>
        <a:sysClr val="window" lastClr="FFFFFF"/>
      </a:lt1>
      <a:dk2>
        <a:srgbClr val="232C41"/>
      </a:dk2>
      <a:lt2>
        <a:srgbClr val="F6F4EF"/>
      </a:lt2>
      <a:accent1>
        <a:srgbClr val="439EB7"/>
      </a:accent1>
      <a:accent2>
        <a:srgbClr val="E20E65"/>
      </a:accent2>
      <a:accent3>
        <a:srgbClr val="F59324"/>
      </a:accent3>
      <a:accent4>
        <a:srgbClr val="5046B9"/>
      </a:accent4>
      <a:accent5>
        <a:srgbClr val="5CB678"/>
      </a:accent5>
      <a:accent6>
        <a:srgbClr val="9717F7"/>
      </a:accent6>
      <a:hlink>
        <a:srgbClr val="E80095"/>
      </a:hlink>
      <a:folHlink>
        <a:srgbClr val="808080"/>
      </a:folHlink>
    </a:clrScheme>
    <a:fontScheme name="Custom 211">
      <a:majorFont>
        <a:latin typeface="Sitka Banner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8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6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VTI" id="{66EB4A02-0C0F-47F1-9F48-4E6882B9F967}" vid="{F3552358-4452-4FDA-9568-4F5DA32F7A60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DB3042BF-8BAA-402B-BB24-F5493244A9BE}">
  <we:reference id="wa200003964" version="1.0.0.0" store="el-GR" storeType="OMEX"/>
  <we:alternateReferences>
    <we:reference id="wa200003964" version="1.0.0.0" store="WA200003964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309</Words>
  <Application>Microsoft Office PowerPoint</Application>
  <PresentationFormat>Ευρεία οθόνη</PresentationFormat>
  <Paragraphs>43</Paragraphs>
  <Slides>8</Slides>
  <Notes>0</Notes>
  <HiddenSlides>0</HiddenSlides>
  <MMClips>2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Avenir Next LT Pro</vt:lpstr>
      <vt:lpstr>Sitka Banner</vt:lpstr>
      <vt:lpstr>HeadlinesVTI</vt:lpstr>
      <vt:lpstr>ΝΕΑ ΑΘΗΝΑΪΚΗ ΣΧΟΛΗ</vt:lpstr>
      <vt:lpstr>ΝΕΑ ΑΘΗΝΑΪΚΗ ΣΧΟΛΗ </vt:lpstr>
      <vt:lpstr>Ηθογραφία: Βασικά Χαρακτηριστικά Ορισμός: Αποτύπωση της ζωής στην ελληνική ύπαιθρο. Περιγραφή ηθών, εθίμων και χαρακτήρων της εποχής- εξιδανίκευση</vt:lpstr>
      <vt:lpstr>Παρουσίαση του PowerPoint</vt:lpstr>
      <vt:lpstr>Παρουσίαση του PowerPoint</vt:lpstr>
      <vt:lpstr>Ο Νατουραλισμός: Γέννηση και Εξέλιξη Προέλευση: Αναπτύχθηκε στη Γαλλία από τον Émile Zola. Επηρεάστηκε από τον Δαρβίνο, τον Auguste Comte και τον Hippolyte Taine. 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ioanna lazarou</dc:creator>
  <cp:lastModifiedBy>ioanna lazarou</cp:lastModifiedBy>
  <cp:revision>1</cp:revision>
  <dcterms:created xsi:type="dcterms:W3CDTF">2024-11-23T18:29:54Z</dcterms:created>
  <dcterms:modified xsi:type="dcterms:W3CDTF">2024-11-23T18:53:00Z</dcterms:modified>
</cp:coreProperties>
</file>