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6" r:id="rId7"/>
    <p:sldId id="265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Ελεύθεροι Πολιορκημένοι - Διονύσιος Σολωμός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Πα</a:t>
            </a:r>
            <a:r>
              <a:rPr dirty="0" err="1"/>
              <a:t>ρουσί</a:t>
            </a:r>
            <a:r>
              <a:rPr dirty="0"/>
              <a:t>αση για το </a:t>
            </a:r>
            <a:r>
              <a:rPr lang="el-GR" dirty="0"/>
              <a:t> α’</a:t>
            </a:r>
            <a:r>
              <a:rPr dirty="0"/>
              <a:t>απ</a:t>
            </a:r>
            <a:r>
              <a:rPr dirty="0" err="1"/>
              <a:t>όσ</a:t>
            </a:r>
            <a:r>
              <a:rPr dirty="0"/>
              <a:t>πασμα της Γ' Γυμνασίου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Συμπέρασμα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Το έργο αποτελεί ύμνο στην ελευθερία και την αυτοθυσία των Ελλήνων. Αναδεικνύει την ψυχική δύναμη των πολιορκημένων και τη διαχρονικότητα των ιδανικών τους.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err="1"/>
              <a:t>Οι</a:t>
            </a:r>
            <a:r>
              <a:rPr lang="el-GR" dirty="0"/>
              <a:t> </a:t>
            </a:r>
            <a:r>
              <a:rPr i="1" dirty="0" err="1"/>
              <a:t>Ελεύθεροι</a:t>
            </a:r>
            <a:r>
              <a:rPr i="1" dirty="0"/>
              <a:t> </a:t>
            </a:r>
            <a:r>
              <a:rPr i="1" dirty="0" err="1"/>
              <a:t>Πολιορκημένοι</a:t>
            </a:r>
            <a:r>
              <a:rPr i="1" dirty="0"/>
              <a:t> </a:t>
            </a:r>
            <a:r>
              <a:rPr dirty="0" err="1"/>
              <a:t>είν</a:t>
            </a:r>
            <a:r>
              <a:rPr dirty="0"/>
              <a:t>αι ένα από τα σημαντικότερα έργα του Διονυσίου Σολωμού, εμπνευσμένο από την πολιορκία του Μεσολογγίου (1825-1826). </a:t>
            </a:r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έργο</a:t>
            </a:r>
            <a:r>
              <a:rPr dirty="0"/>
              <a:t> απ</a:t>
            </a:r>
            <a:r>
              <a:rPr dirty="0" err="1"/>
              <a:t>οτελείτ</a:t>
            </a:r>
            <a:r>
              <a:rPr dirty="0"/>
              <a:t>αι από τρία σχεδιάσματα και είναι γραμμένο στη δημοτική γλώσσα.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Τα Σχεδιάσματα του Έργου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Πρώτο Σχέδιασμα: Αφηγηματικό, με έμφαση στα ιστορικά γεγονότα.</a:t>
            </a:r>
          </a:p>
          <a:p>
            <a:r>
              <a:t>• Δεύτερο Σχέδιασμα: Περισσότερη λυρικότητα και φιλοσοφικά στοιχεία.</a:t>
            </a:r>
          </a:p>
          <a:p>
            <a:r>
              <a:t>• Τρίτο Σχέδιασμα: Συμβολικό, δραματικό και μουσικό ύφος.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Βασικά Θέματα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Ηρωισμός και αυτοθυσία</a:t>
            </a:r>
          </a:p>
          <a:p>
            <a:r>
              <a:t>• Η ελευθερία ως υπέρτατη αξία</a:t>
            </a:r>
          </a:p>
          <a:p>
            <a:r>
              <a:t>• Η φύση και η σχέση της με τον αγώνα</a:t>
            </a:r>
          </a:p>
          <a:p>
            <a:r>
              <a:t>• Η θρησκευτικότητα</a:t>
            </a:r>
          </a:p>
          <a:p>
            <a:r>
              <a:t>• Η αντίθεση φωτός και σκότους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Χαρακτηριστικά του Ρομαντισμού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Έμφ</a:t>
            </a:r>
            <a:r>
              <a:rPr dirty="0"/>
              <a:t>αση στο συναίσθημα και την προσωπική έκφραση</a:t>
            </a:r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Ιδε</a:t>
            </a:r>
            <a:r>
              <a:rPr dirty="0"/>
              <a:t>αλισμός και εξύψωση ηρώων</a:t>
            </a:r>
            <a:endParaRPr lang="el-GR" dirty="0"/>
          </a:p>
          <a:p>
            <a:pPr marL="0" indent="0">
              <a:buNone/>
            </a:pPr>
            <a:r>
              <a:rPr lang="el-GR" dirty="0"/>
              <a:t>• Δραματικότητα και έντονος λυρισμός</a:t>
            </a:r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Εξιδ</a:t>
            </a:r>
            <a:r>
              <a:rPr dirty="0"/>
              <a:t>ανίκευση της φύσης</a:t>
            </a:r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Προσω</a:t>
            </a:r>
            <a:r>
              <a:rPr dirty="0"/>
              <a:t>ποποίηση και συμβολισμός</a:t>
            </a:r>
          </a:p>
          <a:p>
            <a:pPr marL="0" indent="0">
              <a:buNone/>
            </a:pPr>
            <a:r>
              <a:rPr dirty="0"/>
              <a:t>• </a:t>
            </a:r>
            <a:r>
              <a:rPr dirty="0" err="1"/>
              <a:t>Έντονη</a:t>
            </a:r>
            <a:r>
              <a:rPr dirty="0"/>
              <a:t> </a:t>
            </a:r>
            <a:r>
              <a:rPr dirty="0" err="1"/>
              <a:t>χρήση</a:t>
            </a:r>
            <a:r>
              <a:rPr dirty="0"/>
              <a:t> α</a:t>
            </a:r>
            <a:r>
              <a:rPr dirty="0" err="1"/>
              <a:t>ντίθεσης</a:t>
            </a:r>
            <a:r>
              <a:rPr dirty="0"/>
              <a:t> (</a:t>
            </a:r>
            <a:r>
              <a:rPr dirty="0" err="1"/>
              <a:t>φως-σκοτάδι</a:t>
            </a:r>
            <a:r>
              <a:rPr dirty="0"/>
              <a:t>, </a:t>
            </a:r>
            <a:r>
              <a:rPr dirty="0" err="1"/>
              <a:t>ζωή-θάν</a:t>
            </a:r>
            <a:r>
              <a:rPr dirty="0"/>
              <a:t>ατος)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62DDC86-1448-423B-DD6E-CFDF335CAC8C}"/>
              </a:ext>
            </a:extLst>
          </p:cNvPr>
          <p:cNvSpPr txBox="1"/>
          <p:nvPr/>
        </p:nvSpPr>
        <p:spPr>
          <a:xfrm>
            <a:off x="544286" y="1045029"/>
            <a:ext cx="797922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/>
              <a:t>Η ΓΥΝΑΙΚΑ ΣΤΟΝ ΡΟΜΑΝΤΙΣΜΟ</a:t>
            </a:r>
          </a:p>
          <a:p>
            <a:pPr>
              <a:buFont typeface="+mj-lt"/>
              <a:buAutoNum type="arabicPeriod"/>
            </a:pPr>
            <a:r>
              <a:rPr lang="el-GR" b="1" dirty="0"/>
              <a:t>Ιδανική μορφή</a:t>
            </a:r>
            <a:endParaRPr lang="el-GR" dirty="0"/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Η γυναίκα παρουσιάζεται ως ένα ιδανικό, σχεδόν εξωπραγματικό πλάσμα.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Συμβολίζει την αγνότητα, την ομορφιά και τη θεϊκή έμπνευση.</a:t>
            </a:r>
          </a:p>
          <a:p>
            <a:pPr>
              <a:buFont typeface="+mj-lt"/>
              <a:buAutoNum type="arabicPeriod"/>
            </a:pPr>
            <a:r>
              <a:rPr lang="el-GR" b="1" dirty="0"/>
              <a:t>Μούσα και έμπνευση του καλλιτέχνη</a:t>
            </a:r>
            <a:endParaRPr lang="el-GR" dirty="0"/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Οι γυναίκες συχνά εμφανίζονται ως πηγή έμπνευσης για τους ρομαντικούς ποιητές και καλλιτέχνες.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Η μορφή τους συνδέεται με την αγάπη, το πάθος και το όνειρο.</a:t>
            </a:r>
          </a:p>
          <a:p>
            <a:pPr>
              <a:buFont typeface="+mj-lt"/>
              <a:buAutoNum type="arabicPeriod"/>
            </a:pPr>
            <a:r>
              <a:rPr lang="el-GR" b="1" dirty="0"/>
              <a:t>Συμβολισμός του έρωτα και του ανεκπλήρωτου πόθου</a:t>
            </a:r>
            <a:endParaRPr lang="el-GR" dirty="0"/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Η γυναίκα είναι πολλές φορές απρόσιτη και μακρινή, ενισχύοντας τη ρομαντική μελαγχολία.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Συχνά παρουσιάζεται ως χαμένη αγάπη ή ως ανεκπλήρωτος έρωτας.</a:t>
            </a:r>
          </a:p>
          <a:p>
            <a:pPr>
              <a:buFont typeface="+mj-lt"/>
              <a:buAutoNum type="arabicPeriod"/>
            </a:pPr>
            <a:r>
              <a:rPr lang="el-GR" b="1" dirty="0"/>
              <a:t>Ρόλος της γυναίκας ως μητέρα και προστάτιδα</a:t>
            </a:r>
            <a:endParaRPr lang="el-GR" dirty="0"/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Σε ορισμένα έργα, η γυναίκα έχει πιο μητρικό χαρακτήρα, προστατεύοντας και καθοδηγώντας τον ήρωα.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Συμβολίζει την ασφάλεια, τη ζεστασιά και την οικογενειακή θαλπωρή.</a:t>
            </a:r>
          </a:p>
        </p:txBody>
      </p:sp>
    </p:spTree>
    <p:extLst>
      <p:ext uri="{BB962C8B-B14F-4D97-AF65-F5344CB8AC3E}">
        <p14:creationId xmlns:p14="http://schemas.microsoft.com/office/powerpoint/2010/main" val="601323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690A1E4-7127-53D6-3844-66925D4ABE9D}"/>
              </a:ext>
            </a:extLst>
          </p:cNvPr>
          <p:cNvSpPr txBox="1"/>
          <p:nvPr/>
        </p:nvSpPr>
        <p:spPr>
          <a:xfrm>
            <a:off x="163287" y="87086"/>
            <a:ext cx="9350828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b="1" dirty="0"/>
              <a:t>5.  Τραγική </a:t>
            </a:r>
            <a:r>
              <a:rPr lang="el-GR" b="1" dirty="0" err="1"/>
              <a:t>ηρωίδα</a:t>
            </a:r>
            <a:endParaRPr lang="el-GR" dirty="0"/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Σε πολλές ρομαντικές ιστορίες, η γυναίκα υποφέρει από καταδικασμένο έρωτα ή κοινωνική καταπίεση.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Η θυσία της ή ο πρόωρος θάνατός της εντείνουν τη δραματικότητα του έργου.</a:t>
            </a:r>
          </a:p>
          <a:p>
            <a:r>
              <a:rPr lang="el-GR" b="1" dirty="0"/>
              <a:t>6. Η γυναίκα ως μοιραία φιγούρα (</a:t>
            </a:r>
            <a:r>
              <a:rPr lang="el-GR" b="1" dirty="0" err="1"/>
              <a:t>femme</a:t>
            </a:r>
            <a:r>
              <a:rPr lang="el-GR" b="1" dirty="0"/>
              <a:t> </a:t>
            </a:r>
            <a:r>
              <a:rPr lang="el-GR" b="1" dirty="0" err="1"/>
              <a:t>fatale</a:t>
            </a:r>
            <a:r>
              <a:rPr lang="el-GR" b="1" dirty="0"/>
              <a:t>)</a:t>
            </a:r>
            <a:endParaRPr lang="el-GR" dirty="0"/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Σε κάποιες περιπτώσεις, η γυναίκα εμφανίζεται ως γοητευτική αλλά επικίνδυνη μορφή.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Ασκεί επιρροή πάνω στον άντρα, οδηγώντας τον σε τραγικό τέλος</a:t>
            </a:r>
          </a:p>
          <a:p>
            <a:pPr lvl="1"/>
            <a:r>
              <a:rPr lang="el-GR" b="1" dirty="0"/>
              <a:t>7. Η σχέση της γυναίκας με τη φύση</a:t>
            </a:r>
            <a:endParaRPr lang="el-GR" dirty="0"/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Η γυναικεία μορφή συχνά συνδέεται με το φυσικό τοπίο.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Παρομοιάζεται με λουλούδια, θάλασσες, ανέμους και φεγγάρια, αποδίδοντάς της ένα μυστικιστικό στοιχείο.</a:t>
            </a:r>
          </a:p>
          <a:p>
            <a:r>
              <a:rPr lang="el-GR" b="1" dirty="0"/>
              <a:t>8. Ο περιορισμός της γυναίκας από την κοινωνία</a:t>
            </a:r>
            <a:endParaRPr lang="el-GR" dirty="0"/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Παρά τη ρομαντική εξιδανίκευση, η γυναίκα συχνά παρουσιάζεται εγκλωβισμένη σε κοινωνικά πρότυπα.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Οι προσδοκίες για υπακοή και σεμνότητα την περιορίζουν, καθιστώντας την τραγική φιγούρα.</a:t>
            </a:r>
          </a:p>
          <a:p>
            <a:r>
              <a:rPr lang="el-GR" b="1" dirty="0"/>
              <a:t>9. Η γυναίκα ως σύμβολο της πατρίδας και της ελευθερίας</a:t>
            </a:r>
            <a:endParaRPr lang="el-GR" dirty="0"/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Σε εθνικοαπελευθερωτικά ρομαντικά έργα, η γυναίκα συμβολίζει τη σκλαβωμένη πατρίδα.</a:t>
            </a:r>
          </a:p>
          <a:p>
            <a:pPr marL="742950" lvl="1" indent="-285750">
              <a:buFont typeface="+mj-lt"/>
              <a:buAutoNum type="arabicPeriod"/>
            </a:pPr>
            <a:r>
              <a:rPr lang="el-GR" dirty="0"/>
              <a:t>Παρουσιάζεται ως μια μορφή που υποφέρει αλλά διατηρεί την ελπίδα της ελευθερίας.</a:t>
            </a:r>
          </a:p>
          <a:p>
            <a:r>
              <a:rPr lang="el-GR" b="1" dirty="0"/>
              <a:t>10. Η γυναίκα ως μυστηριώδης ύπαρξη</a:t>
            </a:r>
            <a:endParaRPr lang="el-GR" dirty="0"/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Συχνά παρουσιάζεται με υπερφυσικά ή μυστικιστικά στοιχεία, ενισχύοντας την ατμόσφαιρα του ρομαντισμού.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dirty="0"/>
              <a:t>Σε ορισμένα έργα, αποκτά μαγικές ικανότητες ή λειτουργεί ως προάγγελος μοίρας.</a:t>
            </a:r>
          </a:p>
        </p:txBody>
      </p:sp>
    </p:spTree>
    <p:extLst>
      <p:ext uri="{BB962C8B-B14F-4D97-AF65-F5344CB8AC3E}">
        <p14:creationId xmlns:p14="http://schemas.microsoft.com/office/powerpoint/2010/main" val="1071972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Χαρακτηρισμός Προσώπων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Οι πολιορκημένοι: Γενναίοι, αφοσιωμένοι στην ελευθερία.</a:t>
            </a:r>
          </a:p>
          <a:p>
            <a:r>
              <a:t>• Οι γυναίκες και τα παιδιά: Συμμετέχουν στον αγώνα.</a:t>
            </a:r>
          </a:p>
          <a:p>
            <a:r>
              <a:t>• Ο εχθρός: Παρουσιάζεται ως απειλητική δύναμη.</a:t>
            </a:r>
          </a:p>
          <a:p>
            <a:r>
              <a:t>• Η φύση: Προσωποποιείται και αντανακλά τα συναισθήματα των ηρώων.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Χαρακτηριστικά της Ποίησης του Σολωμού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Ρομαντικά στοιχεία</a:t>
            </a:r>
          </a:p>
          <a:p>
            <a:r>
              <a:t>• Συμβολισμός</a:t>
            </a:r>
          </a:p>
          <a:p>
            <a:r>
              <a:t>• Μουσικότητα και ρυθμός</a:t>
            </a:r>
          </a:p>
          <a:p>
            <a:r>
              <a:t>• Ζωντανές εικόνες</a:t>
            </a:r>
          </a:p>
          <a:p>
            <a:r>
              <a:t>• Δημοτική γλώσσα</a:t>
            </a:r>
          </a:p>
          <a:p>
            <a:r>
              <a:t>• Εσωτερική σύγκρουση των ηρώων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588</Words>
  <Application>Microsoft Office PowerPoint</Application>
  <PresentationFormat>Προβολή στην οθόνη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Ελεύθεροι Πολιορκημένοι - Διονύσιος Σολωμός</vt:lpstr>
      <vt:lpstr>Εισαγωγή</vt:lpstr>
      <vt:lpstr>Τα Σχεδιάσματα του Έργου</vt:lpstr>
      <vt:lpstr>Βασικά Θέματα</vt:lpstr>
      <vt:lpstr>Χαρακτηριστικά του Ρομαντισμού</vt:lpstr>
      <vt:lpstr>Παρουσίαση του PowerPoint</vt:lpstr>
      <vt:lpstr>Παρουσίαση του PowerPoint</vt:lpstr>
      <vt:lpstr>Χαρακτηρισμός Προσώπων</vt:lpstr>
      <vt:lpstr>Χαρακτηριστικά της Ποίησης του Σολωμού</vt:lpstr>
      <vt:lpstr>Συμπέρασμα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ioanna lazarou</cp:lastModifiedBy>
  <cp:revision>2</cp:revision>
  <dcterms:created xsi:type="dcterms:W3CDTF">2013-01-27T09:14:16Z</dcterms:created>
  <dcterms:modified xsi:type="dcterms:W3CDTF">2025-03-20T19:18:49Z</dcterms:modified>
  <cp:category/>
</cp:coreProperties>
</file>