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C41228D-09CD-4858-8DA3-4DD6EA590393}" type="datetimeFigureOut">
              <a:rPr lang="el-GR" smtClean="0"/>
              <a:pPr/>
              <a:t>19/2/2021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368B410-9D3C-4125-ABA3-825AD80A2F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228D-09CD-4858-8DA3-4DD6EA590393}" type="datetimeFigureOut">
              <a:rPr lang="el-GR" smtClean="0"/>
              <a:pPr/>
              <a:t>19/2/2021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B410-9D3C-4125-ABA3-825AD80A2F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228D-09CD-4858-8DA3-4DD6EA590393}" type="datetimeFigureOut">
              <a:rPr lang="el-GR" smtClean="0"/>
              <a:pPr/>
              <a:t>19/2/2021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B410-9D3C-4125-ABA3-825AD80A2F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C41228D-09CD-4858-8DA3-4DD6EA590393}" type="datetimeFigureOut">
              <a:rPr lang="el-GR" smtClean="0"/>
              <a:pPr/>
              <a:t>19/2/2021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B410-9D3C-4125-ABA3-825AD80A2F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C41228D-09CD-4858-8DA3-4DD6EA590393}" type="datetimeFigureOut">
              <a:rPr lang="el-GR" smtClean="0"/>
              <a:pPr/>
              <a:t>19/2/2021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368B410-9D3C-4125-ABA3-825AD80A2F30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41228D-09CD-4858-8DA3-4DD6EA590393}" type="datetimeFigureOut">
              <a:rPr lang="el-GR" smtClean="0"/>
              <a:pPr/>
              <a:t>19/2/2021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368B410-9D3C-4125-ABA3-825AD80A2F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C41228D-09CD-4858-8DA3-4DD6EA590393}" type="datetimeFigureOut">
              <a:rPr lang="el-GR" smtClean="0"/>
              <a:pPr/>
              <a:t>19/2/2021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368B410-9D3C-4125-ABA3-825AD80A2F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228D-09CD-4858-8DA3-4DD6EA590393}" type="datetimeFigureOut">
              <a:rPr lang="el-GR" smtClean="0"/>
              <a:pPr/>
              <a:t>19/2/2021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B410-9D3C-4125-ABA3-825AD80A2F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41228D-09CD-4858-8DA3-4DD6EA590393}" type="datetimeFigureOut">
              <a:rPr lang="el-GR" smtClean="0"/>
              <a:pPr/>
              <a:t>19/2/2021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368B410-9D3C-4125-ABA3-825AD80A2F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C41228D-09CD-4858-8DA3-4DD6EA590393}" type="datetimeFigureOut">
              <a:rPr lang="el-GR" smtClean="0"/>
              <a:pPr/>
              <a:t>19/2/2021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368B410-9D3C-4125-ABA3-825AD80A2F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C41228D-09CD-4858-8DA3-4DD6EA590393}" type="datetimeFigureOut">
              <a:rPr lang="el-GR" smtClean="0"/>
              <a:pPr/>
              <a:t>19/2/2021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368B410-9D3C-4125-ABA3-825AD80A2F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C41228D-09CD-4858-8DA3-4DD6EA590393}" type="datetimeFigureOut">
              <a:rPr lang="el-GR" smtClean="0"/>
              <a:pPr/>
              <a:t>19/2/2021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368B410-9D3C-4125-ABA3-825AD80A2F3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l-GR" sz="6000" b="1" dirty="0" smtClean="0">
                <a:solidFill>
                  <a:schemeClr val="tx1"/>
                </a:solidFill>
              </a:rPr>
              <a:t>ΤΟ ΣΧΙΣΜΑ ΜΕΤΑΞΥ ΤΩΝ ΔΥΟ ΕΚΚΛΗΣΙΩΝ</a:t>
            </a:r>
          </a:p>
          <a:p>
            <a:r>
              <a:rPr lang="el-GR" sz="6000" b="1" dirty="0" smtClean="0">
                <a:solidFill>
                  <a:schemeClr val="tx1"/>
                </a:solidFill>
              </a:rPr>
              <a:t>(ΑΝΑΤΟΛΙΚΗΣ ΚΑΙ ΔΥΤΙΚΗΣ</a:t>
            </a:r>
          </a:p>
          <a:p>
            <a:r>
              <a:rPr lang="el-GR" sz="6000" b="1" dirty="0" smtClean="0">
                <a:solidFill>
                  <a:schemeClr val="tx1"/>
                </a:solidFill>
              </a:rPr>
              <a:t>1054 </a:t>
            </a:r>
            <a:r>
              <a:rPr lang="el-GR" sz="6000" b="1" dirty="0" err="1" smtClean="0">
                <a:solidFill>
                  <a:schemeClr val="tx1"/>
                </a:solidFill>
              </a:rPr>
              <a:t>μ.Χ</a:t>
            </a:r>
            <a:r>
              <a:rPr lang="el-GR" sz="6000" b="1" dirty="0" smtClean="0">
                <a:solidFill>
                  <a:schemeClr val="tx1"/>
                </a:solidFill>
              </a:rPr>
              <a:t>.)</a:t>
            </a:r>
            <a:endParaRPr lang="el-GR" sz="6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0"/>
            <a:ext cx="8848756" cy="6858000"/>
          </a:xfrm>
        </p:spPr>
        <p:txBody>
          <a:bodyPr/>
          <a:lstStyle/>
          <a:p>
            <a:r>
              <a:rPr lang="el-GR" dirty="0" smtClean="0"/>
              <a:t>16 Ιουλίου 1054 κατάθεση από τον Καρδινάλιο </a:t>
            </a:r>
            <a:r>
              <a:rPr lang="el-GR" dirty="0" err="1" smtClean="0"/>
              <a:t>Ουμβέρτο</a:t>
            </a:r>
            <a:r>
              <a:rPr lang="el-GR" dirty="0" smtClean="0"/>
              <a:t> στην Αγία Τράπεζα της Αγίας Σοφίας του αφορισμό του Πατριάρχη και τον αναθεματισμό της Ορθόδοξης Εκκλησίας</a:t>
            </a:r>
          </a:p>
          <a:p>
            <a:r>
              <a:rPr lang="el-GR" dirty="0" smtClean="0"/>
              <a:t>24 Ιουλίου 1054 Σύνοδος του Πατριάρχη Κωνσταντινουπόλεως για τον αναθεματισμό και αφορισμό των συντακτών της επιστολής των ακολούθων της</a:t>
            </a:r>
          </a:p>
          <a:p>
            <a:r>
              <a:rPr lang="el-GR" dirty="0" smtClean="0"/>
              <a:t>Σύνταξη των Πατριαρχών Ανατολής με τον Οικουμενικό Πατριάρχη</a:t>
            </a:r>
          </a:p>
          <a:p>
            <a:r>
              <a:rPr lang="el-GR" dirty="0" smtClean="0"/>
              <a:t>Οριστικό σχίσμα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14380"/>
          </a:xfrm>
        </p:spPr>
        <p:txBody>
          <a:bodyPr>
            <a:noAutofit/>
          </a:bodyPr>
          <a:lstStyle/>
          <a:p>
            <a:r>
              <a:rPr lang="el-GR" sz="4400" b="1" dirty="0" smtClean="0"/>
              <a:t/>
            </a:r>
            <a:br>
              <a:rPr lang="el-GR" sz="4400" b="1" dirty="0" smtClean="0"/>
            </a:br>
            <a:r>
              <a:rPr lang="el-GR" sz="4400" b="1" dirty="0" smtClean="0"/>
              <a:t>Συνέπειες του Σχίσματος</a:t>
            </a:r>
            <a:br>
              <a:rPr lang="el-GR" sz="4400" b="1" dirty="0" smtClean="0"/>
            </a:br>
            <a:endParaRPr lang="el-GR" sz="4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142984"/>
            <a:ext cx="8929718" cy="57150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b="1" dirty="0" smtClean="0"/>
              <a:t>Στην Ανατολή: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Πνευματική κυριαρχία του Οικουμενικού   Πατριαρχείου.</a:t>
            </a:r>
          </a:p>
          <a:p>
            <a:endParaRPr lang="el-GR" dirty="0" smtClean="0"/>
          </a:p>
          <a:p>
            <a:r>
              <a:rPr lang="el-GR" dirty="0" smtClean="0"/>
              <a:t>Διατήρηση της παράδοσης της Εκκλησίας.</a:t>
            </a:r>
          </a:p>
          <a:p>
            <a:endParaRPr lang="el-GR" dirty="0" smtClean="0"/>
          </a:p>
          <a:p>
            <a:r>
              <a:rPr lang="el-GR" dirty="0" smtClean="0"/>
              <a:t>Καταστροφή της Κων/</a:t>
            </a:r>
            <a:r>
              <a:rPr lang="el-GR" dirty="0" err="1" smtClean="0"/>
              <a:t>πολης</a:t>
            </a:r>
            <a:r>
              <a:rPr lang="el-GR" dirty="0" smtClean="0"/>
              <a:t> από την Δ΄ Σταυροφορία (1204)</a:t>
            </a:r>
          </a:p>
          <a:p>
            <a:endParaRPr lang="el-GR" dirty="0" smtClean="0"/>
          </a:p>
          <a:p>
            <a:r>
              <a:rPr lang="el-GR" dirty="0" smtClean="0"/>
              <a:t>Εχθρική αντιμετώπιση των Ορθοδόξων από τους Δυτικούς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l-GR" b="1" dirty="0" smtClean="0"/>
          </a:p>
          <a:p>
            <a:pPr>
              <a:buNone/>
            </a:pPr>
            <a:r>
              <a:rPr lang="el-GR" b="1" dirty="0" smtClean="0"/>
              <a:t>Στη Δύση: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Κυριαρχία του Πάπα</a:t>
            </a:r>
          </a:p>
          <a:p>
            <a:endParaRPr lang="el-GR" dirty="0" smtClean="0"/>
          </a:p>
          <a:p>
            <a:r>
              <a:rPr lang="el-GR" dirty="0" smtClean="0"/>
              <a:t>Σταυροφορίες</a:t>
            </a:r>
          </a:p>
          <a:p>
            <a:endParaRPr lang="el-GR" dirty="0" smtClean="0"/>
          </a:p>
          <a:p>
            <a:r>
              <a:rPr lang="el-GR" dirty="0" smtClean="0"/>
              <a:t>Νέα σχίσματα (Προτεσταντισμός)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Απομάκρυνση από το συνοδικό σύστημα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57298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ΠΡΟΣΠΑΘΕΙΕΣ ΑΡΣΗΣ ΤΟΥ ΣΧΙΣΜΑΤΟΣ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 smtClean="0"/>
              <a:t>     </a:t>
            </a:r>
            <a:endParaRPr lang="el-GR" dirty="0" smtClean="0"/>
          </a:p>
          <a:p>
            <a:r>
              <a:rPr lang="el-GR" b="1" dirty="0" smtClean="0"/>
              <a:t>1054-1453 </a:t>
            </a:r>
            <a:r>
              <a:rPr lang="el-GR" dirty="0" smtClean="0"/>
              <a:t>13 αποτυχημένες προσπάθειες </a:t>
            </a:r>
          </a:p>
          <a:p>
            <a:pPr>
              <a:buNone/>
            </a:pPr>
            <a:r>
              <a:rPr lang="el-GR" b="1" dirty="0" smtClean="0"/>
              <a:t>                                           ↓</a:t>
            </a:r>
            <a:endParaRPr lang="el-GR" dirty="0" smtClean="0"/>
          </a:p>
          <a:p>
            <a:r>
              <a:rPr lang="el-GR" dirty="0" smtClean="0"/>
              <a:t>      Οι Ανατολικοί αποσκοπούν στην εξασφάλιση βοήθειας από τη Δύση εναντίον των Τούρκων</a:t>
            </a:r>
          </a:p>
          <a:p>
            <a:endParaRPr lang="el-GR" dirty="0" smtClean="0"/>
          </a:p>
          <a:p>
            <a:r>
              <a:rPr lang="el-GR" dirty="0" smtClean="0"/>
              <a:t>      Οι Δυτικοί               «                    υποταγή της Ανατολικής Εκκλησίας στην παπική εξουσία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Οι δύο σημαντικότερες προσπάθειες ένωσης</a:t>
            </a:r>
            <a:br>
              <a:rPr lang="el-GR" b="1" dirty="0" smtClean="0"/>
            </a:b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el-GR" dirty="0" smtClean="0"/>
          </a:p>
          <a:p>
            <a:r>
              <a:rPr lang="el-GR" b="1" dirty="0" smtClean="0"/>
              <a:t>Σύνοδος Λυών (1274)</a:t>
            </a:r>
            <a:r>
              <a:rPr lang="el-GR" dirty="0" smtClean="0"/>
              <a:t> → Αυτοκράτορας Μιχαήλ Η΄ Παλαιολόγος ( προσπάθησε να ενώσει τις εκκλησίες για να ενισχύσει την αυτοκρατορία πολιτικά και στρατιωτικά)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r>
              <a:rPr lang="el-GR" b="1" dirty="0" smtClean="0"/>
              <a:t>Σύνοδος </a:t>
            </a:r>
            <a:r>
              <a:rPr lang="el-GR" b="1" dirty="0" err="1" smtClean="0"/>
              <a:t>Φερράρας</a:t>
            </a:r>
            <a:r>
              <a:rPr lang="el-GR" b="1" dirty="0" smtClean="0"/>
              <a:t>- Φλωρεντίας (1438-1439)</a:t>
            </a:r>
            <a:r>
              <a:rPr lang="el-GR" dirty="0" smtClean="0"/>
              <a:t> → Αυτοκράτορας Ιωάννης Η΄ Παλαιολόγος</a:t>
            </a:r>
          </a:p>
          <a:p>
            <a:pPr>
              <a:buNone/>
            </a:pPr>
            <a:r>
              <a:rPr lang="el-GR" dirty="0" smtClean="0"/>
              <a:t>    ( οι Ανατολικοί πιέστηκαν να υπογράψουν την ένωση που αποσκοπούσε στην </a:t>
            </a:r>
            <a:r>
              <a:rPr lang="el-GR" b="1" dirty="0" smtClean="0"/>
              <a:t>υποτέλεια</a:t>
            </a:r>
            <a:r>
              <a:rPr lang="el-GR" dirty="0" smtClean="0"/>
              <a:t>. Αντίδραση του επισκόπου Εφέσου Μάρκου του Ευγενικού → </a:t>
            </a:r>
            <a:r>
              <a:rPr lang="el-GR" b="1" dirty="0" smtClean="0"/>
              <a:t>ακύρωση της ένωσης</a:t>
            </a:r>
            <a:r>
              <a:rPr lang="el-GR" dirty="0" smtClean="0"/>
              <a:t> . Συμφωνία λαού και Πατριαρχείων Ανατολής.)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ΣΧΙΣΜΑ = η διάσπαση της αδιαίρετης κατά την πρώτη χιλιετία χριστιανικής εκκλησίας </a:t>
            </a:r>
            <a:endParaRPr lang="el-G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ΓΕΓΟΝΟΤΑ ΠΟΥ ΣΥΝΕΒΑΛΑΝ ΣΤΗΝ ΑΠΟΜΑΚΡΥΝΣΗ ΤΩΝ ΔΥΟ ΕΚΚΛΗΣΙΩΝ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5143512"/>
          </a:xfrm>
        </p:spPr>
        <p:txBody>
          <a:bodyPr>
            <a:normAutofit lnSpcReduction="10000"/>
          </a:bodyPr>
          <a:lstStyle/>
          <a:p>
            <a:endParaRPr lang="el-GR" dirty="0" smtClean="0"/>
          </a:p>
          <a:p>
            <a:r>
              <a:rPr lang="el-GR" dirty="0" smtClean="0"/>
              <a:t>Μ. Θεοδόσιος (379-395μ.Χ.)= ο τελευταίος αυτοκράτορας της ενιαίας Ρωμαϊκής αυτοκρατορίας</a:t>
            </a:r>
          </a:p>
          <a:p>
            <a:pPr>
              <a:buNone/>
            </a:pPr>
            <a:r>
              <a:rPr lang="el-GR" dirty="0" smtClean="0"/>
              <a:t>Διαίρεση της αυτοκρατορίας </a:t>
            </a:r>
          </a:p>
          <a:p>
            <a:pPr>
              <a:buNone/>
            </a:pPr>
            <a:r>
              <a:rPr lang="el-GR" dirty="0" smtClean="0"/>
              <a:t>   •  Ανατολικό Τμήμα(Αρκάδιος)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•  Δυτικό (</a:t>
            </a:r>
            <a:r>
              <a:rPr lang="el-GR" dirty="0" err="1" smtClean="0"/>
              <a:t>Ονώριος</a:t>
            </a:r>
            <a:r>
              <a:rPr lang="el-GR" dirty="0" smtClean="0"/>
              <a:t>)</a:t>
            </a:r>
          </a:p>
          <a:p>
            <a:pPr>
              <a:buNone/>
            </a:pPr>
            <a:r>
              <a:rPr lang="el-GR" dirty="0" smtClean="0"/>
              <a:t>                                    </a:t>
            </a:r>
            <a:endParaRPr lang="el-GR" dirty="0"/>
          </a:p>
          <a:p>
            <a:pPr>
              <a:buNone/>
            </a:pPr>
            <a:r>
              <a:rPr lang="el-GR" dirty="0" smtClean="0"/>
              <a:t>Σταδιακά απομακρύνονται και οι δυο  εκκλησίες                            </a:t>
            </a:r>
            <a:endParaRPr lang="el-GR" dirty="0"/>
          </a:p>
        </p:txBody>
      </p:sp>
      <p:sp>
        <p:nvSpPr>
          <p:cNvPr id="7" name="6 - Βέλος προς τα κάτω"/>
          <p:cNvSpPr/>
          <p:nvPr/>
        </p:nvSpPr>
        <p:spPr>
          <a:xfrm>
            <a:off x="3714744" y="3429000"/>
            <a:ext cx="48463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Βέλος προς τα κάτω"/>
          <p:cNvSpPr/>
          <p:nvPr/>
        </p:nvSpPr>
        <p:spPr>
          <a:xfrm>
            <a:off x="3786182" y="5143512"/>
            <a:ext cx="48463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Ο διαχωρισμός της αυτοκρατορίας μετά τον θάνατο του Θεοδόσιου (395 μ.Χ).&#10;Μοβ:Ανατολική Ρωμαϊκή Αυτοκρατορία (Βυζάντιο)&#10;Κόκ..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0"/>
            <a:ext cx="8543956" cy="664371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b="1" i="1" dirty="0" smtClean="0">
                <a:solidFill>
                  <a:srgbClr val="FFFF00"/>
                </a:solidFill>
              </a:rPr>
              <a:t>Βασικές διαφορές μεταξύ των δυο εκκλησιών</a:t>
            </a:r>
          </a:p>
          <a:p>
            <a:r>
              <a:rPr lang="el-GR" i="1" dirty="0" smtClean="0"/>
              <a:t>Παπικό Πρωτείο (ενώ οι </a:t>
            </a:r>
            <a:r>
              <a:rPr lang="el-GR" i="1" dirty="0" err="1" smtClean="0"/>
              <a:t>Β΄και</a:t>
            </a:r>
            <a:r>
              <a:rPr lang="el-GR" i="1" dirty="0" smtClean="0"/>
              <a:t> Δ΄ Οικουμενικές Σύνοδοι είχαν αναγνωρίσει ίσα πρεσβεία τιμής (ισοτιμία) μεταξύ των δύο Εκκλησιών.</a:t>
            </a:r>
          </a:p>
          <a:p>
            <a:r>
              <a:rPr lang="el-GR" i="1" dirty="0" smtClean="0"/>
              <a:t>Συνοδικό σύστημα στην Ανατολή</a:t>
            </a:r>
          </a:p>
          <a:p>
            <a:r>
              <a:rPr lang="el-GR" i="1" dirty="0" smtClean="0"/>
              <a:t>Προσθήκη του </a:t>
            </a:r>
            <a:r>
              <a:rPr lang="en-US" i="1" dirty="0" err="1" smtClean="0"/>
              <a:t>Filioque</a:t>
            </a:r>
            <a:r>
              <a:rPr lang="en-US" i="1" dirty="0" smtClean="0"/>
              <a:t> </a:t>
            </a:r>
            <a:r>
              <a:rPr lang="el-GR" i="1" dirty="0" smtClean="0"/>
              <a:t>στο Σύμβολο της Πίστης</a:t>
            </a:r>
          </a:p>
          <a:p>
            <a:r>
              <a:rPr lang="el-GR" i="1" dirty="0" smtClean="0"/>
              <a:t>Διαφορές στη νηστεία και στην τέλεση των Μυστηρίων</a:t>
            </a:r>
          </a:p>
          <a:p>
            <a:r>
              <a:rPr lang="el-GR" i="1" dirty="0" smtClean="0"/>
              <a:t>Εικονομαχία </a:t>
            </a:r>
          </a:p>
          <a:p>
            <a:r>
              <a:rPr lang="el-GR" i="1" dirty="0" smtClean="0"/>
              <a:t>Χρήση αγαλμάτων στους δυτικούς ναούς</a:t>
            </a:r>
          </a:p>
          <a:p>
            <a:r>
              <a:rPr lang="el-GR" i="1" dirty="0" smtClean="0"/>
              <a:t>Υποχρεωτική αγαμία των δυτικών ιερέων</a:t>
            </a:r>
          </a:p>
          <a:p>
            <a:pPr>
              <a:buNone/>
            </a:pPr>
            <a:r>
              <a:rPr lang="el-GR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endParaRPr lang="el-G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rgbClr val="FFFF00"/>
                </a:solidFill>
              </a:rPr>
              <a:t>Συντελούν στη σταδιακή αποξένωση μεταξύ των χριστιανών των δύο εκκλησιών</a:t>
            </a:r>
          </a:p>
          <a:p>
            <a:endParaRPr lang="el-GR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l-GR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Επιδείνωση των σχέσεων-οι σημαντικότερες αφορμές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9</a:t>
            </a:r>
            <a:r>
              <a:rPr lang="el-GR" baseline="30000" dirty="0" smtClean="0"/>
              <a:t>ος</a:t>
            </a:r>
            <a:r>
              <a:rPr lang="el-GR" dirty="0" smtClean="0"/>
              <a:t> αι. αντίδραση της δυτικής εκκλησίας στην εκλογή Φωτίου στον πατριαρχικό θρόνο της Κωνσταντινούπολης (ανάμειξη της δυτικής εκκλησίας στα εσωτερικά ζητήματα της ανατολικής)</a:t>
            </a:r>
          </a:p>
          <a:p>
            <a:r>
              <a:rPr lang="el-GR" dirty="0" smtClean="0"/>
              <a:t>Το 879 </a:t>
            </a:r>
            <a:r>
              <a:rPr lang="el-GR" dirty="0" err="1" smtClean="0"/>
              <a:t>μ.Χ</a:t>
            </a:r>
            <a:r>
              <a:rPr lang="el-GR" dirty="0" smtClean="0"/>
              <a:t>. αναγνωρίζει τον Φώτιο και εκτονώνεται προσωρινά η κρίση. </a:t>
            </a:r>
          </a:p>
          <a:p>
            <a:r>
              <a:rPr lang="el-GR" dirty="0" smtClean="0"/>
              <a:t>Ανάδειξη σημαντικών δογματικών διαφορών (Φιλιόκβε, Παπικό Πρωτείο)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794397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11</a:t>
            </a:r>
            <a:r>
              <a:rPr lang="el-GR" baseline="30000" dirty="0" smtClean="0"/>
              <a:t>ος</a:t>
            </a:r>
            <a:r>
              <a:rPr lang="el-GR" dirty="0" smtClean="0"/>
              <a:t> αι </a:t>
            </a:r>
            <a:r>
              <a:rPr lang="el-GR" dirty="0" err="1" smtClean="0"/>
              <a:t>μ.Χ</a:t>
            </a:r>
            <a:r>
              <a:rPr lang="el-GR" dirty="0" smtClean="0"/>
              <a:t>. Κρίση στην Ιταλία</a:t>
            </a:r>
          </a:p>
          <a:p>
            <a:r>
              <a:rPr lang="el-GR" dirty="0" smtClean="0"/>
              <a:t>Ο πάπας </a:t>
            </a:r>
            <a:r>
              <a:rPr lang="el-GR" dirty="0" smtClean="0"/>
              <a:t>Λέων </a:t>
            </a:r>
            <a:r>
              <a:rPr lang="el-GR" dirty="0" smtClean="0"/>
              <a:t>ο Θ</a:t>
            </a:r>
            <a:r>
              <a:rPr lang="el-GR" dirty="0" smtClean="0"/>
              <a:t>΄ επέβαλε </a:t>
            </a:r>
            <a:r>
              <a:rPr lang="el-GR" dirty="0" smtClean="0"/>
              <a:t>τα λατινικά ήθη και έθιμα στις ορθόδοξες εκκλησίες της Νότιας Ιταλίας και της Σικελίας</a:t>
            </a:r>
          </a:p>
          <a:p>
            <a:r>
              <a:rPr lang="el-GR" dirty="0" smtClean="0"/>
              <a:t>Ο Πατριάρχης Μιχαήλ </a:t>
            </a:r>
            <a:r>
              <a:rPr lang="el-GR" dirty="0" err="1" smtClean="0"/>
              <a:t>Κηρουλάριος</a:t>
            </a:r>
            <a:r>
              <a:rPr lang="el-GR" dirty="0" smtClean="0"/>
              <a:t> έκλεισε όλα τα λατινικά μοναστήρια και τους ναούς της Κωνσταντινούπολης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>
                <a:solidFill>
                  <a:srgbClr val="FFFF00"/>
                </a:solidFill>
              </a:rPr>
              <a:t>Η ΑΦΟΡΜΗ ΓΙΑ ΤΟ ΟΡΙΣΤΙΚΟ ΣΧΙΣΜΑ ΔΟΘΗΚΕ</a:t>
            </a:r>
            <a:endParaRPr lang="el-GR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ΠΡΩΤΕΡΓΑΤΕΣ ΤΟΥ ΣΧΙΣΜΑΤΟΣ ΤΟΥ 1054</a:t>
            </a:r>
            <a:endParaRPr lang="el-GR" dirty="0"/>
          </a:p>
        </p:txBody>
      </p:sp>
      <p:pic>
        <p:nvPicPr>
          <p:cNvPr id="4" name="3 - Θέση περιεχομένου" descr="Ο Πατριάρχης Μιχαήλ&#10;Κηρουλάριος στο θρόνο&#10;Ο πάπας Λέων Θ΄&#10; 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533525" y="1887537"/>
            <a:ext cx="6076950" cy="456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ΓΕΓΟΝΟΤΑ ΤΟΥ ΣΧΙΣΜΑΤΟΣ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/>
          <a:lstStyle/>
          <a:p>
            <a:r>
              <a:rPr lang="el-GR" dirty="0" smtClean="0"/>
              <a:t>Ο Πατριάρχης </a:t>
            </a:r>
            <a:r>
              <a:rPr lang="el-GR" dirty="0" err="1" smtClean="0"/>
              <a:t>Κηρουλάριος</a:t>
            </a:r>
            <a:r>
              <a:rPr lang="el-GR" dirty="0" smtClean="0"/>
              <a:t> με επιστολή καταδικάζει όλες τις καινοτομίες της Δυτικής Εκκλησίας</a:t>
            </a:r>
          </a:p>
          <a:p>
            <a:r>
              <a:rPr lang="el-GR" dirty="0" smtClean="0"/>
              <a:t>Ο Πάπας Λέων ο Θ</a:t>
            </a:r>
            <a:r>
              <a:rPr lang="el-GR" dirty="0" smtClean="0"/>
              <a:t>΄ εφοδιάζει </a:t>
            </a:r>
            <a:r>
              <a:rPr lang="el-GR" dirty="0" smtClean="0"/>
              <a:t>με επιστολές τον Καρδινάλιο </a:t>
            </a:r>
            <a:r>
              <a:rPr lang="el-GR" dirty="0" err="1" smtClean="0"/>
              <a:t>Ουμβέρτο</a:t>
            </a:r>
            <a:r>
              <a:rPr lang="el-GR" dirty="0" smtClean="0"/>
              <a:t> στις οποίες:</a:t>
            </a:r>
          </a:p>
          <a:p>
            <a:pPr>
              <a:buNone/>
            </a:pPr>
            <a:r>
              <a:rPr lang="el-GR" dirty="0" smtClean="0"/>
              <a:t>α) διεκδικεί την προσάρτηση των Εκκλησιών της Βουλγαρίας και της Ιλλυρίας στη δικαιοδοσία του</a:t>
            </a:r>
          </a:p>
          <a:p>
            <a:pPr>
              <a:buNone/>
            </a:pPr>
            <a:r>
              <a:rPr lang="el-GR" dirty="0" smtClean="0"/>
              <a:t>β) αμφισβητεί τον τίτλο Οικουμενικός για τον Πατριάρχη Κωνσταντινουπόλεως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589</TotalTime>
  <Words>465</Words>
  <Application>Microsoft Office PowerPoint</Application>
  <PresentationFormat>Προβολή στην οθόνη (4:3)</PresentationFormat>
  <Paragraphs>78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Ζωντάνια</vt:lpstr>
      <vt:lpstr>Διαφάνεια 1</vt:lpstr>
      <vt:lpstr>ΟΡΙΣΜΟΣ</vt:lpstr>
      <vt:lpstr>ΓΕΓΟΝΟΤΑ ΠΟΥ ΣΥΝΕΒΑΛΑΝ ΣΤΗΝ ΑΠΟΜΑΚΡΥΝΣΗ ΤΩΝ ΔΥΟ ΕΚΚΛΗΣΙΩΝ</vt:lpstr>
      <vt:lpstr>Διαφάνεια 4</vt:lpstr>
      <vt:lpstr>Διαφάνεια 5</vt:lpstr>
      <vt:lpstr>Επιδείνωση των σχέσεων-οι σημαντικότερες αφορμές</vt:lpstr>
      <vt:lpstr>Διαφάνεια 7</vt:lpstr>
      <vt:lpstr>ΟΙ ΠΡΩΤΕΡΓΑΤΕΣ ΤΟΥ ΣΧΙΣΜΑΤΟΣ ΤΟΥ 1054</vt:lpstr>
      <vt:lpstr>ΤΑ ΓΕΓΟΝΟΤΑ ΤΟΥ ΣΧΙΣΜΑΤΟΣ</vt:lpstr>
      <vt:lpstr>Διαφάνεια 10</vt:lpstr>
      <vt:lpstr> Συνέπειες του Σχίσματος </vt:lpstr>
      <vt:lpstr>Διαφάνεια 12</vt:lpstr>
      <vt:lpstr> ΠΡΟΣΠΑΘΕΙΕΣ ΑΡΣΗΣ ΤΟΥ ΣΧΙΣΜΑΤΟΣ </vt:lpstr>
      <vt:lpstr> Οι δύο σημαντικότερες προσπάθειες ένωσης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Γιούλα</dc:creator>
  <cp:lastModifiedBy>Γιούλα</cp:lastModifiedBy>
  <cp:revision>44</cp:revision>
  <dcterms:created xsi:type="dcterms:W3CDTF">2020-11-26T17:24:14Z</dcterms:created>
  <dcterms:modified xsi:type="dcterms:W3CDTF">2021-02-19T19:12:42Z</dcterms:modified>
</cp:coreProperties>
</file>