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Βασίλης Καναράς" userId="d7d23a21735fab29" providerId="LiveId" clId="{8EB0FDDD-47F8-42B9-8E73-B73C98D3DCCB}"/>
    <pc:docChg chg="modSld">
      <pc:chgData name="Βασίλης Καναράς" userId="d7d23a21735fab29" providerId="LiveId" clId="{8EB0FDDD-47F8-42B9-8E73-B73C98D3DCCB}" dt="2023-11-13T09:58:44.115" v="12" actId="20577"/>
      <pc:docMkLst>
        <pc:docMk/>
      </pc:docMkLst>
      <pc:sldChg chg="modSp mod">
        <pc:chgData name="Βασίλης Καναράς" userId="d7d23a21735fab29" providerId="LiveId" clId="{8EB0FDDD-47F8-42B9-8E73-B73C98D3DCCB}" dt="2023-11-13T09:58:44.115" v="12" actId="20577"/>
        <pc:sldMkLst>
          <pc:docMk/>
          <pc:sldMk cId="3819770283" sldId="259"/>
        </pc:sldMkLst>
        <pc:spChg chg="mod">
          <ac:chgData name="Βασίλης Καναράς" userId="d7d23a21735fab29" providerId="LiveId" clId="{8EB0FDDD-47F8-42B9-8E73-B73C98D3DCCB}" dt="2023-11-13T09:58:44.115" v="12" actId="20577"/>
          <ac:spMkLst>
            <pc:docMk/>
            <pc:sldMk cId="3819770283" sldId="259"/>
            <ac:spMk id="921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53896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5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1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0598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2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2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2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2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2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Owner\AppData\Local\Microsoft\Windows\Temporary Internet Files\Content.IE5\18X3X63O\MP900439472[1].jpg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67"/>
          <a:stretch/>
        </p:blipFill>
        <p:spPr bwMode="auto">
          <a:xfrm>
            <a:off x="-1044" y="-1"/>
            <a:ext cx="9145044" cy="690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643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bg1"/>
          </a:solidFill>
          <a:latin typeface="Segoe Print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kern="1200">
          <a:solidFill>
            <a:schemeClr val="bg1"/>
          </a:solidFill>
          <a:latin typeface="Segoe Prin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Στρογγυλεμένο ορθογώνιο 3"/>
          <p:cNvSpPr/>
          <p:nvPr/>
        </p:nvSpPr>
        <p:spPr>
          <a:xfrm>
            <a:off x="1170579" y="731223"/>
            <a:ext cx="3390900" cy="12745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1532529" y="69721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b="1" dirty="0">
                <a:solidFill>
                  <a:schemeClr val="bg1"/>
                </a:solidFill>
              </a:rPr>
              <a:t>Α) Ανάλογα με τον επιδιωκόμενο </a:t>
            </a:r>
            <a:r>
              <a:rPr lang="el-GR" b="1" dirty="0">
                <a:solidFill>
                  <a:srgbClr val="FF0000"/>
                </a:solidFill>
              </a:rPr>
              <a:t>σκοπό</a:t>
            </a:r>
            <a:r>
              <a:rPr lang="el-GR" b="1" dirty="0">
                <a:solidFill>
                  <a:schemeClr val="bg1"/>
                </a:solidFill>
              </a:rPr>
              <a:t> ή κίνητρο κάθε  έρευνας,</a:t>
            </a: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b="1" dirty="0">
                <a:solidFill>
                  <a:schemeClr val="bg1"/>
                </a:solidFill>
              </a:rPr>
              <a:t>τις διακρίνουμε σε 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6" name="Στρογγυλεμένο ορθογώνιο 5"/>
          <p:cNvSpPr/>
          <p:nvPr/>
        </p:nvSpPr>
        <p:spPr>
          <a:xfrm>
            <a:off x="292005" y="2853687"/>
            <a:ext cx="1905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Στρογγυλεμένο ορθογώνιο 6"/>
          <p:cNvSpPr/>
          <p:nvPr/>
        </p:nvSpPr>
        <p:spPr>
          <a:xfrm>
            <a:off x="3143250" y="2853687"/>
            <a:ext cx="19050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950" y="327862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ΒΑΣΙΚΗ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19450" y="316813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ΕΦΑΡΜΟΣΜΕΝΗ</a:t>
            </a:r>
          </a:p>
        </p:txBody>
      </p:sp>
      <p:sp>
        <p:nvSpPr>
          <p:cNvPr id="10" name="Στρογγυλεμένο ορθογώνιο 9"/>
          <p:cNvSpPr/>
          <p:nvPr/>
        </p:nvSpPr>
        <p:spPr>
          <a:xfrm>
            <a:off x="4856754" y="546327"/>
            <a:ext cx="3795784" cy="15020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Box 10"/>
          <p:cNvSpPr txBox="1"/>
          <p:nvPr/>
        </p:nvSpPr>
        <p:spPr>
          <a:xfrm>
            <a:off x="5249839" y="486169"/>
            <a:ext cx="3107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Β) Ανάλογα με τον </a:t>
            </a:r>
            <a:r>
              <a:rPr lang="el-GR" b="1" dirty="0">
                <a:solidFill>
                  <a:srgbClr val="FF0000"/>
                </a:solidFill>
              </a:rPr>
              <a:t>τρόπο</a:t>
            </a:r>
            <a:r>
              <a:rPr lang="el-GR" dirty="0">
                <a:solidFill>
                  <a:schemeClr val="bg1"/>
                </a:solidFill>
              </a:rPr>
              <a:t>  που επιδιώκει η έρευνα να οδηγηθεί στην διατύπωση των ευρημάτων και συμπερασμάτων</a:t>
            </a:r>
            <a:endParaRPr lang="el-GR" dirty="0"/>
          </a:p>
        </p:txBody>
      </p:sp>
      <p:sp>
        <p:nvSpPr>
          <p:cNvPr id="12" name="Στρογγυλεμένο ορθογώνιο 11"/>
          <p:cNvSpPr/>
          <p:nvPr/>
        </p:nvSpPr>
        <p:spPr>
          <a:xfrm>
            <a:off x="6400800" y="2514600"/>
            <a:ext cx="1907558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Στρογγυλεμένο ορθογώνιο 12"/>
          <p:cNvSpPr/>
          <p:nvPr/>
        </p:nvSpPr>
        <p:spPr>
          <a:xfrm>
            <a:off x="6400800" y="3343701"/>
            <a:ext cx="1907558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Στρογγυλεμένο ορθογώνιο 13"/>
          <p:cNvSpPr/>
          <p:nvPr/>
        </p:nvSpPr>
        <p:spPr>
          <a:xfrm>
            <a:off x="6400800" y="4104732"/>
            <a:ext cx="1907558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6" name="Ευθεία γραμμή σύνδεσης 15"/>
          <p:cNvCxnSpPr/>
          <p:nvPr/>
        </p:nvCxnSpPr>
        <p:spPr>
          <a:xfrm>
            <a:off x="6096000" y="2066403"/>
            <a:ext cx="0" cy="2353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Ευθεία γραμμή σύνδεσης 17"/>
          <p:cNvCxnSpPr/>
          <p:nvPr/>
        </p:nvCxnSpPr>
        <p:spPr>
          <a:xfrm>
            <a:off x="6096000" y="2853687"/>
            <a:ext cx="6215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Ευθεία γραμμή σύνδεσης 19"/>
          <p:cNvCxnSpPr/>
          <p:nvPr/>
        </p:nvCxnSpPr>
        <p:spPr>
          <a:xfrm>
            <a:off x="6096000" y="3537466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>
            <a:off x="6096000" y="4371432"/>
            <a:ext cx="533400" cy="48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ύγραμμο βέλος σύνδεσης 23"/>
          <p:cNvCxnSpPr/>
          <p:nvPr/>
        </p:nvCxnSpPr>
        <p:spPr>
          <a:xfrm>
            <a:off x="3505200" y="1630801"/>
            <a:ext cx="457200" cy="1036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ύγραμμο βέλος σύνδεσης 25"/>
          <p:cNvCxnSpPr/>
          <p:nvPr/>
        </p:nvCxnSpPr>
        <p:spPr>
          <a:xfrm flipH="1">
            <a:off x="1752600" y="1753610"/>
            <a:ext cx="444405" cy="760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629400" y="2667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ΔΗΜΟΓΡΑΦΙΚΗ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629400" y="3429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ΠΕΡΙΓΡΑΦΙΚΗ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77000" y="4104732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ΠΕΙΡΑΜΑΤΙΚΗ</a:t>
            </a:r>
          </a:p>
        </p:txBody>
      </p:sp>
      <p:sp>
        <p:nvSpPr>
          <p:cNvPr id="23" name="Στρογγυλεμένο ορθογώνιο 6"/>
          <p:cNvSpPr>
            <a:spLocks noChangeArrowheads="1"/>
          </p:cNvSpPr>
          <p:nvPr/>
        </p:nvSpPr>
        <p:spPr bwMode="auto">
          <a:xfrm>
            <a:off x="203161" y="5460724"/>
            <a:ext cx="8716635" cy="79291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eaLnBrk="1" hangingPunct="1"/>
            <a:r>
              <a:rPr lang="el-GR" sz="3386" dirty="0">
                <a:latin typeface="Minion Pro Cond" charset="0"/>
              </a:rPr>
              <a:t>  πάμε να τις αναλύσουμε μία προς μία </a:t>
            </a:r>
            <a:endParaRPr lang="el-GR" sz="3556" dirty="0">
              <a:latin typeface="Minion Pro C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62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7"/>
          <p:cNvSpPr>
            <a:spLocks noChangeArrowheads="1"/>
          </p:cNvSpPr>
          <p:nvPr/>
        </p:nvSpPr>
        <p:spPr bwMode="auto">
          <a:xfrm>
            <a:off x="228600" y="28433"/>
            <a:ext cx="831691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indent="173038" algn="ctr" eaLnBrk="1" hangingPunct="1"/>
            <a:r>
              <a:rPr lang="el-GR" sz="2400" b="1" dirty="0">
                <a:solidFill>
                  <a:schemeClr val="bg1"/>
                </a:solidFill>
              </a:rPr>
              <a:t>Ανάλογα με τον επιδιωκόμενο σκοπό ή κίνητρο κάθε  έρευνας,</a:t>
            </a:r>
            <a:r>
              <a:rPr lang="el-GR" sz="2400" dirty="0">
                <a:solidFill>
                  <a:schemeClr val="bg1"/>
                </a:solidFill>
              </a:rPr>
              <a:t> </a:t>
            </a:r>
            <a:r>
              <a:rPr lang="el-GR" sz="2400" b="1" dirty="0">
                <a:solidFill>
                  <a:schemeClr val="bg1"/>
                </a:solidFill>
              </a:rPr>
              <a:t>τις διακρίνουμε σε : </a:t>
            </a:r>
          </a:p>
        </p:txBody>
      </p:sp>
      <p:sp>
        <p:nvSpPr>
          <p:cNvPr id="9" name="Ορθογώνιο 5"/>
          <p:cNvSpPr>
            <a:spLocks noChangeArrowheads="1"/>
          </p:cNvSpPr>
          <p:nvPr/>
        </p:nvSpPr>
        <p:spPr bwMode="auto">
          <a:xfrm>
            <a:off x="685800" y="879168"/>
            <a:ext cx="7619999" cy="488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indent="173038" algn="just" eaLnBrk="1" hangingPunct="1"/>
            <a:r>
              <a:rPr lang="el-GR" sz="3600" b="1" i="1" u="sng" dirty="0">
                <a:solidFill>
                  <a:srgbClr val="FF0000"/>
                </a:solidFill>
              </a:rPr>
              <a:t>Βασική έρευνα:</a:t>
            </a:r>
            <a:r>
              <a:rPr lang="el-GR" sz="3600" b="1" i="1" dirty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002060"/>
              </a:solidFill>
            </a:endParaRPr>
          </a:p>
          <a:p>
            <a:pPr marL="457200" indent="-457200" algn="just" eaLnBrk="1" hangingPunct="1">
              <a:buFont typeface="+mj-lt"/>
              <a:buAutoNum type="arabicPeriod"/>
            </a:pPr>
            <a:r>
              <a:rPr lang="el-GR" sz="2400" dirty="0">
                <a:solidFill>
                  <a:schemeClr val="bg1"/>
                </a:solidFill>
              </a:rPr>
              <a:t>Είναι εκείνη που στοχεύει στην αύξηση των επιστημονικών γνώσεων και καθοδηγείται από την περιέργεια ή το ενδιαφέρον των επιστημόνων (κατανόηση και ερμηνεία του κόσμου). </a:t>
            </a:r>
            <a:r>
              <a:rPr lang="el-GR" sz="2400" b="1" u="sng" dirty="0">
                <a:solidFill>
                  <a:srgbClr val="FF0000"/>
                </a:solidFill>
              </a:rPr>
              <a:t>Δεν κατασκευάζει ή επινοεί</a:t>
            </a:r>
            <a:r>
              <a:rPr lang="el-GR" sz="2400" dirty="0">
                <a:solidFill>
                  <a:srgbClr val="FF0000"/>
                </a:solidFill>
              </a:rPr>
              <a:t> κάτι αλλά </a:t>
            </a:r>
            <a:r>
              <a:rPr lang="el-GR" sz="2400" b="1" u="sng" dirty="0">
                <a:solidFill>
                  <a:srgbClr val="FF0000"/>
                </a:solidFill>
              </a:rPr>
              <a:t>παράγει γνώση</a:t>
            </a:r>
            <a:r>
              <a:rPr lang="el-GR" sz="2400" dirty="0">
                <a:solidFill>
                  <a:schemeClr val="bg1"/>
                </a:solidFill>
              </a:rPr>
              <a:t>. </a:t>
            </a:r>
          </a:p>
          <a:p>
            <a:pPr marL="457200" indent="-457200" algn="just" eaLnBrk="1" hangingPunct="1">
              <a:buFont typeface="+mj-lt"/>
              <a:buAutoNum type="arabicPeriod"/>
            </a:pPr>
            <a:endParaRPr lang="el-GR" sz="2400" dirty="0">
              <a:solidFill>
                <a:schemeClr val="bg1"/>
              </a:solidFill>
            </a:endParaRPr>
          </a:p>
          <a:p>
            <a:pPr marL="457200" indent="-457200" algn="just" eaLnBrk="1" hangingPunct="1">
              <a:buFont typeface="+mj-lt"/>
              <a:buAutoNum type="arabicPeriod"/>
            </a:pPr>
            <a:r>
              <a:rPr lang="el-GR" sz="2400" dirty="0">
                <a:solidFill>
                  <a:schemeClr val="bg1"/>
                </a:solidFill>
              </a:rPr>
              <a:t>Οι ανακαλύψεις που προκύπτουν από μια βασική έρευνα δεν φαίνεται να έχουν άμεση εμπορική αξία. </a:t>
            </a:r>
          </a:p>
          <a:p>
            <a:pPr indent="173038" algn="just" eaLnBrk="1" hangingPunct="1"/>
            <a:endParaRPr lang="el-GR" sz="2400" dirty="0">
              <a:solidFill>
                <a:schemeClr val="bg1"/>
              </a:solidFill>
            </a:endParaRPr>
          </a:p>
          <a:p>
            <a:pPr indent="173038" algn="just" eaLnBrk="1" hangingPunct="1"/>
            <a:r>
              <a:rPr lang="el-GR" sz="2400" dirty="0">
                <a:solidFill>
                  <a:schemeClr val="bg1"/>
                </a:solidFill>
              </a:rPr>
              <a:t>Παραδείγματα από το πεδίο της βασικής έρευνας:</a:t>
            </a:r>
          </a:p>
          <a:p>
            <a:pPr indent="173038" algn="just" eaLnBrk="1" hangingPunct="1"/>
            <a:r>
              <a:rPr lang="el-GR" sz="2400" dirty="0">
                <a:solidFill>
                  <a:schemeClr val="bg1"/>
                </a:solidFill>
              </a:rPr>
              <a:t>• Ανακάλυψη νέων πλανητών</a:t>
            </a:r>
          </a:p>
          <a:p>
            <a:pPr indent="173038" algn="just" eaLnBrk="1" hangingPunct="1"/>
            <a:r>
              <a:rPr lang="el-GR" sz="2400" dirty="0">
                <a:solidFill>
                  <a:schemeClr val="bg1"/>
                </a:solidFill>
              </a:rPr>
              <a:t>• Υπάρχουν κοιτάσματα διαμαντιών στην Ανταρκτική;</a:t>
            </a:r>
          </a:p>
          <a:p>
            <a:pPr indent="173038" algn="just" eaLnBrk="1" hangingPunct="1"/>
            <a:r>
              <a:rPr lang="el-GR" sz="2400" dirty="0">
                <a:solidFill>
                  <a:schemeClr val="bg1"/>
                </a:solidFill>
              </a:rPr>
              <a:t>• Εξεύρεση και άλλων αντιβιοτικών στην φύση</a:t>
            </a:r>
          </a:p>
          <a:p>
            <a:pPr indent="173038" algn="just" eaLnBrk="1" hangingPunct="1"/>
            <a:endParaRPr lang="el-G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899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39"/>
          <p:cNvGrpSpPr>
            <a:grpSpLocks/>
          </p:cNvGrpSpPr>
          <p:nvPr/>
        </p:nvGrpSpPr>
        <p:grpSpPr bwMode="auto">
          <a:xfrm>
            <a:off x="0" y="1112762"/>
            <a:ext cx="8977354" cy="5235894"/>
            <a:chOff x="1473200" y="2106184"/>
            <a:chExt cx="3048000" cy="3748515"/>
          </a:xfrm>
        </p:grpSpPr>
        <p:sp>
          <p:nvSpPr>
            <p:cNvPr id="2088" name="Isosceles Triangle 9"/>
            <p:cNvSpPr>
              <a:spLocks noChangeArrowheads="1"/>
            </p:cNvSpPr>
            <p:nvPr/>
          </p:nvSpPr>
          <p:spPr bwMode="auto">
            <a:xfrm rot="16200000">
              <a:off x="1433838" y="2316808"/>
              <a:ext cx="571514" cy="492790"/>
            </a:xfrm>
            <a:prstGeom prst="triangle">
              <a:avLst>
                <a:gd name="adj" fmla="val 50000"/>
              </a:avLst>
            </a:prstGeom>
            <a:solidFill>
              <a:srgbClr val="723C88"/>
            </a:solidFill>
            <a:ln>
              <a:noFill/>
            </a:ln>
            <a:effectLst>
              <a:outerShdw blurRad="25400" dist="38100" dir="2400003" algn="ctr" rotWithShape="0">
                <a:srgbClr val="000000">
                  <a:alpha val="9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25400" cap="flat" algn="ctr">
                  <a:solidFill>
                    <a:srgbClr val="000000"/>
                  </a:solidFill>
                  <a:prstDash val="solid"/>
                  <a:miter lim="1000000"/>
                  <a:headEnd type="none" w="med" len="med"/>
                  <a:tailEnd type="none" w="med" len="med"/>
                </a14:hiddenLine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en-US" sz="1524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89" name="Rectangle 2"/>
            <p:cNvSpPr>
              <a:spLocks noChangeArrowheads="1"/>
            </p:cNvSpPr>
            <p:nvPr/>
          </p:nvSpPr>
          <p:spPr bwMode="auto">
            <a:xfrm>
              <a:off x="1539362" y="2106184"/>
              <a:ext cx="2981838" cy="3748515"/>
            </a:xfrm>
            <a:prstGeom prst="rect">
              <a:avLst/>
            </a:prstGeom>
            <a:solidFill>
              <a:srgbClr val="DADFE1"/>
            </a:solidFill>
            <a:ln>
              <a:noFill/>
            </a:ln>
            <a:effectLst>
              <a:outerShdw blurRad="25400" dist="38100" dir="2400003" algn="ctr" rotWithShape="0">
                <a:srgbClr val="000000">
                  <a:alpha val="9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25400" cap="flat" algn="ctr">
                  <a:solidFill>
                    <a:srgbClr val="000000"/>
                  </a:solidFill>
                  <a:prstDash val="solid"/>
                  <a:miter lim="1000000"/>
                  <a:headEnd type="none" w="med" len="med"/>
                  <a:tailEnd type="none" w="med" len="med"/>
                </a14:hiddenLine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en-US" sz="1524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90" name="Rectangle 8"/>
            <p:cNvSpPr>
              <a:spLocks noChangeArrowheads="1"/>
            </p:cNvSpPr>
            <p:nvPr/>
          </p:nvSpPr>
          <p:spPr bwMode="auto">
            <a:xfrm>
              <a:off x="1473200" y="2201437"/>
              <a:ext cx="3048000" cy="361766"/>
            </a:xfrm>
            <a:prstGeom prst="rect">
              <a:avLst/>
            </a:prstGeom>
            <a:solidFill>
              <a:srgbClr val="93CDDD"/>
            </a:solidFill>
            <a:ln>
              <a:noFill/>
            </a:ln>
            <a:effectLst>
              <a:outerShdw blurRad="25400" dist="38100" dir="2400003" algn="ctr" rotWithShape="0">
                <a:srgbClr val="000000">
                  <a:alpha val="9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25400" cap="flat" algn="ctr">
                  <a:solidFill>
                    <a:srgbClr val="000000"/>
                  </a:solidFill>
                  <a:prstDash val="solid"/>
                  <a:miter lim="1000000"/>
                  <a:headEnd type="none" w="med" len="med"/>
                  <a:tailEnd type="none" w="med" len="med"/>
                </a14:hiddenLine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en-US" sz="1524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171" name="Στρογγυλεμένο ορθογώνιο 6"/>
          <p:cNvSpPr>
            <a:spLocks noChangeArrowheads="1"/>
          </p:cNvSpPr>
          <p:nvPr/>
        </p:nvSpPr>
        <p:spPr bwMode="auto">
          <a:xfrm>
            <a:off x="205620" y="25535"/>
            <a:ext cx="8716635" cy="79291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eaLnBrk="1" hangingPunct="1"/>
            <a:r>
              <a:rPr lang="el-GR" sz="3386">
                <a:latin typeface="Minion Pro Cond" charset="0"/>
              </a:rPr>
              <a:t>  </a:t>
            </a:r>
            <a:r>
              <a:rPr lang="el-GR" sz="3556">
                <a:latin typeface="Minion Pro Cond" charset="0"/>
              </a:rPr>
              <a:t>Είδη    έρευνας – Εφαρμοσμένη έρευνα     </a:t>
            </a:r>
          </a:p>
        </p:txBody>
      </p:sp>
      <p:sp>
        <p:nvSpPr>
          <p:cNvPr id="7173" name="Ορθογώνιο 9"/>
          <p:cNvSpPr>
            <a:spLocks noChangeArrowheads="1"/>
          </p:cNvSpPr>
          <p:nvPr/>
        </p:nvSpPr>
        <p:spPr bwMode="auto">
          <a:xfrm>
            <a:off x="339339" y="1176876"/>
            <a:ext cx="8449195" cy="366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indent="233852" algn="just"/>
            <a:r>
              <a:rPr lang="el-GR" sz="2709" b="1" i="1" u="sng" dirty="0">
                <a:solidFill>
                  <a:srgbClr val="FF0000"/>
                </a:solidFill>
              </a:rPr>
              <a:t>Εφαρμοσμένη έρευνα:</a:t>
            </a:r>
            <a:r>
              <a:rPr lang="el-GR" sz="2709" b="1" i="1" dirty="0">
                <a:solidFill>
                  <a:srgbClr val="FF0000"/>
                </a:solidFill>
              </a:rPr>
              <a:t> </a:t>
            </a:r>
            <a:endParaRPr lang="en-US" sz="2709" b="1" i="1" dirty="0">
              <a:solidFill>
                <a:srgbClr val="FF0000"/>
              </a:solidFill>
            </a:endParaRPr>
          </a:p>
          <a:p>
            <a:pPr indent="233852" algn="just"/>
            <a:endParaRPr lang="el-GR" sz="1016" b="1" i="1" dirty="0">
              <a:solidFill>
                <a:srgbClr val="FF0000"/>
              </a:solidFill>
            </a:endParaRPr>
          </a:p>
          <a:p>
            <a:pPr indent="233852" algn="just"/>
            <a:r>
              <a:rPr lang="el-GR" sz="1947" dirty="0">
                <a:solidFill>
                  <a:srgbClr val="FF0000"/>
                </a:solidFill>
              </a:rPr>
              <a:t>Είναι εκείνη που στοχεύει στην επίλυση πρακτικών προβλημάτων του σύγχρονου κόσμου και καθοδηγείται από τις εκάστοτε αξίες της κοινωνίας (βελτίωση της ζωής του ανθρώπου)</a:t>
            </a:r>
            <a:r>
              <a:rPr lang="el-GR" sz="1947" dirty="0">
                <a:solidFill>
                  <a:srgbClr val="002060"/>
                </a:solidFill>
              </a:rPr>
              <a:t>.</a:t>
            </a:r>
            <a:r>
              <a:rPr lang="el-GR" sz="1947" dirty="0"/>
              <a:t> </a:t>
            </a:r>
            <a:endParaRPr lang="el-GR" sz="1947" dirty="0">
              <a:solidFill>
                <a:srgbClr val="002060"/>
              </a:solidFill>
            </a:endParaRPr>
          </a:p>
          <a:p>
            <a:pPr indent="233852" algn="just"/>
            <a:r>
              <a:rPr lang="el-GR" sz="1947" b="1" u="sng" dirty="0"/>
              <a:t>Βασίζει  την ανάπτυξή της βέβαια  στη γνώση που έχει αποκτηθεί από την βασική έρευνα</a:t>
            </a:r>
            <a:endParaRPr lang="el-GR" sz="1947" dirty="0"/>
          </a:p>
          <a:p>
            <a:pPr indent="233852" algn="just"/>
            <a:endParaRPr lang="el-GR" sz="1947" dirty="0"/>
          </a:p>
          <a:p>
            <a:pPr indent="233852" algn="just"/>
            <a:r>
              <a:rPr lang="el-GR" sz="1947" dirty="0"/>
              <a:t>Παραδείγματα από το πεδίο της εφαρμοσμένης έρευνας:</a:t>
            </a:r>
          </a:p>
          <a:p>
            <a:pPr indent="233852">
              <a:buFont typeface="Wingdings" charset="0"/>
              <a:buChar char="§"/>
            </a:pPr>
            <a:r>
              <a:rPr lang="el-GR" sz="1947" dirty="0"/>
              <a:t>Βελτίωση της βιομηχανικής παραγωγής</a:t>
            </a:r>
          </a:p>
          <a:p>
            <a:pPr indent="233852">
              <a:buFont typeface="Wingdings" charset="0"/>
              <a:buChar char="§"/>
            </a:pPr>
            <a:r>
              <a:rPr lang="el-GR" sz="1947" dirty="0"/>
              <a:t>Περισσότερη ασφάλεια στον τομέα των μεταφορών.</a:t>
            </a:r>
          </a:p>
          <a:p>
            <a:pPr indent="233852">
              <a:buFont typeface="Wingdings" charset="0"/>
              <a:buChar char="§"/>
            </a:pPr>
            <a:r>
              <a:rPr lang="el-GR" sz="1947" dirty="0"/>
              <a:t>Βελτίωση της γεωργικής παραγωγής</a:t>
            </a:r>
          </a:p>
          <a:p>
            <a:pPr indent="233852">
              <a:buFont typeface="Wingdings" charset="0"/>
              <a:buChar char="§"/>
            </a:pPr>
            <a:r>
              <a:rPr lang="el-GR" sz="1947" dirty="0"/>
              <a:t>Θεραπεία ειδικών ασθενειών</a:t>
            </a:r>
          </a:p>
          <a:p>
            <a:pPr indent="233852">
              <a:buFont typeface="Wingdings" charset="0"/>
              <a:buChar char="§"/>
            </a:pPr>
            <a:r>
              <a:rPr lang="el-GR" sz="1947" dirty="0"/>
              <a:t>Εξοικονόμηση ενέργειας στο σπίτι, την βιομηχανία και στις μεταφορές</a:t>
            </a:r>
          </a:p>
          <a:p>
            <a:pPr indent="233852">
              <a:buFont typeface="Wingdings" charset="0"/>
              <a:buChar char="§"/>
            </a:pPr>
            <a:endParaRPr lang="el-GR" sz="1947" dirty="0"/>
          </a:p>
          <a:p>
            <a:pPr indent="233852"/>
            <a:endParaRPr lang="el-GR" sz="2032" dirty="0">
              <a:solidFill>
                <a:srgbClr val="002060"/>
              </a:solidFill>
            </a:endParaRPr>
          </a:p>
        </p:txBody>
      </p:sp>
      <p:sp>
        <p:nvSpPr>
          <p:cNvPr id="2095" name="Ορθογώνιο 11"/>
          <p:cNvSpPr>
            <a:spLocks noChangeArrowheads="1"/>
          </p:cNvSpPr>
          <p:nvPr/>
        </p:nvSpPr>
        <p:spPr bwMode="auto">
          <a:xfrm>
            <a:off x="312461" y="4984860"/>
            <a:ext cx="8502952" cy="1640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indent="233852" algn="just"/>
            <a:endParaRPr lang="en-US" sz="2032" b="1" u="sng" dirty="0">
              <a:solidFill>
                <a:srgbClr val="002060"/>
              </a:solidFill>
            </a:endParaRPr>
          </a:p>
          <a:p>
            <a:pPr indent="233852" algn="just"/>
            <a:r>
              <a:rPr lang="el-GR" sz="1947" u="sng" dirty="0"/>
              <a:t>Παράδειγμα</a:t>
            </a:r>
            <a:r>
              <a:rPr lang="el-GR" sz="1947" dirty="0"/>
              <a:t> :  Οι ακτίνες Χ αποτελούν αποτέλεσμα μελέτης της βασικής  έρευνας, ενώ η εκμετάλλευση αυτής της ανακάλυψης καθώς και η εφαρμογή της στον αξονικό τομογράφο είναι αποτέλεσμα της εφαρμοσμένης έρευνας.</a:t>
            </a:r>
          </a:p>
          <a:p>
            <a:pPr indent="233852" algn="just"/>
            <a:endParaRPr lang="el-GR" sz="1947" b="1" dirty="0">
              <a:solidFill>
                <a:srgbClr val="002060"/>
              </a:solidFill>
            </a:endParaRPr>
          </a:p>
          <a:p>
            <a:pPr indent="233852" algn="just"/>
            <a:r>
              <a:rPr lang="el-GR" sz="1947" b="1" dirty="0">
                <a:solidFill>
                  <a:srgbClr val="002060"/>
                </a:solidFill>
              </a:rPr>
              <a:t> </a:t>
            </a:r>
          </a:p>
          <a:p>
            <a:pPr indent="233852" algn="just"/>
            <a:endParaRPr lang="el-GR" sz="1947" b="1" dirty="0">
              <a:solidFill>
                <a:srgbClr val="002060"/>
              </a:solidFill>
            </a:endParaRPr>
          </a:p>
          <a:p>
            <a:pPr indent="233852" algn="just"/>
            <a:endParaRPr lang="el-GR" sz="1947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0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Ορθογώνιο 5"/>
          <p:cNvSpPr>
            <a:spLocks noChangeArrowheads="1"/>
          </p:cNvSpPr>
          <p:nvPr/>
        </p:nvSpPr>
        <p:spPr bwMode="auto">
          <a:xfrm>
            <a:off x="367508" y="1143000"/>
            <a:ext cx="8408983" cy="5638800"/>
          </a:xfrm>
          <a:prstGeom prst="rect">
            <a:avLst/>
          </a:prstGeom>
          <a:solidFill>
            <a:srgbClr val="D9D9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indent="146494" algn="just"/>
            <a:r>
              <a:rPr lang="el-GR" sz="1693" b="1" dirty="0"/>
              <a:t>Η δημοσκόπηση είναι μια μορφή έρευνας που περιλαμβάνει ποσοτικά στοιχεία με την έννοια ότι γίνονται μετρήσεις διαφόρων μεταβλητών σε σχέση με ένα κεντρικό ερώτημα που θέτουμε .</a:t>
            </a:r>
          </a:p>
          <a:p>
            <a:pPr indent="146494" algn="just"/>
            <a:endParaRPr lang="el-GR" sz="1693" b="1" dirty="0">
              <a:solidFill>
                <a:srgbClr val="FF0000"/>
              </a:solidFill>
            </a:endParaRPr>
          </a:p>
          <a:p>
            <a:pPr marL="290299" indent="-290299" algn="just">
              <a:buFont typeface="Arial" panose="020B0604020202020204" pitchFamily="34" charset="0"/>
              <a:buChar char="•"/>
            </a:pPr>
            <a:r>
              <a:rPr lang="el-GR" sz="1693" b="1" dirty="0">
                <a:solidFill>
                  <a:srgbClr val="FF0000"/>
                </a:solidFill>
              </a:rPr>
              <a:t>Πχ. Δηλαδή θέτουμε ένα ερώτημα για να μάθουμε την γνώμη του κόσμου εκείνη μόνο την στιγμή</a:t>
            </a:r>
          </a:p>
          <a:p>
            <a:pPr marL="290299" indent="-290299" algn="just">
              <a:buFont typeface="Arial" panose="020B0604020202020204" pitchFamily="34" charset="0"/>
              <a:buChar char="•"/>
            </a:pPr>
            <a:endParaRPr lang="en-US" sz="1693" b="1" dirty="0"/>
          </a:p>
          <a:p>
            <a:pPr indent="146494" algn="just"/>
            <a:r>
              <a:rPr lang="el-GR" sz="1693" b="1" dirty="0"/>
              <a:t> Δεν περιλαμβάνει συνήθως μια ανάλυση της σχέσης μεταξύ των διαφόρων μεταβλητών που εμπλέκονται στην έρευνα. </a:t>
            </a:r>
          </a:p>
          <a:p>
            <a:pPr indent="146494" algn="just"/>
            <a:endParaRPr lang="el-GR" sz="1693" dirty="0"/>
          </a:p>
          <a:p>
            <a:pPr marL="290299" indent="-290299" algn="just">
              <a:buFont typeface="Arial" panose="020B0604020202020204" pitchFamily="34" charset="0"/>
              <a:buChar char="•"/>
            </a:pPr>
            <a:r>
              <a:rPr lang="el-GR" sz="1693" b="1" dirty="0">
                <a:solidFill>
                  <a:srgbClr val="FF0000"/>
                </a:solidFill>
              </a:rPr>
              <a:t>Οι δημοσκοπήσεις έχουν στόχο να εξυπηρετήσουν πρακτικούς και όχι επιστημονικούς σκοπούς</a:t>
            </a:r>
            <a:r>
              <a:rPr lang="el-GR" sz="1693" dirty="0"/>
              <a:t>.</a:t>
            </a:r>
          </a:p>
          <a:p>
            <a:pPr algn="just"/>
            <a:endParaRPr lang="el-GR" sz="1693" dirty="0"/>
          </a:p>
          <a:p>
            <a:pPr algn="just"/>
            <a:r>
              <a:rPr lang="el-GR" sz="1693" dirty="0"/>
              <a:t>   Βασίζονται στην γνώμη τυχαίου δείγματος  ανθρώπων που συμμετέχουν.</a:t>
            </a:r>
          </a:p>
          <a:p>
            <a:pPr indent="146494" algn="just"/>
            <a:r>
              <a:rPr lang="el-GR" sz="1693" dirty="0"/>
              <a:t>Για παράδειγμα, οι πολιτικές δημοσκοπήσεις έχουν στόχο να εκτιμήσουν την κατανομή των ψηφοφόρων στα διάφορα κόμματα</a:t>
            </a:r>
            <a:r>
              <a:rPr lang="en-US" sz="1693" dirty="0"/>
              <a:t> </a:t>
            </a:r>
            <a:endParaRPr lang="el-GR" sz="1693" dirty="0"/>
          </a:p>
          <a:p>
            <a:pPr indent="146494" algn="just"/>
            <a:endParaRPr lang="el-GR" sz="1693" dirty="0">
              <a:solidFill>
                <a:srgbClr val="000000"/>
              </a:solidFill>
            </a:endParaRPr>
          </a:p>
          <a:p>
            <a:pPr indent="146494" algn="just"/>
            <a:r>
              <a:rPr lang="el-GR" sz="1600" b="0" i="0" u="none" strike="noStrike" dirty="0">
                <a:solidFill>
                  <a:srgbClr val="000000"/>
                </a:solidFill>
                <a:effectLst/>
              </a:rPr>
              <a:t>Η έρευνα δημοσκόπησης εφαρμόζεται όταν χρειάζεται να γίνει συλλογή, ανάλυση και παρουσίαση δεδομένων χωρίς να μελετάται η αιτία που δημιούργησε την εικόνα των πραγμάτων που μελετώνται. </a:t>
            </a:r>
            <a:endParaRPr lang="el-GR" sz="1600" dirty="0">
              <a:solidFill>
                <a:srgbClr val="000000"/>
              </a:solidFill>
            </a:endParaRPr>
          </a:p>
          <a:p>
            <a:pPr indent="146494" algn="just"/>
            <a:r>
              <a:rPr lang="el-GR" sz="1600" b="0" i="0" u="none" strike="noStrike" dirty="0">
                <a:solidFill>
                  <a:srgbClr val="000000"/>
                </a:solidFill>
                <a:effectLst/>
              </a:rPr>
              <a:t>Π.χ. Απόψεις των μαθητών του </a:t>
            </a:r>
            <a:r>
              <a:rPr lang="el-GR" sz="1600" dirty="0">
                <a:solidFill>
                  <a:srgbClr val="000000"/>
                </a:solidFill>
              </a:rPr>
              <a:t>Αιγάλεω</a:t>
            </a:r>
            <a:r>
              <a:rPr lang="el-GR" sz="1600" b="0" i="0" u="none" strike="noStrike" dirty="0">
                <a:solidFill>
                  <a:srgbClr val="000000"/>
                </a:solidFill>
                <a:effectLst/>
              </a:rPr>
              <a:t> για την εξ αποστάσεως εκπαίδευση.</a:t>
            </a:r>
          </a:p>
          <a:p>
            <a:pPr indent="146494" algn="just"/>
            <a:endParaRPr lang="el-GR" sz="1693" dirty="0"/>
          </a:p>
        </p:txBody>
      </p:sp>
      <p:sp>
        <p:nvSpPr>
          <p:cNvPr id="9219" name="Ορθογώνιο 2"/>
          <p:cNvSpPr>
            <a:spLocks noChangeArrowheads="1"/>
          </p:cNvSpPr>
          <p:nvPr/>
        </p:nvSpPr>
        <p:spPr bwMode="auto">
          <a:xfrm>
            <a:off x="1905000" y="685398"/>
            <a:ext cx="5577794" cy="335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 wrap="none"/>
          <a:lstStyle/>
          <a:p>
            <a:pPr indent="146494" algn="just"/>
            <a:r>
              <a:rPr lang="el-GR" sz="2370" b="1" u="sng" dirty="0">
                <a:solidFill>
                  <a:schemeClr val="bg1"/>
                </a:solidFill>
              </a:rPr>
              <a:t>1. Ε Ρ Ε Υ Ν Ε Σ  Δ Η Μ Ο Σ Κ Ο Π Η Σ Η Σ</a:t>
            </a:r>
          </a:p>
        </p:txBody>
      </p:sp>
      <p:sp>
        <p:nvSpPr>
          <p:cNvPr id="4" name="Στρογγυλεμένο ορθογώνιο 1">
            <a:extLst>
              <a:ext uri="{FF2B5EF4-FFF2-40B4-BE49-F238E27FC236}">
                <a16:creationId xmlns:a16="http://schemas.microsoft.com/office/drawing/2014/main" id="{46F394FC-F416-44B5-B29C-2DF332424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49" y="1"/>
            <a:ext cx="8716635" cy="68539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l-GR" sz="3386" dirty="0">
                <a:latin typeface="Minion Pro Cond" charset="0"/>
              </a:rPr>
              <a:t>  </a:t>
            </a:r>
            <a:r>
              <a:rPr lang="el-GR" sz="3725" dirty="0">
                <a:latin typeface="Minion Pro Cond" charset="0"/>
              </a:rPr>
              <a:t>Κατηγορίες  έρευνας       </a:t>
            </a:r>
          </a:p>
        </p:txBody>
      </p:sp>
    </p:spTree>
    <p:extLst>
      <p:ext uri="{BB962C8B-B14F-4D97-AF65-F5344CB8AC3E}">
        <p14:creationId xmlns:p14="http://schemas.microsoft.com/office/powerpoint/2010/main" val="3819770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Στρογγυλεμένο ορθογώνιο 1"/>
          <p:cNvSpPr>
            <a:spLocks noChangeArrowheads="1"/>
          </p:cNvSpPr>
          <p:nvPr/>
        </p:nvSpPr>
        <p:spPr bwMode="auto">
          <a:xfrm>
            <a:off x="243249" y="1"/>
            <a:ext cx="8716635" cy="68539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l-GR" sz="3386" dirty="0">
                <a:latin typeface="Minion Pro Cond" charset="0"/>
              </a:rPr>
              <a:t>  </a:t>
            </a:r>
            <a:r>
              <a:rPr lang="el-GR" sz="3725" dirty="0">
                <a:latin typeface="Minion Pro Cond" charset="0"/>
              </a:rPr>
              <a:t>Κατηγορίες  έρευνας       </a:t>
            </a:r>
          </a:p>
        </p:txBody>
      </p:sp>
      <p:sp>
        <p:nvSpPr>
          <p:cNvPr id="10243" name="Ορθογώνιο 10"/>
          <p:cNvSpPr>
            <a:spLocks noChangeArrowheads="1"/>
          </p:cNvSpPr>
          <p:nvPr/>
        </p:nvSpPr>
        <p:spPr bwMode="auto">
          <a:xfrm>
            <a:off x="245937" y="1011969"/>
            <a:ext cx="8716635" cy="443492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indent="146494" algn="just"/>
            <a:r>
              <a:rPr lang="el-GR" sz="2370" b="1" u="sng">
                <a:solidFill>
                  <a:srgbClr val="002060"/>
                </a:solidFill>
              </a:rPr>
              <a:t>2. Π Ε Ρ Ι Γ Ρ Α Φ Ι Κ Ε Σ       Ε Ρ Ε Υ Ν Ε Σ</a:t>
            </a:r>
            <a:r>
              <a:rPr lang="el-GR" sz="2370" b="1">
                <a:solidFill>
                  <a:srgbClr val="002060"/>
                </a:solidFill>
              </a:rPr>
              <a:t>:  </a:t>
            </a:r>
          </a:p>
        </p:txBody>
      </p:sp>
      <p:grpSp>
        <p:nvGrpSpPr>
          <p:cNvPr id="7" name="Ομάδα 6">
            <a:extLst>
              <a:ext uri="{FF2B5EF4-FFF2-40B4-BE49-F238E27FC236}">
                <a16:creationId xmlns:a16="http://schemas.microsoft.com/office/drawing/2014/main" id="{C866DCBD-F03D-44C8-958D-78B9E2A73812}"/>
              </a:ext>
            </a:extLst>
          </p:cNvPr>
          <p:cNvGrpSpPr/>
          <p:nvPr/>
        </p:nvGrpSpPr>
        <p:grpSpPr>
          <a:xfrm>
            <a:off x="0" y="1600200"/>
            <a:ext cx="8897047" cy="4038600"/>
            <a:chOff x="0" y="1600200"/>
            <a:chExt cx="8897047" cy="4038600"/>
          </a:xfrm>
        </p:grpSpPr>
        <p:pic>
          <p:nvPicPr>
            <p:cNvPr id="10244" name="Εικόνα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212" y="1600200"/>
              <a:ext cx="8570835" cy="403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Ορθογώνιο 5">
              <a:extLst>
                <a:ext uri="{FF2B5EF4-FFF2-40B4-BE49-F238E27FC236}">
                  <a16:creationId xmlns:a16="http://schemas.microsoft.com/office/drawing/2014/main" id="{A5484EAE-658D-4B75-A2FB-495F8FCED8AE}"/>
                </a:ext>
              </a:extLst>
            </p:cNvPr>
            <p:cNvSpPr/>
            <p:nvPr/>
          </p:nvSpPr>
          <p:spPr>
            <a:xfrm>
              <a:off x="395649" y="4239087"/>
              <a:ext cx="8501398" cy="137160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grpSp>
          <p:nvGrpSpPr>
            <p:cNvPr id="4" name="Ομάδα 3">
              <a:extLst>
                <a:ext uri="{FF2B5EF4-FFF2-40B4-BE49-F238E27FC236}">
                  <a16:creationId xmlns:a16="http://schemas.microsoft.com/office/drawing/2014/main" id="{B483E261-2DD8-4F8B-AA41-0C8CDF65A10A}"/>
                </a:ext>
              </a:extLst>
            </p:cNvPr>
            <p:cNvGrpSpPr/>
            <p:nvPr/>
          </p:nvGrpSpPr>
          <p:grpSpPr>
            <a:xfrm>
              <a:off x="0" y="3810000"/>
              <a:ext cx="8866914" cy="1480657"/>
              <a:chOff x="-152400" y="3761913"/>
              <a:chExt cx="8866914" cy="1480657"/>
            </a:xfrm>
          </p:grpSpPr>
          <p:sp>
            <p:nvSpPr>
              <p:cNvPr id="2" name="Ορθογώνιο 1">
                <a:extLst>
                  <a:ext uri="{FF2B5EF4-FFF2-40B4-BE49-F238E27FC236}">
                    <a16:creationId xmlns:a16="http://schemas.microsoft.com/office/drawing/2014/main" id="{B223A194-AF2A-4C2D-8CD9-6FA18366E194}"/>
                  </a:ext>
                </a:extLst>
              </p:cNvPr>
              <p:cNvSpPr/>
              <p:nvPr/>
            </p:nvSpPr>
            <p:spPr>
              <a:xfrm>
                <a:off x="1905000" y="3761913"/>
                <a:ext cx="6781800" cy="438582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02171EE-6E38-4D09-A5B3-FE4B361C8417}"/>
                  </a:ext>
                </a:extLst>
              </p:cNvPr>
              <p:cNvSpPr txBox="1"/>
              <p:nvPr/>
            </p:nvSpPr>
            <p:spPr>
              <a:xfrm>
                <a:off x="-152400" y="4191000"/>
                <a:ext cx="8866914" cy="10515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rtl="0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l-GR" b="1" u="none" strike="noStrike" dirty="0">
                    <a:solidFill>
                      <a:srgbClr val="000000"/>
                    </a:solidFill>
                    <a:effectLst/>
                  </a:rPr>
                  <a:t>Η έρευνα αυτή δεν περιλαμβάνει πείραμα αλλά συνίσταται να περιλαμβάνει κάποιου είδους μέτρηση, έστω με τη μέθοδο της παρατήρησης. </a:t>
                </a:r>
                <a:endParaRPr lang="el-GR" b="1" dirty="0">
                  <a:effectLst/>
                </a:endParaRPr>
              </a:p>
              <a:p>
                <a:pPr marL="457200" rtl="0"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l-GR" b="1" u="none" strike="noStrike" dirty="0">
                    <a:solidFill>
                      <a:srgbClr val="000000"/>
                    </a:solidFill>
                    <a:effectLst/>
                  </a:rPr>
                  <a:t>Π.χ. Η τιμή των κινητών τηλεφώνων σε σχέση με τα επιμέρους χαρακτηριστικά τους. </a:t>
                </a:r>
                <a:endParaRPr lang="el-GR" b="1" dirty="0">
                  <a:effectLst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70070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Ορθογώνιο 7"/>
          <p:cNvSpPr>
            <a:spLocks noChangeArrowheads="1"/>
          </p:cNvSpPr>
          <p:nvPr/>
        </p:nvSpPr>
        <p:spPr bwMode="auto">
          <a:xfrm>
            <a:off x="243249" y="259377"/>
            <a:ext cx="8716635" cy="443492"/>
          </a:xfrm>
          <a:prstGeom prst="rect">
            <a:avLst/>
          </a:prstGeom>
          <a:solidFill>
            <a:srgbClr val="E46C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indent="146494" algn="just"/>
            <a:r>
              <a:rPr lang="el-GR" sz="2370" b="1" u="sng">
                <a:solidFill>
                  <a:srgbClr val="002060"/>
                </a:solidFill>
              </a:rPr>
              <a:t>3. Π Ε Ι Ρ Α Μ Α Τ Ι Κ Ε Σ       Ε Ρ Ε Υ Ν Ε Σ</a:t>
            </a:r>
            <a:r>
              <a:rPr lang="el-GR" sz="2370" b="1">
                <a:solidFill>
                  <a:srgbClr val="002060"/>
                </a:solidFill>
              </a:rPr>
              <a:t>:  </a:t>
            </a:r>
          </a:p>
        </p:txBody>
      </p:sp>
      <p:sp>
        <p:nvSpPr>
          <p:cNvPr id="11267" name="Ορθογώνιο 2"/>
          <p:cNvSpPr>
            <a:spLocks noChangeArrowheads="1"/>
          </p:cNvSpPr>
          <p:nvPr/>
        </p:nvSpPr>
        <p:spPr bwMode="auto">
          <a:xfrm>
            <a:off x="395111" y="1112762"/>
            <a:ext cx="8412910" cy="4221238"/>
          </a:xfrm>
          <a:prstGeom prst="rect">
            <a:avLst/>
          </a:prstGeom>
          <a:solidFill>
            <a:srgbClr val="FAC09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indent="146494" algn="just"/>
            <a:r>
              <a:rPr lang="el-GR" sz="2000" b="1" dirty="0">
                <a:solidFill>
                  <a:srgbClr val="FF0000"/>
                </a:solidFill>
              </a:rPr>
              <a:t>αποσκοπούν στον έλεγχο της ορθότητας των υποθέσεων. Δηλαδή, με τις έρευνες αυτές ελέγχεται αν μεταξύ δύο μεταβλητών υπάρχει συστηματική σχέση, π.χ. ελέγχεται αν:</a:t>
            </a:r>
          </a:p>
          <a:p>
            <a:pPr indent="146494" algn="just"/>
            <a:endParaRPr lang="el-GR" sz="2000" b="1" dirty="0">
              <a:solidFill>
                <a:srgbClr val="FF0000"/>
              </a:solidFill>
            </a:endParaRPr>
          </a:p>
          <a:p>
            <a:pPr indent="146494" algn="just">
              <a:buFont typeface="Wingdings" charset="0"/>
              <a:buChar char="Ø"/>
            </a:pPr>
            <a:r>
              <a:rPr lang="el-GR" sz="2000" b="1" dirty="0"/>
              <a:t> η μια μεταβλητή εμφανίζεται πάντα με κάποια άλλη,</a:t>
            </a:r>
          </a:p>
          <a:p>
            <a:pPr indent="146494" algn="just">
              <a:buFont typeface="Wingdings" charset="0"/>
              <a:buChar char="Ø"/>
            </a:pPr>
            <a:r>
              <a:rPr lang="el-GR" sz="2000" b="1" dirty="0"/>
              <a:t>οι μεταβολές μιας μεταβλητής συνοδεύονται από μεταβολές μιας άλλης.</a:t>
            </a:r>
          </a:p>
          <a:p>
            <a:pPr indent="146494" algn="just"/>
            <a:r>
              <a:rPr lang="el-GR" sz="2000" b="1" dirty="0"/>
              <a:t>Οι πειραματικές έρευνες στηρίζονται στο πείραμα: φυσικό ή τεχνικό, μέσω του οποίου ο ερευνητής ελέγχει το παραδεκτό μιας υπόθεσης. μελετάται η ποσοτική σχέση μεταξύ μεταβλητών και η ανεξάρτητη μεταβλητή επηρεάζεται από τον ερευνητή</a:t>
            </a:r>
          </a:p>
          <a:p>
            <a:pPr marL="457200" rtl="0">
              <a:spcBef>
                <a:spcPts val="0"/>
              </a:spcBef>
              <a:spcAft>
                <a:spcPts val="1000"/>
              </a:spcAft>
            </a:pPr>
            <a:endParaRPr lang="el-GR" sz="1800" b="0" i="0" u="none" strike="noStrike" dirty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marL="457200" rtl="0">
              <a:spcBef>
                <a:spcPts val="0"/>
              </a:spcBef>
              <a:spcAft>
                <a:spcPts val="1000"/>
              </a:spcAft>
            </a:pPr>
            <a:r>
              <a:rPr lang="el-GR" sz="1800" b="1" i="0" u="none" strike="no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Π.χ. Το νερό όταν παγώσει αυξάνεται ο όγκος του.</a:t>
            </a:r>
            <a:endParaRPr lang="el-GR" sz="2000" b="1" dirty="0">
              <a:effectLst/>
            </a:endParaRPr>
          </a:p>
          <a:p>
            <a:pPr indent="146494" algn="just"/>
            <a:endParaRPr lang="el-GR" sz="2000" b="1" dirty="0"/>
          </a:p>
        </p:txBody>
      </p:sp>
    </p:spTree>
    <p:extLst>
      <p:ext uri="{BB962C8B-B14F-4D97-AF65-F5344CB8AC3E}">
        <p14:creationId xmlns:p14="http://schemas.microsoft.com/office/powerpoint/2010/main" val="547244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Rot="1" noChangeArrowheads="1"/>
          </p:cNvSpPr>
          <p:nvPr/>
        </p:nvSpPr>
        <p:spPr bwMode="auto">
          <a:xfrm>
            <a:off x="-98106" y="610138"/>
            <a:ext cx="9059334" cy="5097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marL="710965" lvl="1" indent="-323899">
              <a:lnSpc>
                <a:spcPct val="80000"/>
              </a:lnSpc>
              <a:spcBef>
                <a:spcPct val="20000"/>
              </a:spcBef>
            </a:pPr>
            <a:endParaRPr lang="el-GR" altLang="el-GR" sz="2117" b="1" dirty="0">
              <a:solidFill>
                <a:srgbClr val="002060"/>
              </a:solidFill>
            </a:endParaRPr>
          </a:p>
          <a:p>
            <a:pPr marL="483832" indent="-30912" algn="just">
              <a:lnSpc>
                <a:spcPct val="80000"/>
              </a:lnSpc>
              <a:spcBef>
                <a:spcPct val="20000"/>
              </a:spcBef>
            </a:pPr>
            <a:endParaRPr lang="el-GR" altLang="el-GR" sz="2117" dirty="0">
              <a:solidFill>
                <a:srgbClr val="000000"/>
              </a:solidFill>
            </a:endParaRPr>
          </a:p>
        </p:txBody>
      </p:sp>
      <p:sp>
        <p:nvSpPr>
          <p:cNvPr id="12291" name="Στρογγυλεμένο ορθογώνιο 2"/>
          <p:cNvSpPr>
            <a:spLocks noChangeArrowheads="1"/>
          </p:cNvSpPr>
          <p:nvPr/>
        </p:nvSpPr>
        <p:spPr bwMode="auto">
          <a:xfrm>
            <a:off x="243249" y="14784"/>
            <a:ext cx="8716635" cy="79291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l-GR" sz="3386" dirty="0">
                <a:solidFill>
                  <a:srgbClr val="000000"/>
                </a:solidFill>
                <a:latin typeface="Minion Pro Cond" charset="0"/>
              </a:rPr>
              <a:t>Τελική ταξινόμηση τύπων της έρευνας </a:t>
            </a:r>
            <a:r>
              <a:rPr lang="el-GR" sz="4064" dirty="0">
                <a:solidFill>
                  <a:srgbClr val="000000"/>
                </a:solidFill>
                <a:latin typeface="Minion Pro Cond" charset="0"/>
              </a:rPr>
              <a:t>       </a:t>
            </a:r>
          </a:p>
        </p:txBody>
      </p:sp>
      <p:sp>
        <p:nvSpPr>
          <p:cNvPr id="12292" name="TextBox 4"/>
          <p:cNvSpPr>
            <a:spLocks noChangeArrowheads="1"/>
          </p:cNvSpPr>
          <p:nvPr/>
        </p:nvSpPr>
        <p:spPr bwMode="auto">
          <a:xfrm>
            <a:off x="6401070" y="6321778"/>
            <a:ext cx="2560158" cy="39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endParaRPr lang="el-GR" sz="2032" b="1">
              <a:solidFill>
                <a:srgbClr val="002060"/>
              </a:solidFill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243249" y="1252177"/>
            <a:ext cx="8716635" cy="4973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524" u="sng" dirty="0">
                <a:solidFill>
                  <a:schemeClr val="bg1"/>
                </a:solidFill>
              </a:rPr>
              <a:t>Τύποι έρευνας</a:t>
            </a:r>
          </a:p>
          <a:p>
            <a:r>
              <a:rPr lang="el-GR" sz="1524" dirty="0">
                <a:solidFill>
                  <a:schemeClr val="bg1"/>
                </a:solidFill>
              </a:rPr>
              <a:t>         Η επιστημονική έρευνα μπορεί να ταξινομηθεί με διάφορους τρόπους.</a:t>
            </a:r>
          </a:p>
          <a:p>
            <a:endParaRPr lang="el-GR" sz="1524" dirty="0">
              <a:solidFill>
                <a:schemeClr val="bg1"/>
              </a:solidFill>
            </a:endParaRPr>
          </a:p>
          <a:p>
            <a:endParaRPr lang="el-GR" sz="1524" dirty="0">
              <a:solidFill>
                <a:schemeClr val="bg1"/>
              </a:solidFill>
            </a:endParaRPr>
          </a:p>
          <a:p>
            <a:r>
              <a:rPr lang="el-GR" b="1" dirty="0">
                <a:solidFill>
                  <a:srgbClr val="FF0000"/>
                </a:solidFill>
              </a:rPr>
              <a:t>Μερικοί από τους τρόπους ταξινόμησης είναι οι παρακάτω:</a:t>
            </a:r>
          </a:p>
          <a:p>
            <a:r>
              <a:rPr lang="el-GR" b="1" dirty="0">
                <a:solidFill>
                  <a:srgbClr val="FF0000"/>
                </a:solidFill>
              </a:rPr>
              <a:t>•	Ως προς τη </a:t>
            </a:r>
            <a:r>
              <a:rPr lang="el-GR" b="1" dirty="0">
                <a:solidFill>
                  <a:schemeClr val="bg1"/>
                </a:solidFill>
              </a:rPr>
              <a:t>δυνατότητα πρακτικής αξιοποίησης </a:t>
            </a:r>
            <a:r>
              <a:rPr lang="el-GR" b="1" dirty="0">
                <a:solidFill>
                  <a:srgbClr val="FF0000"/>
                </a:solidFill>
              </a:rPr>
              <a:t>των ερευνητικών αποτελεσμάτων: </a:t>
            </a:r>
            <a:r>
              <a:rPr lang="el-GR" b="1" dirty="0">
                <a:solidFill>
                  <a:schemeClr val="bg1"/>
                </a:solidFill>
              </a:rPr>
              <a:t>Βασική ή θεωρητική</a:t>
            </a:r>
            <a:r>
              <a:rPr lang="el-GR" b="1" dirty="0">
                <a:solidFill>
                  <a:srgbClr val="FF0000"/>
                </a:solidFill>
              </a:rPr>
              <a:t>   έρευνα     </a:t>
            </a:r>
            <a:r>
              <a:rPr lang="el-GR" b="1" dirty="0">
                <a:solidFill>
                  <a:schemeClr val="bg1"/>
                </a:solidFill>
              </a:rPr>
              <a:t>και   εφαρμοσμένη </a:t>
            </a:r>
            <a:r>
              <a:rPr lang="el-GR" b="1" dirty="0">
                <a:solidFill>
                  <a:srgbClr val="FF0000"/>
                </a:solidFill>
              </a:rPr>
              <a:t>έρευνα.</a:t>
            </a:r>
          </a:p>
          <a:p>
            <a:r>
              <a:rPr lang="el-GR" b="1" dirty="0">
                <a:solidFill>
                  <a:srgbClr val="FF0000"/>
                </a:solidFill>
              </a:rPr>
              <a:t>•	Ως προς τον </a:t>
            </a:r>
            <a:r>
              <a:rPr lang="el-GR" b="1" dirty="0">
                <a:solidFill>
                  <a:schemeClr val="bg1"/>
                </a:solidFill>
              </a:rPr>
              <a:t>επιστημονικό κλάδο</a:t>
            </a:r>
            <a:r>
              <a:rPr lang="el-GR" b="1" dirty="0">
                <a:solidFill>
                  <a:srgbClr val="FF0000"/>
                </a:solidFill>
              </a:rPr>
              <a:t>: </a:t>
            </a:r>
            <a:r>
              <a:rPr lang="el-GR" b="1" dirty="0">
                <a:solidFill>
                  <a:schemeClr val="bg1"/>
                </a:solidFill>
              </a:rPr>
              <a:t>Παιδαγωγική, βιολογική, κοινωνιολογική, ιστορική, εθνογραφική </a:t>
            </a:r>
            <a:r>
              <a:rPr lang="el-GR" b="1" dirty="0" err="1">
                <a:solidFill>
                  <a:srgbClr val="FF0000"/>
                </a:solidFill>
              </a:rPr>
              <a:t>κ.λ.π</a:t>
            </a:r>
            <a:r>
              <a:rPr lang="el-GR" b="1" dirty="0">
                <a:solidFill>
                  <a:srgbClr val="FF0000"/>
                </a:solidFill>
              </a:rPr>
              <a:t>.</a:t>
            </a:r>
          </a:p>
          <a:p>
            <a:r>
              <a:rPr lang="el-GR" b="1" dirty="0">
                <a:solidFill>
                  <a:srgbClr val="FF0000"/>
                </a:solidFill>
              </a:rPr>
              <a:t>•	Ως προς τον </a:t>
            </a:r>
            <a:r>
              <a:rPr lang="el-GR" b="1" dirty="0">
                <a:solidFill>
                  <a:schemeClr val="bg1"/>
                </a:solidFill>
              </a:rPr>
              <a:t>χώρο</a:t>
            </a:r>
            <a:r>
              <a:rPr lang="el-GR" b="1" dirty="0">
                <a:solidFill>
                  <a:srgbClr val="FF0000"/>
                </a:solidFill>
              </a:rPr>
              <a:t> όπου διενεργείται η έρευνα: </a:t>
            </a:r>
            <a:r>
              <a:rPr lang="el-GR" b="1" dirty="0">
                <a:solidFill>
                  <a:schemeClr val="bg1"/>
                </a:solidFill>
              </a:rPr>
              <a:t>Εργαστηριακή</a:t>
            </a:r>
            <a:r>
              <a:rPr lang="el-GR" b="1" dirty="0">
                <a:solidFill>
                  <a:srgbClr val="FF0000"/>
                </a:solidFill>
              </a:rPr>
              <a:t>, </a:t>
            </a:r>
            <a:r>
              <a:rPr lang="el-GR" b="1" dirty="0">
                <a:solidFill>
                  <a:schemeClr val="bg1"/>
                </a:solidFill>
              </a:rPr>
              <a:t>επιτόπια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l-GR" b="1" dirty="0" err="1">
                <a:solidFill>
                  <a:srgbClr val="FF0000"/>
                </a:solidFill>
              </a:rPr>
              <a:t>κ.λ.π</a:t>
            </a:r>
            <a:r>
              <a:rPr lang="el-GR" b="1" dirty="0">
                <a:solidFill>
                  <a:srgbClr val="FF0000"/>
                </a:solidFill>
              </a:rPr>
              <a:t>.</a:t>
            </a:r>
          </a:p>
          <a:p>
            <a:r>
              <a:rPr lang="el-GR" b="1" dirty="0">
                <a:solidFill>
                  <a:srgbClr val="FF0000"/>
                </a:solidFill>
              </a:rPr>
              <a:t>•	Ως προς τον αριθμό των </a:t>
            </a:r>
            <a:r>
              <a:rPr lang="el-GR" b="1" dirty="0">
                <a:solidFill>
                  <a:schemeClr val="bg1"/>
                </a:solidFill>
              </a:rPr>
              <a:t>εξεταζόμενων ατόμων</a:t>
            </a:r>
            <a:r>
              <a:rPr lang="el-GR" b="1" dirty="0">
                <a:solidFill>
                  <a:srgbClr val="FF0000"/>
                </a:solidFill>
              </a:rPr>
              <a:t>: </a:t>
            </a:r>
            <a:r>
              <a:rPr lang="el-GR" b="1" dirty="0">
                <a:solidFill>
                  <a:schemeClr val="bg1"/>
                </a:solidFill>
              </a:rPr>
              <a:t>Δειγματοληπτική</a:t>
            </a:r>
            <a:r>
              <a:rPr lang="el-GR" b="1" dirty="0">
                <a:solidFill>
                  <a:srgbClr val="FF0000"/>
                </a:solidFill>
              </a:rPr>
              <a:t>, </a:t>
            </a:r>
            <a:r>
              <a:rPr lang="el-GR" b="1" dirty="0">
                <a:solidFill>
                  <a:schemeClr val="bg1"/>
                </a:solidFill>
              </a:rPr>
              <a:t>ατομική περίπτωση</a:t>
            </a:r>
          </a:p>
          <a:p>
            <a:r>
              <a:rPr lang="el-GR" b="1" dirty="0">
                <a:solidFill>
                  <a:srgbClr val="FF0000"/>
                </a:solidFill>
              </a:rPr>
              <a:t>•	Με </a:t>
            </a:r>
            <a:r>
              <a:rPr lang="el-GR" b="1" dirty="0">
                <a:solidFill>
                  <a:schemeClr val="bg1"/>
                </a:solidFill>
              </a:rPr>
              <a:t>βάση τον έλεγχο των παραγόντων</a:t>
            </a:r>
            <a:r>
              <a:rPr lang="el-GR" b="1" dirty="0">
                <a:solidFill>
                  <a:srgbClr val="FF0000"/>
                </a:solidFill>
              </a:rPr>
              <a:t>: </a:t>
            </a:r>
            <a:r>
              <a:rPr lang="el-GR" b="1" dirty="0">
                <a:solidFill>
                  <a:schemeClr val="bg1"/>
                </a:solidFill>
              </a:rPr>
              <a:t>Περιγραφική</a:t>
            </a:r>
            <a:r>
              <a:rPr lang="el-GR" b="1" dirty="0">
                <a:solidFill>
                  <a:srgbClr val="FF0000"/>
                </a:solidFill>
              </a:rPr>
              <a:t> και </a:t>
            </a:r>
            <a:r>
              <a:rPr lang="el-GR" b="1" dirty="0">
                <a:solidFill>
                  <a:schemeClr val="bg1"/>
                </a:solidFill>
              </a:rPr>
              <a:t>πειραματική έρευνα</a:t>
            </a:r>
          </a:p>
          <a:p>
            <a:r>
              <a:rPr lang="el-GR" b="1" dirty="0">
                <a:solidFill>
                  <a:srgbClr val="FF0000"/>
                </a:solidFill>
              </a:rPr>
              <a:t>Στην τεχνολογία της γ’ γυμνασίου θα ασχοληθούμε με την πειραματική έρευνα</a:t>
            </a:r>
            <a:r>
              <a:rPr lang="el-GR" sz="1524" dirty="0">
                <a:solidFill>
                  <a:schemeClr val="bg1"/>
                </a:solidFill>
              </a:rPr>
              <a:t>. </a:t>
            </a:r>
          </a:p>
          <a:p>
            <a:endParaRPr lang="el-GR" sz="1524" dirty="0">
              <a:solidFill>
                <a:schemeClr val="bg1"/>
              </a:solidFill>
            </a:endParaRPr>
          </a:p>
          <a:p>
            <a:endParaRPr lang="el-GR" sz="1524" dirty="0">
              <a:solidFill>
                <a:schemeClr val="bg1"/>
              </a:solidFill>
            </a:endParaRPr>
          </a:p>
          <a:p>
            <a:r>
              <a:rPr lang="el-GR" sz="1524" dirty="0">
                <a:solidFill>
                  <a:schemeClr val="bg1"/>
                </a:solidFill>
              </a:rPr>
              <a:t>Στην πειραματική έρευνα ο ερευνητής διεξάγει πειράματα, δοκιμάζει συσκευές ή μηχανήματα. Παραδείγματα πειραματικής έρευνας είναι η απόδειξη φυσικών νόμων, συμπεριφοράς χημικών ουσιών </a:t>
            </a:r>
            <a:r>
              <a:rPr lang="el-GR" sz="1524" dirty="0" err="1">
                <a:solidFill>
                  <a:schemeClr val="bg1"/>
                </a:solidFill>
              </a:rPr>
              <a:t>κ.λ.π</a:t>
            </a:r>
            <a:r>
              <a:rPr lang="el-GR" sz="1524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60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5" fill="hold" nodeType="clickPar">
                      <p:stCondLst>
                        <p:cond delay="indefinite"/>
                      </p:stCondLst>
                      <p:childTnLst>
                        <p:par>
                          <p:cTn id="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Στρογγυλεμένο ορθογώνιο 6"/>
          <p:cNvSpPr>
            <a:spLocks noChangeArrowheads="1"/>
          </p:cNvSpPr>
          <p:nvPr/>
        </p:nvSpPr>
        <p:spPr bwMode="auto">
          <a:xfrm>
            <a:off x="205620" y="25535"/>
            <a:ext cx="8716635" cy="792910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eaLnBrk="1" hangingPunct="1"/>
            <a:r>
              <a:rPr lang="el-GR" sz="3386" dirty="0">
                <a:solidFill>
                  <a:srgbClr val="000000"/>
                </a:solidFill>
                <a:latin typeface="Minion Pro Cond" charset="0"/>
              </a:rPr>
              <a:t>  Όποια μέθοδο και αν χρησιμοποιήσουμε</a:t>
            </a:r>
            <a:endParaRPr lang="el-GR" sz="3556" dirty="0">
              <a:solidFill>
                <a:srgbClr val="000000"/>
              </a:solidFill>
              <a:latin typeface="Minion Pro Cond" charset="0"/>
            </a:endParaRPr>
          </a:p>
        </p:txBody>
      </p:sp>
      <p:sp>
        <p:nvSpPr>
          <p:cNvPr id="7173" name="Ορθογώνιο 9"/>
          <p:cNvSpPr>
            <a:spLocks noChangeArrowheads="1"/>
          </p:cNvSpPr>
          <p:nvPr/>
        </p:nvSpPr>
        <p:spPr bwMode="auto">
          <a:xfrm>
            <a:off x="340011" y="1136953"/>
            <a:ext cx="8449195" cy="366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/>
          <a:p>
            <a:pPr indent="233852" algn="just"/>
            <a:endParaRPr lang="el-GR" sz="1016" b="1" i="1" dirty="0">
              <a:solidFill>
                <a:srgbClr val="FF0000"/>
              </a:solidFill>
            </a:endParaRPr>
          </a:p>
          <a:p>
            <a:pPr indent="233852"/>
            <a:endParaRPr lang="el-GR" sz="2032" dirty="0">
              <a:solidFill>
                <a:srgbClr val="002060"/>
              </a:solidFill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682171" y="1165960"/>
            <a:ext cx="8046607" cy="5017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709" dirty="0">
                <a:solidFill>
                  <a:schemeClr val="bg1"/>
                </a:solidFill>
              </a:rPr>
              <a:t>Μία  επιστημονική μέθοδος έρευνας περιλαμβάνει:</a:t>
            </a:r>
          </a:p>
          <a:p>
            <a:endParaRPr lang="el-GR" sz="2709" dirty="0">
              <a:solidFill>
                <a:schemeClr val="bg1"/>
              </a:solidFill>
            </a:endParaRPr>
          </a:p>
          <a:p>
            <a:r>
              <a:rPr lang="el-GR" sz="2709" dirty="0">
                <a:solidFill>
                  <a:schemeClr val="bg1"/>
                </a:solidFill>
              </a:rPr>
              <a:t>•Προσδιορισμό του προβλήματος</a:t>
            </a:r>
          </a:p>
          <a:p>
            <a:r>
              <a:rPr lang="el-GR" sz="2709" dirty="0">
                <a:solidFill>
                  <a:schemeClr val="bg1"/>
                </a:solidFill>
              </a:rPr>
              <a:t>•Συλλογή δεδομένων</a:t>
            </a:r>
          </a:p>
          <a:p>
            <a:r>
              <a:rPr lang="el-GR" sz="2709" dirty="0">
                <a:solidFill>
                  <a:schemeClr val="bg1"/>
                </a:solidFill>
              </a:rPr>
              <a:t>•Ανάλυση των δεδομένων</a:t>
            </a:r>
          </a:p>
          <a:p>
            <a:r>
              <a:rPr lang="el-GR" sz="2709" dirty="0">
                <a:solidFill>
                  <a:schemeClr val="bg1"/>
                </a:solidFill>
              </a:rPr>
              <a:t>•Ερμηνεία των αποτελεσμάτων</a:t>
            </a:r>
          </a:p>
          <a:p>
            <a:r>
              <a:rPr lang="el-GR" sz="2709" dirty="0">
                <a:solidFill>
                  <a:schemeClr val="bg1"/>
                </a:solidFill>
              </a:rPr>
              <a:t>Τα παραπάνω ο ερευνητής τα κάνει παράλληλα και έχει τη δυνατότητα συνεχούς επανεξέτασης και επανεκτίμησης του αρχικού προβλήματος.</a:t>
            </a:r>
            <a:endParaRPr lang="el-GR" sz="1524" dirty="0">
              <a:solidFill>
                <a:schemeClr val="bg1"/>
              </a:solidFill>
            </a:endParaRPr>
          </a:p>
          <a:p>
            <a:endParaRPr lang="el-GR" sz="1524" dirty="0">
              <a:solidFill>
                <a:schemeClr val="bg1"/>
              </a:solidFill>
            </a:endParaRPr>
          </a:p>
          <a:p>
            <a:endParaRPr lang="el-GR" sz="1524" dirty="0">
              <a:solidFill>
                <a:schemeClr val="bg1"/>
              </a:solidFill>
            </a:endParaRPr>
          </a:p>
          <a:p>
            <a:endParaRPr lang="el-GR" sz="1524" dirty="0">
              <a:solidFill>
                <a:schemeClr val="bg1"/>
              </a:solidFill>
            </a:endParaRPr>
          </a:p>
          <a:p>
            <a:endParaRPr lang="el-GR" sz="1524" dirty="0"/>
          </a:p>
          <a:p>
            <a:endParaRPr lang="el-GR" sz="1524" dirty="0"/>
          </a:p>
        </p:txBody>
      </p:sp>
    </p:spTree>
    <p:extLst>
      <p:ext uri="{BB962C8B-B14F-4D97-AF65-F5344CB8AC3E}">
        <p14:creationId xmlns:p14="http://schemas.microsoft.com/office/powerpoint/2010/main" val="374566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indefinite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816</Words>
  <Application>Microsoft Office PowerPoint</Application>
  <PresentationFormat>Προβολή στην οθόνη (4:3)</PresentationFormat>
  <Paragraphs>87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5" baseType="lpstr">
      <vt:lpstr>Arial</vt:lpstr>
      <vt:lpstr>Calibri</vt:lpstr>
      <vt:lpstr>Comic Sans MS</vt:lpstr>
      <vt:lpstr>Minion Pro Cond</vt:lpstr>
      <vt:lpstr>Segoe Print</vt:lpstr>
      <vt:lpstr>Wingdings</vt:lpstr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Βασίλης Καναράς</cp:lastModifiedBy>
  <cp:revision>20</cp:revision>
  <dcterms:created xsi:type="dcterms:W3CDTF">2012-07-05T13:18:19Z</dcterms:created>
  <dcterms:modified xsi:type="dcterms:W3CDTF">2023-12-17T18:15:02Z</dcterms:modified>
</cp:coreProperties>
</file>