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7" r:id="rId2"/>
    <p:sldId id="259" r:id="rId3"/>
    <p:sldId id="265" r:id="rId4"/>
    <p:sldId id="260" r:id="rId5"/>
    <p:sldId id="266" r:id="rId6"/>
    <p:sldId id="267" r:id="rId7"/>
    <p:sldId id="268" r:id="rId8"/>
    <p:sldId id="269"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9" d="100"/>
          <a:sy n="79" d="100"/>
        </p:scale>
        <p:origin x="152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7A20B9-9252-4FCB-8A6B-EB9A73B8E24F}"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E67D1620-F2A7-4BD3-B10E-F18CA889FA7A}">
      <dgm:prSet phldrT="[Text]"/>
      <dgm:spPr/>
      <dgm:t>
        <a:bodyPr/>
        <a:lstStyle/>
        <a:p>
          <a:r>
            <a:rPr lang="el-GR" dirty="0" smtClean="0"/>
            <a:t>Εκχύλιση</a:t>
          </a:r>
          <a:endParaRPr lang="en-US" dirty="0"/>
        </a:p>
      </dgm:t>
    </dgm:pt>
    <dgm:pt modelId="{F1BCFBA2-C0AE-43F5-93FA-327A2DD37095}" type="parTrans" cxnId="{725EF2E7-3549-447D-86E6-BFF9355F4FE8}">
      <dgm:prSet/>
      <dgm:spPr/>
      <dgm:t>
        <a:bodyPr/>
        <a:lstStyle/>
        <a:p>
          <a:endParaRPr lang="en-US"/>
        </a:p>
      </dgm:t>
    </dgm:pt>
    <dgm:pt modelId="{607F00F1-13B5-4716-A047-716746A70663}" type="sibTrans" cxnId="{725EF2E7-3549-447D-86E6-BFF9355F4FE8}">
      <dgm:prSet/>
      <dgm:spPr/>
      <dgm:t>
        <a:bodyPr/>
        <a:lstStyle/>
        <a:p>
          <a:endParaRPr lang="en-US"/>
        </a:p>
      </dgm:t>
    </dgm:pt>
    <dgm:pt modelId="{6D6FA41A-64A4-439C-81A7-CA4EFB697E0B}">
      <dgm:prSet phldrT="[Text]"/>
      <dgm:spPr/>
      <dgm:t>
        <a:bodyPr/>
        <a:lstStyle/>
        <a:p>
          <a:r>
            <a:rPr lang="el-GR" dirty="0" err="1" smtClean="0"/>
            <a:t>Απόχυση</a:t>
          </a:r>
          <a:endParaRPr lang="en-US" dirty="0"/>
        </a:p>
      </dgm:t>
    </dgm:pt>
    <dgm:pt modelId="{149367E8-6E2B-4D0F-8953-9DB30A2E288E}" type="parTrans" cxnId="{905B5ADD-E834-4981-91A3-2A0492715687}">
      <dgm:prSet/>
      <dgm:spPr/>
      <dgm:t>
        <a:bodyPr/>
        <a:lstStyle/>
        <a:p>
          <a:endParaRPr lang="en-US"/>
        </a:p>
      </dgm:t>
    </dgm:pt>
    <dgm:pt modelId="{6BBBBB91-16A2-47A5-9437-76A02C9BBAB2}" type="sibTrans" cxnId="{905B5ADD-E834-4981-91A3-2A0492715687}">
      <dgm:prSet/>
      <dgm:spPr/>
      <dgm:t>
        <a:bodyPr/>
        <a:lstStyle/>
        <a:p>
          <a:endParaRPr lang="en-US"/>
        </a:p>
      </dgm:t>
    </dgm:pt>
    <dgm:pt modelId="{A4E95337-9CFF-46C4-A0AE-C3697A21C7C2}">
      <dgm:prSet phldrT="[Text]"/>
      <dgm:spPr/>
      <dgm:t>
        <a:bodyPr/>
        <a:lstStyle/>
        <a:p>
          <a:r>
            <a:rPr lang="el-GR" dirty="0" smtClean="0"/>
            <a:t>Διήθηση</a:t>
          </a:r>
          <a:endParaRPr lang="en-US" dirty="0"/>
        </a:p>
      </dgm:t>
    </dgm:pt>
    <dgm:pt modelId="{524BB33B-10E3-4F71-961D-7F39C44799CC}" type="parTrans" cxnId="{4C8D2EAD-90FB-4619-8500-D2BC0A9A827C}">
      <dgm:prSet/>
      <dgm:spPr/>
      <dgm:t>
        <a:bodyPr/>
        <a:lstStyle/>
        <a:p>
          <a:endParaRPr lang="en-US"/>
        </a:p>
      </dgm:t>
    </dgm:pt>
    <dgm:pt modelId="{6A67C7E1-A8A4-448F-8E62-F095321CF7DA}" type="sibTrans" cxnId="{4C8D2EAD-90FB-4619-8500-D2BC0A9A827C}">
      <dgm:prSet/>
      <dgm:spPr/>
      <dgm:t>
        <a:bodyPr/>
        <a:lstStyle/>
        <a:p>
          <a:endParaRPr lang="en-US"/>
        </a:p>
      </dgm:t>
    </dgm:pt>
    <dgm:pt modelId="{28AE744F-56FB-43E8-8D6B-4D4522599DFD}">
      <dgm:prSet phldrT="[Text]"/>
      <dgm:spPr/>
      <dgm:t>
        <a:bodyPr/>
        <a:lstStyle/>
        <a:p>
          <a:r>
            <a:rPr lang="el-GR" dirty="0" smtClean="0"/>
            <a:t>Εξάτμιση</a:t>
          </a:r>
          <a:endParaRPr lang="en-US" dirty="0"/>
        </a:p>
      </dgm:t>
    </dgm:pt>
    <dgm:pt modelId="{A8428662-DDC1-4D79-A43D-4D0C34D27AAD}" type="parTrans" cxnId="{C73C2DDE-2E76-498E-8AA7-42FDAF18D37B}">
      <dgm:prSet/>
      <dgm:spPr/>
      <dgm:t>
        <a:bodyPr/>
        <a:lstStyle/>
        <a:p>
          <a:endParaRPr lang="en-US"/>
        </a:p>
      </dgm:t>
    </dgm:pt>
    <dgm:pt modelId="{4AE90543-FD8C-4C5F-A76C-8A120F84913A}" type="sibTrans" cxnId="{C73C2DDE-2E76-498E-8AA7-42FDAF18D37B}">
      <dgm:prSet/>
      <dgm:spPr/>
      <dgm:t>
        <a:bodyPr/>
        <a:lstStyle/>
        <a:p>
          <a:endParaRPr lang="en-US"/>
        </a:p>
      </dgm:t>
    </dgm:pt>
    <dgm:pt modelId="{13F240CA-2D29-4503-AD7A-E4CF5C887680}">
      <dgm:prSet phldrT="[Text]"/>
      <dgm:spPr/>
      <dgm:t>
        <a:bodyPr/>
        <a:lstStyle/>
        <a:p>
          <a:r>
            <a:rPr lang="el-GR" dirty="0" smtClean="0"/>
            <a:t>Απόσταξη </a:t>
          </a:r>
          <a:endParaRPr lang="en-US" dirty="0"/>
        </a:p>
      </dgm:t>
    </dgm:pt>
    <dgm:pt modelId="{9739A663-3DFB-437A-8987-6A176EFEB751}" type="parTrans" cxnId="{3DA41F1E-4AD0-466B-A9FC-C570D3F054B0}">
      <dgm:prSet/>
      <dgm:spPr/>
      <dgm:t>
        <a:bodyPr/>
        <a:lstStyle/>
        <a:p>
          <a:endParaRPr lang="en-US"/>
        </a:p>
      </dgm:t>
    </dgm:pt>
    <dgm:pt modelId="{1E969F41-1B5F-4750-8FF5-78ADD6026E6D}" type="sibTrans" cxnId="{3DA41F1E-4AD0-466B-A9FC-C570D3F054B0}">
      <dgm:prSet/>
      <dgm:spPr/>
      <dgm:t>
        <a:bodyPr/>
        <a:lstStyle/>
        <a:p>
          <a:endParaRPr lang="en-US"/>
        </a:p>
      </dgm:t>
    </dgm:pt>
    <dgm:pt modelId="{03D1FAFF-54DE-4D87-9912-2C3933826844}">
      <dgm:prSet/>
      <dgm:spPr/>
      <dgm:t>
        <a:bodyPr/>
        <a:lstStyle/>
        <a:p>
          <a:r>
            <a:rPr lang="el-GR" dirty="0" smtClean="0"/>
            <a:t>Χρωματογραφία</a:t>
          </a:r>
          <a:endParaRPr lang="en-US" dirty="0"/>
        </a:p>
      </dgm:t>
    </dgm:pt>
    <dgm:pt modelId="{7BFC2D86-234B-4E62-832A-3A6F40CF85EF}" type="parTrans" cxnId="{9F8ABC46-BDED-423A-9DAF-26E2D1DC85BE}">
      <dgm:prSet/>
      <dgm:spPr/>
      <dgm:t>
        <a:bodyPr/>
        <a:lstStyle/>
        <a:p>
          <a:endParaRPr lang="en-US"/>
        </a:p>
      </dgm:t>
    </dgm:pt>
    <dgm:pt modelId="{89714D51-08E5-4087-A7D3-475AC628ED36}" type="sibTrans" cxnId="{9F8ABC46-BDED-423A-9DAF-26E2D1DC85BE}">
      <dgm:prSet/>
      <dgm:spPr/>
      <dgm:t>
        <a:bodyPr/>
        <a:lstStyle/>
        <a:p>
          <a:endParaRPr lang="en-US"/>
        </a:p>
      </dgm:t>
    </dgm:pt>
    <dgm:pt modelId="{EC5FCCBC-A4D7-4280-A643-FC561B3DC281}">
      <dgm:prSet/>
      <dgm:spPr/>
      <dgm:t>
        <a:bodyPr/>
        <a:lstStyle/>
        <a:p>
          <a:r>
            <a:rPr lang="el-GR" dirty="0" err="1" smtClean="0"/>
            <a:t>Φυγοκέντριση</a:t>
          </a:r>
          <a:endParaRPr lang="en-US" dirty="0"/>
        </a:p>
      </dgm:t>
    </dgm:pt>
    <dgm:pt modelId="{045EE418-B9D5-4E6A-BCC8-CB0DB0DAE5F0}" type="parTrans" cxnId="{7A07B541-7A46-45AB-9FFA-46D7BA37C99F}">
      <dgm:prSet/>
      <dgm:spPr/>
      <dgm:t>
        <a:bodyPr/>
        <a:lstStyle/>
        <a:p>
          <a:endParaRPr lang="en-US"/>
        </a:p>
      </dgm:t>
    </dgm:pt>
    <dgm:pt modelId="{B9EE0547-22C4-403B-B0E7-DB8DA7EF3473}" type="sibTrans" cxnId="{7A07B541-7A46-45AB-9FFA-46D7BA37C99F}">
      <dgm:prSet/>
      <dgm:spPr/>
      <dgm:t>
        <a:bodyPr/>
        <a:lstStyle/>
        <a:p>
          <a:endParaRPr lang="en-US"/>
        </a:p>
      </dgm:t>
    </dgm:pt>
    <dgm:pt modelId="{0A5B0DA3-81B8-4227-8D71-D030B32A820F}" type="pres">
      <dgm:prSet presAssocID="{8A7A20B9-9252-4FCB-8A6B-EB9A73B8E24F}" presName="diagram" presStyleCnt="0">
        <dgm:presLayoutVars>
          <dgm:dir/>
          <dgm:resizeHandles val="exact"/>
        </dgm:presLayoutVars>
      </dgm:prSet>
      <dgm:spPr/>
      <dgm:t>
        <a:bodyPr/>
        <a:lstStyle/>
        <a:p>
          <a:endParaRPr lang="en-US"/>
        </a:p>
      </dgm:t>
    </dgm:pt>
    <dgm:pt modelId="{F87CE015-DE9F-4436-9DFE-644EE3F1E24C}" type="pres">
      <dgm:prSet presAssocID="{E67D1620-F2A7-4BD3-B10E-F18CA889FA7A}" presName="node" presStyleLbl="node1" presStyleIdx="0" presStyleCnt="7">
        <dgm:presLayoutVars>
          <dgm:bulletEnabled val="1"/>
        </dgm:presLayoutVars>
      </dgm:prSet>
      <dgm:spPr/>
      <dgm:t>
        <a:bodyPr/>
        <a:lstStyle/>
        <a:p>
          <a:endParaRPr lang="en-US"/>
        </a:p>
      </dgm:t>
    </dgm:pt>
    <dgm:pt modelId="{1DDDC6A8-1A68-4FC7-B721-CDB77E62C711}" type="pres">
      <dgm:prSet presAssocID="{607F00F1-13B5-4716-A047-716746A70663}" presName="sibTrans" presStyleCnt="0"/>
      <dgm:spPr/>
    </dgm:pt>
    <dgm:pt modelId="{85ECA90D-120F-4A2F-BECB-99C9087E2AB2}" type="pres">
      <dgm:prSet presAssocID="{6D6FA41A-64A4-439C-81A7-CA4EFB697E0B}" presName="node" presStyleLbl="node1" presStyleIdx="1" presStyleCnt="7">
        <dgm:presLayoutVars>
          <dgm:bulletEnabled val="1"/>
        </dgm:presLayoutVars>
      </dgm:prSet>
      <dgm:spPr/>
      <dgm:t>
        <a:bodyPr/>
        <a:lstStyle/>
        <a:p>
          <a:endParaRPr lang="en-US"/>
        </a:p>
      </dgm:t>
    </dgm:pt>
    <dgm:pt modelId="{5C5CFC8A-7D39-45A1-B43D-155C0F69D2E3}" type="pres">
      <dgm:prSet presAssocID="{6BBBBB91-16A2-47A5-9437-76A02C9BBAB2}" presName="sibTrans" presStyleCnt="0"/>
      <dgm:spPr/>
    </dgm:pt>
    <dgm:pt modelId="{E52E4E04-0551-464C-8F4C-04247CF82F42}" type="pres">
      <dgm:prSet presAssocID="{A4E95337-9CFF-46C4-A0AE-C3697A21C7C2}" presName="node" presStyleLbl="node1" presStyleIdx="2" presStyleCnt="7">
        <dgm:presLayoutVars>
          <dgm:bulletEnabled val="1"/>
        </dgm:presLayoutVars>
      </dgm:prSet>
      <dgm:spPr/>
      <dgm:t>
        <a:bodyPr/>
        <a:lstStyle/>
        <a:p>
          <a:endParaRPr lang="en-US"/>
        </a:p>
      </dgm:t>
    </dgm:pt>
    <dgm:pt modelId="{AEA170C2-A0C9-4794-8D17-F228AB2A865A}" type="pres">
      <dgm:prSet presAssocID="{6A67C7E1-A8A4-448F-8E62-F095321CF7DA}" presName="sibTrans" presStyleCnt="0"/>
      <dgm:spPr/>
    </dgm:pt>
    <dgm:pt modelId="{3A8F3D6C-280A-4FB4-ADB5-D381FE7B6589}" type="pres">
      <dgm:prSet presAssocID="{28AE744F-56FB-43E8-8D6B-4D4522599DFD}" presName="node" presStyleLbl="node1" presStyleIdx="3" presStyleCnt="7">
        <dgm:presLayoutVars>
          <dgm:bulletEnabled val="1"/>
        </dgm:presLayoutVars>
      </dgm:prSet>
      <dgm:spPr/>
      <dgm:t>
        <a:bodyPr/>
        <a:lstStyle/>
        <a:p>
          <a:endParaRPr lang="en-US"/>
        </a:p>
      </dgm:t>
    </dgm:pt>
    <dgm:pt modelId="{31ACD421-2ED2-45E9-B5E9-E51F000933F0}" type="pres">
      <dgm:prSet presAssocID="{4AE90543-FD8C-4C5F-A76C-8A120F84913A}" presName="sibTrans" presStyleCnt="0"/>
      <dgm:spPr/>
    </dgm:pt>
    <dgm:pt modelId="{31BF7105-CCDD-43E7-B449-BC88C7FBD905}" type="pres">
      <dgm:prSet presAssocID="{13F240CA-2D29-4503-AD7A-E4CF5C887680}" presName="node" presStyleLbl="node1" presStyleIdx="4" presStyleCnt="7">
        <dgm:presLayoutVars>
          <dgm:bulletEnabled val="1"/>
        </dgm:presLayoutVars>
      </dgm:prSet>
      <dgm:spPr/>
      <dgm:t>
        <a:bodyPr/>
        <a:lstStyle/>
        <a:p>
          <a:endParaRPr lang="en-US"/>
        </a:p>
      </dgm:t>
    </dgm:pt>
    <dgm:pt modelId="{2A6FC21E-CACA-44C7-B625-255DA530E9ED}" type="pres">
      <dgm:prSet presAssocID="{1E969F41-1B5F-4750-8FF5-78ADD6026E6D}" presName="sibTrans" presStyleCnt="0"/>
      <dgm:spPr/>
    </dgm:pt>
    <dgm:pt modelId="{280F864E-01F9-4F6E-8803-CFF9B3669515}" type="pres">
      <dgm:prSet presAssocID="{03D1FAFF-54DE-4D87-9912-2C3933826844}" presName="node" presStyleLbl="node1" presStyleIdx="5" presStyleCnt="7">
        <dgm:presLayoutVars>
          <dgm:bulletEnabled val="1"/>
        </dgm:presLayoutVars>
      </dgm:prSet>
      <dgm:spPr/>
      <dgm:t>
        <a:bodyPr/>
        <a:lstStyle/>
        <a:p>
          <a:endParaRPr lang="en-US"/>
        </a:p>
      </dgm:t>
    </dgm:pt>
    <dgm:pt modelId="{63B0AA89-3C0D-4482-8519-B6B7E3D9E6A0}" type="pres">
      <dgm:prSet presAssocID="{89714D51-08E5-4087-A7D3-475AC628ED36}" presName="sibTrans" presStyleCnt="0"/>
      <dgm:spPr/>
    </dgm:pt>
    <dgm:pt modelId="{0311FE8B-3E76-4078-A850-900F824BB17F}" type="pres">
      <dgm:prSet presAssocID="{EC5FCCBC-A4D7-4280-A643-FC561B3DC281}" presName="node" presStyleLbl="node1" presStyleIdx="6" presStyleCnt="7">
        <dgm:presLayoutVars>
          <dgm:bulletEnabled val="1"/>
        </dgm:presLayoutVars>
      </dgm:prSet>
      <dgm:spPr/>
      <dgm:t>
        <a:bodyPr/>
        <a:lstStyle/>
        <a:p>
          <a:endParaRPr lang="en-US"/>
        </a:p>
      </dgm:t>
    </dgm:pt>
  </dgm:ptLst>
  <dgm:cxnLst>
    <dgm:cxn modelId="{7A07B541-7A46-45AB-9FFA-46D7BA37C99F}" srcId="{8A7A20B9-9252-4FCB-8A6B-EB9A73B8E24F}" destId="{EC5FCCBC-A4D7-4280-A643-FC561B3DC281}" srcOrd="6" destOrd="0" parTransId="{045EE418-B9D5-4E6A-BCC8-CB0DB0DAE5F0}" sibTransId="{B9EE0547-22C4-403B-B0E7-DB8DA7EF3473}"/>
    <dgm:cxn modelId="{9F8ABC46-BDED-423A-9DAF-26E2D1DC85BE}" srcId="{8A7A20B9-9252-4FCB-8A6B-EB9A73B8E24F}" destId="{03D1FAFF-54DE-4D87-9912-2C3933826844}" srcOrd="5" destOrd="0" parTransId="{7BFC2D86-234B-4E62-832A-3A6F40CF85EF}" sibTransId="{89714D51-08E5-4087-A7D3-475AC628ED36}"/>
    <dgm:cxn modelId="{3DA41F1E-4AD0-466B-A9FC-C570D3F054B0}" srcId="{8A7A20B9-9252-4FCB-8A6B-EB9A73B8E24F}" destId="{13F240CA-2D29-4503-AD7A-E4CF5C887680}" srcOrd="4" destOrd="0" parTransId="{9739A663-3DFB-437A-8987-6A176EFEB751}" sibTransId="{1E969F41-1B5F-4750-8FF5-78ADD6026E6D}"/>
    <dgm:cxn modelId="{AA9CF9A7-AA60-4414-84AC-A28937F44451}" type="presOf" srcId="{EC5FCCBC-A4D7-4280-A643-FC561B3DC281}" destId="{0311FE8B-3E76-4078-A850-900F824BB17F}" srcOrd="0" destOrd="0" presId="urn:microsoft.com/office/officeart/2005/8/layout/default"/>
    <dgm:cxn modelId="{47470456-4CD1-43BE-A540-E8E1FD3FF339}" type="presOf" srcId="{6D6FA41A-64A4-439C-81A7-CA4EFB697E0B}" destId="{85ECA90D-120F-4A2F-BECB-99C9087E2AB2}" srcOrd="0" destOrd="0" presId="urn:microsoft.com/office/officeart/2005/8/layout/default"/>
    <dgm:cxn modelId="{7611B2D9-7C80-4ED8-B0BD-FE5E6BBA93E6}" type="presOf" srcId="{13F240CA-2D29-4503-AD7A-E4CF5C887680}" destId="{31BF7105-CCDD-43E7-B449-BC88C7FBD905}" srcOrd="0" destOrd="0" presId="urn:microsoft.com/office/officeart/2005/8/layout/default"/>
    <dgm:cxn modelId="{C73C2DDE-2E76-498E-8AA7-42FDAF18D37B}" srcId="{8A7A20B9-9252-4FCB-8A6B-EB9A73B8E24F}" destId="{28AE744F-56FB-43E8-8D6B-4D4522599DFD}" srcOrd="3" destOrd="0" parTransId="{A8428662-DDC1-4D79-A43D-4D0C34D27AAD}" sibTransId="{4AE90543-FD8C-4C5F-A76C-8A120F84913A}"/>
    <dgm:cxn modelId="{905B5ADD-E834-4981-91A3-2A0492715687}" srcId="{8A7A20B9-9252-4FCB-8A6B-EB9A73B8E24F}" destId="{6D6FA41A-64A4-439C-81A7-CA4EFB697E0B}" srcOrd="1" destOrd="0" parTransId="{149367E8-6E2B-4D0F-8953-9DB30A2E288E}" sibTransId="{6BBBBB91-16A2-47A5-9437-76A02C9BBAB2}"/>
    <dgm:cxn modelId="{725EF2E7-3549-447D-86E6-BFF9355F4FE8}" srcId="{8A7A20B9-9252-4FCB-8A6B-EB9A73B8E24F}" destId="{E67D1620-F2A7-4BD3-B10E-F18CA889FA7A}" srcOrd="0" destOrd="0" parTransId="{F1BCFBA2-C0AE-43F5-93FA-327A2DD37095}" sibTransId="{607F00F1-13B5-4716-A047-716746A70663}"/>
    <dgm:cxn modelId="{B4577C23-0A73-474A-92C4-9646F099105A}" type="presOf" srcId="{A4E95337-9CFF-46C4-A0AE-C3697A21C7C2}" destId="{E52E4E04-0551-464C-8F4C-04247CF82F42}" srcOrd="0" destOrd="0" presId="urn:microsoft.com/office/officeart/2005/8/layout/default"/>
    <dgm:cxn modelId="{8C51D3D8-D782-4CA6-87EE-682C7B9A83C4}" type="presOf" srcId="{03D1FAFF-54DE-4D87-9912-2C3933826844}" destId="{280F864E-01F9-4F6E-8803-CFF9B3669515}" srcOrd="0" destOrd="0" presId="urn:microsoft.com/office/officeart/2005/8/layout/default"/>
    <dgm:cxn modelId="{72C49F2F-C6EB-4BBA-B1DB-8EF4F9712BAE}" type="presOf" srcId="{8A7A20B9-9252-4FCB-8A6B-EB9A73B8E24F}" destId="{0A5B0DA3-81B8-4227-8D71-D030B32A820F}" srcOrd="0" destOrd="0" presId="urn:microsoft.com/office/officeart/2005/8/layout/default"/>
    <dgm:cxn modelId="{74002631-62F9-4429-8B88-817475D74CAA}" type="presOf" srcId="{28AE744F-56FB-43E8-8D6B-4D4522599DFD}" destId="{3A8F3D6C-280A-4FB4-ADB5-D381FE7B6589}" srcOrd="0" destOrd="0" presId="urn:microsoft.com/office/officeart/2005/8/layout/default"/>
    <dgm:cxn modelId="{19A2FAAD-2434-4E64-853F-258A1214D2B1}" type="presOf" srcId="{E67D1620-F2A7-4BD3-B10E-F18CA889FA7A}" destId="{F87CE015-DE9F-4436-9DFE-644EE3F1E24C}" srcOrd="0" destOrd="0" presId="urn:microsoft.com/office/officeart/2005/8/layout/default"/>
    <dgm:cxn modelId="{4C8D2EAD-90FB-4619-8500-D2BC0A9A827C}" srcId="{8A7A20B9-9252-4FCB-8A6B-EB9A73B8E24F}" destId="{A4E95337-9CFF-46C4-A0AE-C3697A21C7C2}" srcOrd="2" destOrd="0" parTransId="{524BB33B-10E3-4F71-961D-7F39C44799CC}" sibTransId="{6A67C7E1-A8A4-448F-8E62-F095321CF7DA}"/>
    <dgm:cxn modelId="{F0CA7E8C-13AA-4118-BB75-79215A27549A}" type="presParOf" srcId="{0A5B0DA3-81B8-4227-8D71-D030B32A820F}" destId="{F87CE015-DE9F-4436-9DFE-644EE3F1E24C}" srcOrd="0" destOrd="0" presId="urn:microsoft.com/office/officeart/2005/8/layout/default"/>
    <dgm:cxn modelId="{04462014-3225-491C-9BA4-A6C18A0235CC}" type="presParOf" srcId="{0A5B0DA3-81B8-4227-8D71-D030B32A820F}" destId="{1DDDC6A8-1A68-4FC7-B721-CDB77E62C711}" srcOrd="1" destOrd="0" presId="urn:microsoft.com/office/officeart/2005/8/layout/default"/>
    <dgm:cxn modelId="{E41E6BD8-4488-4BAD-84E5-0CD9D6B74088}" type="presParOf" srcId="{0A5B0DA3-81B8-4227-8D71-D030B32A820F}" destId="{85ECA90D-120F-4A2F-BECB-99C9087E2AB2}" srcOrd="2" destOrd="0" presId="urn:microsoft.com/office/officeart/2005/8/layout/default"/>
    <dgm:cxn modelId="{99A8188A-C424-4F8D-B1F8-C65CCBB45903}" type="presParOf" srcId="{0A5B0DA3-81B8-4227-8D71-D030B32A820F}" destId="{5C5CFC8A-7D39-45A1-B43D-155C0F69D2E3}" srcOrd="3" destOrd="0" presId="urn:microsoft.com/office/officeart/2005/8/layout/default"/>
    <dgm:cxn modelId="{0F37AAEA-E529-4C61-B224-19A40BE59F6A}" type="presParOf" srcId="{0A5B0DA3-81B8-4227-8D71-D030B32A820F}" destId="{E52E4E04-0551-464C-8F4C-04247CF82F42}" srcOrd="4" destOrd="0" presId="urn:microsoft.com/office/officeart/2005/8/layout/default"/>
    <dgm:cxn modelId="{32B72221-648D-499F-A582-34D1DF2DB12A}" type="presParOf" srcId="{0A5B0DA3-81B8-4227-8D71-D030B32A820F}" destId="{AEA170C2-A0C9-4794-8D17-F228AB2A865A}" srcOrd="5" destOrd="0" presId="urn:microsoft.com/office/officeart/2005/8/layout/default"/>
    <dgm:cxn modelId="{6899B51E-7863-40B1-9E5C-B0D277FFE546}" type="presParOf" srcId="{0A5B0DA3-81B8-4227-8D71-D030B32A820F}" destId="{3A8F3D6C-280A-4FB4-ADB5-D381FE7B6589}" srcOrd="6" destOrd="0" presId="urn:microsoft.com/office/officeart/2005/8/layout/default"/>
    <dgm:cxn modelId="{9CDDFCC7-B45E-4526-A3F0-918349320101}" type="presParOf" srcId="{0A5B0DA3-81B8-4227-8D71-D030B32A820F}" destId="{31ACD421-2ED2-45E9-B5E9-E51F000933F0}" srcOrd="7" destOrd="0" presId="urn:microsoft.com/office/officeart/2005/8/layout/default"/>
    <dgm:cxn modelId="{0309C3B6-2AD8-4EA7-A85A-28BD5A9E660F}" type="presParOf" srcId="{0A5B0DA3-81B8-4227-8D71-D030B32A820F}" destId="{31BF7105-CCDD-43E7-B449-BC88C7FBD905}" srcOrd="8" destOrd="0" presId="urn:microsoft.com/office/officeart/2005/8/layout/default"/>
    <dgm:cxn modelId="{DAFF0750-4174-4DF5-BF68-5CFC50B33A93}" type="presParOf" srcId="{0A5B0DA3-81B8-4227-8D71-D030B32A820F}" destId="{2A6FC21E-CACA-44C7-B625-255DA530E9ED}" srcOrd="9" destOrd="0" presId="urn:microsoft.com/office/officeart/2005/8/layout/default"/>
    <dgm:cxn modelId="{53B7759A-2844-4EE0-9F53-217C0EE8AA78}" type="presParOf" srcId="{0A5B0DA3-81B8-4227-8D71-D030B32A820F}" destId="{280F864E-01F9-4F6E-8803-CFF9B3669515}" srcOrd="10" destOrd="0" presId="urn:microsoft.com/office/officeart/2005/8/layout/default"/>
    <dgm:cxn modelId="{0543B254-E3FC-46BC-8298-79E0E00C8D4A}" type="presParOf" srcId="{0A5B0DA3-81B8-4227-8D71-D030B32A820F}" destId="{63B0AA89-3C0D-4482-8519-B6B7E3D9E6A0}" srcOrd="11" destOrd="0" presId="urn:microsoft.com/office/officeart/2005/8/layout/default"/>
    <dgm:cxn modelId="{13B64781-0593-4AB8-9600-8B1830874CA5}" type="presParOf" srcId="{0A5B0DA3-81B8-4227-8D71-D030B32A820F}" destId="{0311FE8B-3E76-4078-A850-900F824BB17F}"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7CE015-DE9F-4436-9DFE-644EE3F1E24C}">
      <dsp:nvSpPr>
        <dsp:cNvPr id="0" name=""/>
        <dsp:cNvSpPr/>
      </dsp:nvSpPr>
      <dsp:spPr>
        <a:xfrm>
          <a:off x="0" y="127000"/>
          <a:ext cx="1904999" cy="114300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dirty="0" smtClean="0"/>
            <a:t>Εκχύλιση</a:t>
          </a:r>
          <a:endParaRPr lang="en-US" sz="2000" kern="1200" dirty="0"/>
        </a:p>
      </dsp:txBody>
      <dsp:txXfrm>
        <a:off x="0" y="127000"/>
        <a:ext cx="1904999" cy="1143000"/>
      </dsp:txXfrm>
    </dsp:sp>
    <dsp:sp modelId="{85ECA90D-120F-4A2F-BECB-99C9087E2AB2}">
      <dsp:nvSpPr>
        <dsp:cNvPr id="0" name=""/>
        <dsp:cNvSpPr/>
      </dsp:nvSpPr>
      <dsp:spPr>
        <a:xfrm>
          <a:off x="2095500" y="127000"/>
          <a:ext cx="1904999" cy="114300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dirty="0" err="1" smtClean="0"/>
            <a:t>Απόχυση</a:t>
          </a:r>
          <a:endParaRPr lang="en-US" sz="2000" kern="1200" dirty="0"/>
        </a:p>
      </dsp:txBody>
      <dsp:txXfrm>
        <a:off x="2095500" y="127000"/>
        <a:ext cx="1904999" cy="1143000"/>
      </dsp:txXfrm>
    </dsp:sp>
    <dsp:sp modelId="{E52E4E04-0551-464C-8F4C-04247CF82F42}">
      <dsp:nvSpPr>
        <dsp:cNvPr id="0" name=""/>
        <dsp:cNvSpPr/>
      </dsp:nvSpPr>
      <dsp:spPr>
        <a:xfrm>
          <a:off x="4191000" y="127000"/>
          <a:ext cx="1904999" cy="114300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dirty="0" smtClean="0"/>
            <a:t>Διήθηση</a:t>
          </a:r>
          <a:endParaRPr lang="en-US" sz="2000" kern="1200" dirty="0"/>
        </a:p>
      </dsp:txBody>
      <dsp:txXfrm>
        <a:off x="4191000" y="127000"/>
        <a:ext cx="1904999" cy="1143000"/>
      </dsp:txXfrm>
    </dsp:sp>
    <dsp:sp modelId="{3A8F3D6C-280A-4FB4-ADB5-D381FE7B6589}">
      <dsp:nvSpPr>
        <dsp:cNvPr id="0" name=""/>
        <dsp:cNvSpPr/>
      </dsp:nvSpPr>
      <dsp:spPr>
        <a:xfrm>
          <a:off x="0" y="1460500"/>
          <a:ext cx="1904999" cy="114300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dirty="0" smtClean="0"/>
            <a:t>Εξάτμιση</a:t>
          </a:r>
          <a:endParaRPr lang="en-US" sz="2000" kern="1200" dirty="0"/>
        </a:p>
      </dsp:txBody>
      <dsp:txXfrm>
        <a:off x="0" y="1460500"/>
        <a:ext cx="1904999" cy="1143000"/>
      </dsp:txXfrm>
    </dsp:sp>
    <dsp:sp modelId="{31BF7105-CCDD-43E7-B449-BC88C7FBD905}">
      <dsp:nvSpPr>
        <dsp:cNvPr id="0" name=""/>
        <dsp:cNvSpPr/>
      </dsp:nvSpPr>
      <dsp:spPr>
        <a:xfrm>
          <a:off x="2095500" y="1460500"/>
          <a:ext cx="1904999" cy="114300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dirty="0" smtClean="0"/>
            <a:t>Απόσταξη </a:t>
          </a:r>
          <a:endParaRPr lang="en-US" sz="2000" kern="1200" dirty="0"/>
        </a:p>
      </dsp:txBody>
      <dsp:txXfrm>
        <a:off x="2095500" y="1460500"/>
        <a:ext cx="1904999" cy="1143000"/>
      </dsp:txXfrm>
    </dsp:sp>
    <dsp:sp modelId="{280F864E-01F9-4F6E-8803-CFF9B3669515}">
      <dsp:nvSpPr>
        <dsp:cNvPr id="0" name=""/>
        <dsp:cNvSpPr/>
      </dsp:nvSpPr>
      <dsp:spPr>
        <a:xfrm>
          <a:off x="4191000" y="1460500"/>
          <a:ext cx="1904999" cy="114300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dirty="0" smtClean="0"/>
            <a:t>Χρωματογραφία</a:t>
          </a:r>
          <a:endParaRPr lang="en-US" sz="2000" kern="1200" dirty="0"/>
        </a:p>
      </dsp:txBody>
      <dsp:txXfrm>
        <a:off x="4191000" y="1460500"/>
        <a:ext cx="1904999" cy="1143000"/>
      </dsp:txXfrm>
    </dsp:sp>
    <dsp:sp modelId="{0311FE8B-3E76-4078-A850-900F824BB17F}">
      <dsp:nvSpPr>
        <dsp:cNvPr id="0" name=""/>
        <dsp:cNvSpPr/>
      </dsp:nvSpPr>
      <dsp:spPr>
        <a:xfrm>
          <a:off x="2095500" y="2793999"/>
          <a:ext cx="1904999" cy="114300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dirty="0" err="1" smtClean="0"/>
            <a:t>Φυγοκέντριση</a:t>
          </a:r>
          <a:endParaRPr lang="en-US" sz="2000" kern="1200" dirty="0"/>
        </a:p>
      </dsp:txBody>
      <dsp:txXfrm>
        <a:off x="2095500" y="2793999"/>
        <a:ext cx="1904999" cy="11430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BD3226-2BD6-4E3B-B5E4-712F5DEB341B}" type="datetimeFigureOut">
              <a:rPr lang="el-GR" smtClean="0"/>
              <a:t>5/2/2026</a:t>
            </a:fld>
            <a:endParaRPr lang="el-G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C58292-F810-4C7A-B3B8-3B81C6AECA60}" type="slidenum">
              <a:rPr lang="el-GR" smtClean="0"/>
              <a:t>‹#›</a:t>
            </a:fld>
            <a:endParaRPr lang="el-GR"/>
          </a:p>
        </p:txBody>
      </p:sp>
    </p:spTree>
    <p:extLst>
      <p:ext uri="{BB962C8B-B14F-4D97-AF65-F5344CB8AC3E}">
        <p14:creationId xmlns:p14="http://schemas.microsoft.com/office/powerpoint/2010/main" val="2954597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l-GR" dirty="0" smtClean="0"/>
              <a:t>Πως</a:t>
            </a:r>
            <a:r>
              <a:rPr lang="el-GR" baseline="0" dirty="0" smtClean="0"/>
              <a:t> δημιουργούνται τα σύννεφα;</a:t>
            </a:r>
          </a:p>
          <a:p>
            <a:r>
              <a:rPr lang="el-GR" dirty="0" smtClean="0"/>
              <a:t>Κύκλος του</a:t>
            </a:r>
            <a:r>
              <a:rPr lang="el-GR" baseline="0" dirty="0" smtClean="0"/>
              <a:t> νερού</a:t>
            </a:r>
            <a:endParaRPr lang="el-GR" dirty="0"/>
          </a:p>
        </p:txBody>
      </p:sp>
      <p:sp>
        <p:nvSpPr>
          <p:cNvPr id="4" name="Slide Number Placeholder 3"/>
          <p:cNvSpPr>
            <a:spLocks noGrp="1"/>
          </p:cNvSpPr>
          <p:nvPr>
            <p:ph type="sldNum" sz="quarter" idx="10"/>
          </p:nvPr>
        </p:nvSpPr>
        <p:spPr/>
        <p:txBody>
          <a:bodyPr/>
          <a:lstStyle/>
          <a:p>
            <a:fld id="{AAFE024E-39ED-4DC6-882B-6DAA9184AD04}" type="slidenum">
              <a:rPr lang="el-GR" smtClean="0"/>
              <a:t>1</a:t>
            </a:fld>
            <a:endParaRPr lang="el-GR"/>
          </a:p>
        </p:txBody>
      </p:sp>
    </p:spTree>
    <p:extLst>
      <p:ext uri="{BB962C8B-B14F-4D97-AF65-F5344CB8AC3E}">
        <p14:creationId xmlns:p14="http://schemas.microsoft.com/office/powerpoint/2010/main" val="2422132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38B2262-F3D4-444D-A59A-ACA080D33694}" type="datetimeFigureOut">
              <a:rPr lang="el-GR" smtClean="0"/>
              <a:t>5/2/2026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4575F30-060F-49D7-82A3-C25880C08E21}" type="slidenum">
              <a:rPr lang="el-GR" smtClean="0"/>
              <a:t>‹#›</a:t>
            </a:fld>
            <a:endParaRPr lang="el-GR"/>
          </a:p>
        </p:txBody>
      </p:sp>
    </p:spTree>
    <p:extLst>
      <p:ext uri="{BB962C8B-B14F-4D97-AF65-F5344CB8AC3E}">
        <p14:creationId xmlns:p14="http://schemas.microsoft.com/office/powerpoint/2010/main" val="1837631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8B2262-F3D4-444D-A59A-ACA080D33694}" type="datetimeFigureOut">
              <a:rPr lang="el-GR" smtClean="0"/>
              <a:t>5/2/2026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4575F30-060F-49D7-82A3-C25880C08E21}" type="slidenum">
              <a:rPr lang="el-GR" smtClean="0"/>
              <a:t>‹#›</a:t>
            </a:fld>
            <a:endParaRPr lang="el-GR"/>
          </a:p>
        </p:txBody>
      </p:sp>
    </p:spTree>
    <p:extLst>
      <p:ext uri="{BB962C8B-B14F-4D97-AF65-F5344CB8AC3E}">
        <p14:creationId xmlns:p14="http://schemas.microsoft.com/office/powerpoint/2010/main" val="3631646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8B2262-F3D4-444D-A59A-ACA080D33694}" type="datetimeFigureOut">
              <a:rPr lang="el-GR" smtClean="0"/>
              <a:t>5/2/2026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4575F30-060F-49D7-82A3-C25880C08E21}" type="slidenum">
              <a:rPr lang="el-GR" smtClean="0"/>
              <a:t>‹#›</a:t>
            </a:fld>
            <a:endParaRPr lang="el-GR"/>
          </a:p>
        </p:txBody>
      </p:sp>
    </p:spTree>
    <p:extLst>
      <p:ext uri="{BB962C8B-B14F-4D97-AF65-F5344CB8AC3E}">
        <p14:creationId xmlns:p14="http://schemas.microsoft.com/office/powerpoint/2010/main" val="513488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8B2262-F3D4-444D-A59A-ACA080D33694}" type="datetimeFigureOut">
              <a:rPr lang="el-GR" smtClean="0"/>
              <a:t>5/2/2026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4575F30-060F-49D7-82A3-C25880C08E21}" type="slidenum">
              <a:rPr lang="el-GR" smtClean="0"/>
              <a:t>‹#›</a:t>
            </a:fld>
            <a:endParaRPr lang="el-GR"/>
          </a:p>
        </p:txBody>
      </p:sp>
    </p:spTree>
    <p:extLst>
      <p:ext uri="{BB962C8B-B14F-4D97-AF65-F5344CB8AC3E}">
        <p14:creationId xmlns:p14="http://schemas.microsoft.com/office/powerpoint/2010/main" val="168562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38B2262-F3D4-444D-A59A-ACA080D33694}" type="datetimeFigureOut">
              <a:rPr lang="el-GR" smtClean="0"/>
              <a:t>5/2/2026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4575F30-060F-49D7-82A3-C25880C08E21}" type="slidenum">
              <a:rPr lang="el-GR" smtClean="0"/>
              <a:t>‹#›</a:t>
            </a:fld>
            <a:endParaRPr lang="el-GR"/>
          </a:p>
        </p:txBody>
      </p:sp>
    </p:spTree>
    <p:extLst>
      <p:ext uri="{BB962C8B-B14F-4D97-AF65-F5344CB8AC3E}">
        <p14:creationId xmlns:p14="http://schemas.microsoft.com/office/powerpoint/2010/main" val="3438926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38B2262-F3D4-444D-A59A-ACA080D33694}" type="datetimeFigureOut">
              <a:rPr lang="el-GR" smtClean="0"/>
              <a:t>5/2/2026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4575F30-060F-49D7-82A3-C25880C08E21}" type="slidenum">
              <a:rPr lang="el-GR" smtClean="0"/>
              <a:t>‹#›</a:t>
            </a:fld>
            <a:endParaRPr lang="el-GR"/>
          </a:p>
        </p:txBody>
      </p:sp>
    </p:spTree>
    <p:extLst>
      <p:ext uri="{BB962C8B-B14F-4D97-AF65-F5344CB8AC3E}">
        <p14:creationId xmlns:p14="http://schemas.microsoft.com/office/powerpoint/2010/main" val="2536553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38B2262-F3D4-444D-A59A-ACA080D33694}" type="datetimeFigureOut">
              <a:rPr lang="el-GR" smtClean="0"/>
              <a:t>5/2/2026</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24575F30-060F-49D7-82A3-C25880C08E21}" type="slidenum">
              <a:rPr lang="el-GR" smtClean="0"/>
              <a:t>‹#›</a:t>
            </a:fld>
            <a:endParaRPr lang="el-GR"/>
          </a:p>
        </p:txBody>
      </p:sp>
    </p:spTree>
    <p:extLst>
      <p:ext uri="{BB962C8B-B14F-4D97-AF65-F5344CB8AC3E}">
        <p14:creationId xmlns:p14="http://schemas.microsoft.com/office/powerpoint/2010/main" val="2702526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38B2262-F3D4-444D-A59A-ACA080D33694}" type="datetimeFigureOut">
              <a:rPr lang="el-GR" smtClean="0"/>
              <a:t>5/2/2026</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24575F30-060F-49D7-82A3-C25880C08E21}" type="slidenum">
              <a:rPr lang="el-GR" smtClean="0"/>
              <a:t>‹#›</a:t>
            </a:fld>
            <a:endParaRPr lang="el-GR"/>
          </a:p>
        </p:txBody>
      </p:sp>
    </p:spTree>
    <p:extLst>
      <p:ext uri="{BB962C8B-B14F-4D97-AF65-F5344CB8AC3E}">
        <p14:creationId xmlns:p14="http://schemas.microsoft.com/office/powerpoint/2010/main" val="392515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B2262-F3D4-444D-A59A-ACA080D33694}" type="datetimeFigureOut">
              <a:rPr lang="el-GR" smtClean="0"/>
              <a:t>5/2/2026</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24575F30-060F-49D7-82A3-C25880C08E21}" type="slidenum">
              <a:rPr lang="el-GR" smtClean="0"/>
              <a:t>‹#›</a:t>
            </a:fld>
            <a:endParaRPr lang="el-GR"/>
          </a:p>
        </p:txBody>
      </p:sp>
    </p:spTree>
    <p:extLst>
      <p:ext uri="{BB962C8B-B14F-4D97-AF65-F5344CB8AC3E}">
        <p14:creationId xmlns:p14="http://schemas.microsoft.com/office/powerpoint/2010/main" val="1401874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8B2262-F3D4-444D-A59A-ACA080D33694}" type="datetimeFigureOut">
              <a:rPr lang="el-GR" smtClean="0"/>
              <a:t>5/2/2026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4575F30-060F-49D7-82A3-C25880C08E21}" type="slidenum">
              <a:rPr lang="el-GR" smtClean="0"/>
              <a:t>‹#›</a:t>
            </a:fld>
            <a:endParaRPr lang="el-GR"/>
          </a:p>
        </p:txBody>
      </p:sp>
    </p:spTree>
    <p:extLst>
      <p:ext uri="{BB962C8B-B14F-4D97-AF65-F5344CB8AC3E}">
        <p14:creationId xmlns:p14="http://schemas.microsoft.com/office/powerpoint/2010/main" val="218292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8B2262-F3D4-444D-A59A-ACA080D33694}" type="datetimeFigureOut">
              <a:rPr lang="el-GR" smtClean="0"/>
              <a:t>5/2/2026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4575F30-060F-49D7-82A3-C25880C08E21}" type="slidenum">
              <a:rPr lang="el-GR" smtClean="0"/>
              <a:t>‹#›</a:t>
            </a:fld>
            <a:endParaRPr lang="el-GR"/>
          </a:p>
        </p:txBody>
      </p:sp>
    </p:spTree>
    <p:extLst>
      <p:ext uri="{BB962C8B-B14F-4D97-AF65-F5344CB8AC3E}">
        <p14:creationId xmlns:p14="http://schemas.microsoft.com/office/powerpoint/2010/main" val="1052226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B2262-F3D4-444D-A59A-ACA080D33694}" type="datetimeFigureOut">
              <a:rPr lang="el-GR" smtClean="0"/>
              <a:t>5/2/2026</a:t>
            </a:fld>
            <a:endParaRPr lang="el-G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575F30-060F-49D7-82A3-C25880C08E21}" type="slidenum">
              <a:rPr lang="el-GR" smtClean="0"/>
              <a:t>‹#›</a:t>
            </a:fld>
            <a:endParaRPr lang="el-GR"/>
          </a:p>
        </p:txBody>
      </p:sp>
    </p:spTree>
    <p:extLst>
      <p:ext uri="{BB962C8B-B14F-4D97-AF65-F5344CB8AC3E}">
        <p14:creationId xmlns:p14="http://schemas.microsoft.com/office/powerpoint/2010/main" val="1647285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Autofit/>
          </a:bodyPr>
          <a:lstStyle/>
          <a:p>
            <a:r>
              <a:rPr lang="el-GR" sz="2400" b="1" dirty="0">
                <a:solidFill>
                  <a:srgbClr val="C00000"/>
                </a:solidFill>
              </a:rPr>
              <a:t>Γενική Ενότητα 2: ΑΠΟ ΤΟ ΝΕΡΟ ΣΤΟ ΑΤΟΜΟ - ΑΠΟ ΤΟ ΜΑΚΡΟΚΟΣΜΟ ΣΤΟ ΜΙΚΡΟΚΟΣΜΟ</a:t>
            </a:r>
            <a:br>
              <a:rPr lang="el-GR" sz="2400" b="1" dirty="0">
                <a:solidFill>
                  <a:srgbClr val="C00000"/>
                </a:solidFill>
              </a:rPr>
            </a:br>
            <a:endParaRPr lang="el-GR" sz="1200" b="1" dirty="0">
              <a:solidFill>
                <a:srgbClr val="C00000"/>
              </a:solidFill>
            </a:endParaRPr>
          </a:p>
        </p:txBody>
      </p:sp>
      <p:sp>
        <p:nvSpPr>
          <p:cNvPr id="3" name="Υπότιτλος 2"/>
          <p:cNvSpPr>
            <a:spLocks noGrp="1"/>
          </p:cNvSpPr>
          <p:nvPr>
            <p:ph type="subTitle" idx="1"/>
          </p:nvPr>
        </p:nvSpPr>
        <p:spPr/>
        <p:txBody>
          <a:bodyPr/>
          <a:lstStyle/>
          <a:p>
            <a:r>
              <a:rPr lang="el-GR" b="1" dirty="0" smtClean="0"/>
              <a:t>2.5 ΔΙΑΧΩΡΙΣΜΟΣ ΜΕΙΓΜΑΤΩΝ</a:t>
            </a:r>
          </a:p>
          <a:p>
            <a:r>
              <a:rPr lang="el-GR" dirty="0" smtClean="0"/>
              <a:t>ΧΗΜΕΙΑ Β’ ΓΥΜΝΑΣΙΟΥ</a:t>
            </a:r>
            <a:endParaRPr lang="el-GR" dirty="0"/>
          </a:p>
        </p:txBody>
      </p:sp>
    </p:spTree>
    <p:extLst>
      <p:ext uri="{BB962C8B-B14F-4D97-AF65-F5344CB8AC3E}">
        <p14:creationId xmlns:p14="http://schemas.microsoft.com/office/powerpoint/2010/main" val="29926227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sz="quarter"/>
          </p:nvPr>
        </p:nvSpPr>
        <p:spPr>
          <a:xfrm>
            <a:off x="0" y="447473"/>
            <a:ext cx="9144000" cy="476250"/>
          </a:xfrm>
        </p:spPr>
        <p:txBody>
          <a:bodyPr>
            <a:normAutofit fontScale="90000"/>
          </a:bodyPr>
          <a:lstStyle/>
          <a:p>
            <a:pPr algn="ctr"/>
            <a:r>
              <a:rPr lang="el-GR" altLang="el-GR" sz="2000" b="1" dirty="0" smtClean="0">
                <a:solidFill>
                  <a:srgbClr val="000099"/>
                </a:solidFill>
                <a:latin typeface="Verdana" panose="020B0604030504040204" pitchFamily="34" charset="0"/>
              </a:rPr>
              <a:t>Διαδικασίες που ακολουθούνται για το διαχωρισμό των συστατικών ενός μείγματος</a:t>
            </a:r>
            <a:endParaRPr lang="el-GR" altLang="el-GR" sz="1600" b="1" dirty="0">
              <a:solidFill>
                <a:srgbClr val="000099"/>
              </a:solidFill>
              <a:latin typeface="Verdana" panose="020B0604030504040204" pitchFamily="34" charset="0"/>
            </a:endParaRPr>
          </a:p>
        </p:txBody>
      </p:sp>
      <p:graphicFrame>
        <p:nvGraphicFramePr>
          <p:cNvPr id="3" name="Diagram 2"/>
          <p:cNvGraphicFramePr/>
          <p:nvPr>
            <p:extLst>
              <p:ext uri="{D42A27DB-BD31-4B8C-83A1-F6EECF244321}">
                <p14:modId xmlns:p14="http://schemas.microsoft.com/office/powerpoint/2010/main" val="1634633834"/>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extBox 14"/>
          <p:cNvSpPr txBox="1"/>
          <p:nvPr/>
        </p:nvSpPr>
        <p:spPr>
          <a:xfrm>
            <a:off x="797668" y="5476672"/>
            <a:ext cx="7793673" cy="120032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l-GR" b="1" dirty="0">
                <a:solidFill>
                  <a:schemeClr val="bg1"/>
                </a:solidFill>
              </a:rPr>
              <a:t>Οι μέθοδοι διαχωρισμού μειγμάτων βασίζονται στις διαφορετικές φυσικές ιδιότητες των συστατικών τους, όπως η διαλυτότητα, το σημείο βρασμού, η πυκνότητα, η μαγνητική έλξη, ή η διαφορετική συμπεριφορά τους σε ένα ρευστό μέσο</a:t>
            </a:r>
          </a:p>
        </p:txBody>
      </p:sp>
    </p:spTree>
    <p:extLst>
      <p:ext uri="{BB962C8B-B14F-4D97-AF65-F5344CB8AC3E}">
        <p14:creationId xmlns:p14="http://schemas.microsoft.com/office/powerpoint/2010/main" val="23526806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sz="quarter"/>
          </p:nvPr>
        </p:nvSpPr>
        <p:spPr>
          <a:xfrm>
            <a:off x="0" y="0"/>
            <a:ext cx="9144000" cy="476250"/>
          </a:xfrm>
        </p:spPr>
        <p:txBody>
          <a:bodyPr/>
          <a:lstStyle/>
          <a:p>
            <a:pPr algn="ctr"/>
            <a:r>
              <a:rPr lang="el-GR" altLang="el-GR" sz="2400" b="1" cap="small" dirty="0" smtClean="0">
                <a:solidFill>
                  <a:srgbClr val="000099"/>
                </a:solidFill>
                <a:latin typeface="Verdana" panose="020B0604030504040204" pitchFamily="34" charset="0"/>
              </a:rPr>
              <a:t>ΕΚΧΥΛΙΣΗ-ΑΠΟΧΥΣΗ</a:t>
            </a:r>
            <a:endParaRPr lang="el-GR" altLang="el-GR" sz="2000" b="1" cap="small" dirty="0">
              <a:solidFill>
                <a:srgbClr val="000099"/>
              </a:solidFill>
              <a:latin typeface="Verdana" panose="020B0604030504040204" pitchFamily="34" charset="0"/>
            </a:endParaRPr>
          </a:p>
        </p:txBody>
      </p:sp>
      <p:sp>
        <p:nvSpPr>
          <p:cNvPr id="5" name="Rectangle 3"/>
          <p:cNvSpPr>
            <a:spLocks noChangeArrowheads="1"/>
          </p:cNvSpPr>
          <p:nvPr/>
        </p:nvSpPr>
        <p:spPr bwMode="auto">
          <a:xfrm>
            <a:off x="311285" y="809625"/>
            <a:ext cx="4309353" cy="604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82563" indent="-182563">
              <a:spcBef>
                <a:spcPct val="20000"/>
              </a:spcBef>
              <a:buChar char="•"/>
              <a:tabLst>
                <a:tab pos="354013" algn="l"/>
                <a:tab pos="1169988" algn="l"/>
                <a:tab pos="1974850" algn="l"/>
              </a:tabLst>
              <a:defRPr sz="2800">
                <a:solidFill>
                  <a:schemeClr val="tx1"/>
                </a:solidFill>
                <a:latin typeface="Arial" panose="020B0604020202020204" pitchFamily="34" charset="0"/>
              </a:defRPr>
            </a:lvl1pPr>
            <a:lvl2pPr marL="536575" indent="-174625">
              <a:spcBef>
                <a:spcPct val="20000"/>
              </a:spcBef>
              <a:buChar char="–"/>
              <a:tabLst>
                <a:tab pos="354013" algn="l"/>
                <a:tab pos="1169988" algn="l"/>
                <a:tab pos="1974850" algn="l"/>
              </a:tabLst>
              <a:defRPr sz="2400">
                <a:solidFill>
                  <a:schemeClr val="tx1"/>
                </a:solidFill>
                <a:latin typeface="Arial" panose="020B0604020202020204" pitchFamily="34" charset="0"/>
              </a:defRPr>
            </a:lvl2pPr>
            <a:lvl3pPr marL="901700" indent="-185738">
              <a:spcBef>
                <a:spcPct val="20000"/>
              </a:spcBef>
              <a:buChar char="•"/>
              <a:tabLst>
                <a:tab pos="354013" algn="l"/>
                <a:tab pos="1169988" algn="l"/>
                <a:tab pos="1974850" algn="l"/>
              </a:tabLst>
              <a:defRPr sz="2000">
                <a:solidFill>
                  <a:schemeClr val="tx1"/>
                </a:solidFill>
                <a:latin typeface="Arial" panose="020B0604020202020204" pitchFamily="34" charset="0"/>
              </a:defRPr>
            </a:lvl3pPr>
            <a:lvl4pPr marL="1255713" indent="-174625">
              <a:spcBef>
                <a:spcPct val="20000"/>
              </a:spcBef>
              <a:buChar char="–"/>
              <a:tabLst>
                <a:tab pos="354013" algn="l"/>
                <a:tab pos="1169988" algn="l"/>
                <a:tab pos="1974850" algn="l"/>
              </a:tabLst>
              <a:defRPr>
                <a:solidFill>
                  <a:schemeClr val="tx1"/>
                </a:solidFill>
                <a:latin typeface="Arial" panose="020B0604020202020204" pitchFamily="34" charset="0"/>
              </a:defRPr>
            </a:lvl4pPr>
            <a:lvl5pPr marL="1609725" indent="-174625">
              <a:spcBef>
                <a:spcPct val="20000"/>
              </a:spcBef>
              <a:buChar char="»"/>
              <a:tabLst>
                <a:tab pos="354013" algn="l"/>
                <a:tab pos="1169988" algn="l"/>
                <a:tab pos="1974850" algn="l"/>
              </a:tabLst>
              <a:defRPr>
                <a:solidFill>
                  <a:schemeClr val="tx1"/>
                </a:solidFill>
                <a:latin typeface="Arial" panose="020B0604020202020204" pitchFamily="34" charset="0"/>
              </a:defRPr>
            </a:lvl5pPr>
            <a:lvl6pPr marL="2066925" indent="-174625" fontAlgn="base">
              <a:spcBef>
                <a:spcPct val="20000"/>
              </a:spcBef>
              <a:spcAft>
                <a:spcPct val="0"/>
              </a:spcAft>
              <a:buChar char="»"/>
              <a:tabLst>
                <a:tab pos="354013" algn="l"/>
                <a:tab pos="1169988" algn="l"/>
                <a:tab pos="1974850" algn="l"/>
              </a:tabLst>
              <a:defRPr>
                <a:solidFill>
                  <a:schemeClr val="tx1"/>
                </a:solidFill>
                <a:latin typeface="Arial" panose="020B0604020202020204" pitchFamily="34" charset="0"/>
              </a:defRPr>
            </a:lvl6pPr>
            <a:lvl7pPr marL="2524125" indent="-174625" fontAlgn="base">
              <a:spcBef>
                <a:spcPct val="20000"/>
              </a:spcBef>
              <a:spcAft>
                <a:spcPct val="0"/>
              </a:spcAft>
              <a:buChar char="»"/>
              <a:tabLst>
                <a:tab pos="354013" algn="l"/>
                <a:tab pos="1169988" algn="l"/>
                <a:tab pos="1974850" algn="l"/>
              </a:tabLst>
              <a:defRPr>
                <a:solidFill>
                  <a:schemeClr val="tx1"/>
                </a:solidFill>
                <a:latin typeface="Arial" panose="020B0604020202020204" pitchFamily="34" charset="0"/>
              </a:defRPr>
            </a:lvl7pPr>
            <a:lvl8pPr marL="2981325" indent="-174625" fontAlgn="base">
              <a:spcBef>
                <a:spcPct val="20000"/>
              </a:spcBef>
              <a:spcAft>
                <a:spcPct val="0"/>
              </a:spcAft>
              <a:buChar char="»"/>
              <a:tabLst>
                <a:tab pos="354013" algn="l"/>
                <a:tab pos="1169988" algn="l"/>
                <a:tab pos="1974850" algn="l"/>
              </a:tabLst>
              <a:defRPr>
                <a:solidFill>
                  <a:schemeClr val="tx1"/>
                </a:solidFill>
                <a:latin typeface="Arial" panose="020B0604020202020204" pitchFamily="34" charset="0"/>
              </a:defRPr>
            </a:lvl8pPr>
            <a:lvl9pPr marL="3438525" indent="-174625" fontAlgn="base">
              <a:spcBef>
                <a:spcPct val="20000"/>
              </a:spcBef>
              <a:spcAft>
                <a:spcPct val="0"/>
              </a:spcAft>
              <a:buChar char="»"/>
              <a:tabLst>
                <a:tab pos="354013" algn="l"/>
                <a:tab pos="1169988" algn="l"/>
                <a:tab pos="1974850" algn="l"/>
              </a:tabLst>
              <a:defRPr>
                <a:solidFill>
                  <a:schemeClr val="tx1"/>
                </a:solidFill>
                <a:latin typeface="Arial" panose="020B0604020202020204" pitchFamily="34" charset="0"/>
              </a:defRPr>
            </a:lvl9pPr>
          </a:lstStyle>
          <a:p>
            <a:pPr>
              <a:buFontTx/>
              <a:buBlip>
                <a:blip r:embed="rId2"/>
              </a:buBlip>
            </a:pPr>
            <a:r>
              <a:rPr lang="el-GR" altLang="el-GR" sz="2000" b="1" dirty="0" smtClean="0">
                <a:solidFill>
                  <a:schemeClr val="accent2"/>
                </a:solidFill>
                <a:latin typeface="Times New Roman" panose="02020603050405020304" pitchFamily="18" charset="0"/>
                <a:cs typeface="Times New Roman" panose="02020603050405020304" pitchFamily="18" charset="0"/>
              </a:rPr>
              <a:t>Εκχύλιση: </a:t>
            </a:r>
            <a:r>
              <a:rPr lang="el-GR" altLang="el-GR" sz="2000" b="1" dirty="0" smtClean="0">
                <a:latin typeface="Times New Roman" panose="02020603050405020304" pitchFamily="18" charset="0"/>
                <a:cs typeface="Times New Roman" panose="02020603050405020304" pitchFamily="18" charset="0"/>
              </a:rPr>
              <a:t>Χρησιμοποιείται για την απομόνωση ουσίας (στερεής ή υγρής) από ένα μείγμα με τη βοήθεια του κατάλληλου διαλύτη</a:t>
            </a:r>
          </a:p>
          <a:p>
            <a:pPr marL="0" indent="0">
              <a:buNone/>
            </a:pPr>
            <a:r>
              <a:rPr lang="el-GR" altLang="el-GR" sz="2000" b="1" i="1" u="none" dirty="0" smtClean="0">
                <a:latin typeface="Times New Roman" panose="02020603050405020304" pitchFamily="18" charset="0"/>
                <a:cs typeface="Times New Roman" panose="02020603050405020304" pitchFamily="18" charset="0"/>
              </a:rPr>
              <a:t>Παράδειγμα: τα συστατικά του τσαγιού εκχυλίζονται με βραστό νερό</a:t>
            </a:r>
          </a:p>
          <a:p>
            <a:pPr marL="0" indent="0">
              <a:buNone/>
            </a:pPr>
            <a:endParaRPr lang="el-GR" altLang="el-GR" sz="2000" b="1" i="1" u="none" dirty="0" smtClean="0">
              <a:latin typeface="Times New Roman" panose="02020603050405020304" pitchFamily="18" charset="0"/>
              <a:cs typeface="Times New Roman" panose="02020603050405020304" pitchFamily="18" charset="0"/>
            </a:endParaRPr>
          </a:p>
          <a:p>
            <a:pPr>
              <a:buBlip>
                <a:blip r:embed="rId2"/>
              </a:buBlip>
            </a:pPr>
            <a:r>
              <a:rPr lang="el-GR" altLang="el-GR" sz="2000" b="1" u="none" dirty="0" err="1" smtClean="0">
                <a:solidFill>
                  <a:schemeClr val="bg1">
                    <a:lumMod val="50000"/>
                  </a:schemeClr>
                </a:solidFill>
                <a:latin typeface="Times New Roman" panose="02020603050405020304" pitchFamily="18" charset="0"/>
                <a:cs typeface="Times New Roman" panose="02020603050405020304" pitchFamily="18" charset="0"/>
              </a:rPr>
              <a:t>Απόχυση</a:t>
            </a:r>
            <a:r>
              <a:rPr lang="el-GR" altLang="el-GR" sz="2000" b="1" dirty="0">
                <a:solidFill>
                  <a:schemeClr val="bg1">
                    <a:lumMod val="50000"/>
                  </a:schemeClr>
                </a:solidFill>
                <a:latin typeface="Times New Roman" panose="02020603050405020304" pitchFamily="18" charset="0"/>
                <a:cs typeface="Times New Roman" panose="02020603050405020304" pitchFamily="18" charset="0"/>
              </a:rPr>
              <a:t>: </a:t>
            </a:r>
            <a:r>
              <a:rPr lang="el-GR" altLang="el-GR" sz="2000" b="1" dirty="0">
                <a:latin typeface="Times New Roman" panose="02020603050405020304" pitchFamily="18" charset="0"/>
                <a:cs typeface="Times New Roman" panose="02020603050405020304" pitchFamily="18" charset="0"/>
              </a:rPr>
              <a:t>Χρησιμοποιείται για να διαχωρίσουμε ετερογενή μίγματα που αποτελούνται είτε από ένα υγρό κι ένα αδιάλυτο στερεό το οποίο έχει κατακαθίσει στον πυθμένα του δοχείου (ίζημα) είτε δύο υγρά που δεν αναμιγνύονται π.χ. λάδι – νερό</a:t>
            </a:r>
            <a:r>
              <a:rPr lang="el-GR" altLang="el-GR" sz="2000" b="1" dirty="0" smtClean="0">
                <a:latin typeface="Times New Roman" panose="02020603050405020304" pitchFamily="18" charset="0"/>
                <a:cs typeface="Times New Roman" panose="02020603050405020304" pitchFamily="18" charset="0"/>
              </a:rPr>
              <a:t>.</a:t>
            </a:r>
          </a:p>
          <a:p>
            <a:pPr marL="0" indent="0">
              <a:buNone/>
            </a:pPr>
            <a:r>
              <a:rPr lang="el-GR" altLang="el-GR" sz="2000" b="1" i="1" dirty="0">
                <a:latin typeface="Times New Roman" panose="02020603050405020304" pitchFamily="18" charset="0"/>
                <a:cs typeface="Times New Roman" panose="02020603050405020304" pitchFamily="18" charset="0"/>
              </a:rPr>
              <a:t>Παράδειγμα: </a:t>
            </a:r>
            <a:r>
              <a:rPr lang="el-GR" altLang="el-GR" sz="2000" b="1" i="1" dirty="0" smtClean="0">
                <a:latin typeface="Times New Roman" panose="02020603050405020304" pitchFamily="18" charset="0"/>
                <a:cs typeface="Times New Roman" panose="02020603050405020304" pitchFamily="18" charset="0"/>
              </a:rPr>
              <a:t>διαχωρισμός του υγρού ροφήματος από τα στερεά φύλλα του τσαγιού</a:t>
            </a:r>
            <a:endParaRPr lang="el-GR" altLang="el-GR" sz="2000" b="1" u="none"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4692285" y="3290627"/>
            <a:ext cx="3060660" cy="2555920"/>
          </a:xfrm>
          <a:prstGeom prst="rect">
            <a:avLst/>
          </a:prstGeom>
        </p:spPr>
      </p:pic>
    </p:spTree>
    <p:extLst>
      <p:ext uri="{BB962C8B-B14F-4D97-AF65-F5344CB8AC3E}">
        <p14:creationId xmlns:p14="http://schemas.microsoft.com/office/powerpoint/2010/main" val="162844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dissolve">
                                      <p:cBhvr>
                                        <p:cTn id="10" dur="500"/>
                                        <p:tgtEl>
                                          <p:spTgt spid="5">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dissolve">
                                      <p:cBhvr>
                                        <p:cTn id="13" dur="500"/>
                                        <p:tgtEl>
                                          <p:spTgt spid="5">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dissolve">
                                      <p:cBhvr>
                                        <p:cTn id="16"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sz="quarter"/>
          </p:nvPr>
        </p:nvSpPr>
        <p:spPr>
          <a:xfrm>
            <a:off x="0" y="0"/>
            <a:ext cx="9144000" cy="476250"/>
          </a:xfrm>
        </p:spPr>
        <p:txBody>
          <a:bodyPr/>
          <a:lstStyle/>
          <a:p>
            <a:pPr algn="ctr"/>
            <a:r>
              <a:rPr lang="el-GR" altLang="el-GR" sz="2400" b="1" cap="small" dirty="0" err="1" smtClean="0">
                <a:solidFill>
                  <a:srgbClr val="000099"/>
                </a:solidFill>
                <a:latin typeface="Verdana" panose="020B0604030504040204" pitchFamily="34" charset="0"/>
              </a:rPr>
              <a:t>διηθηση</a:t>
            </a:r>
            <a:endParaRPr lang="el-GR" altLang="el-GR" sz="2000" b="1" cap="small" dirty="0">
              <a:solidFill>
                <a:srgbClr val="000099"/>
              </a:solidFill>
              <a:latin typeface="Verdana" panose="020B0604030504040204" pitchFamily="34" charset="0"/>
            </a:endParaRPr>
          </a:p>
        </p:txBody>
      </p:sp>
      <p:sp>
        <p:nvSpPr>
          <p:cNvPr id="5" name="Rectangle 3"/>
          <p:cNvSpPr>
            <a:spLocks noChangeArrowheads="1"/>
          </p:cNvSpPr>
          <p:nvPr/>
        </p:nvSpPr>
        <p:spPr bwMode="auto">
          <a:xfrm>
            <a:off x="311285" y="809625"/>
            <a:ext cx="4309353" cy="604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82563" indent="-182563">
              <a:spcBef>
                <a:spcPct val="20000"/>
              </a:spcBef>
              <a:buChar char="•"/>
              <a:tabLst>
                <a:tab pos="354013" algn="l"/>
                <a:tab pos="1169988" algn="l"/>
                <a:tab pos="1974850" algn="l"/>
              </a:tabLst>
              <a:defRPr sz="2800">
                <a:solidFill>
                  <a:schemeClr val="tx1"/>
                </a:solidFill>
                <a:latin typeface="Arial" panose="020B0604020202020204" pitchFamily="34" charset="0"/>
              </a:defRPr>
            </a:lvl1pPr>
            <a:lvl2pPr marL="536575" indent="-174625">
              <a:spcBef>
                <a:spcPct val="20000"/>
              </a:spcBef>
              <a:buChar char="–"/>
              <a:tabLst>
                <a:tab pos="354013" algn="l"/>
                <a:tab pos="1169988" algn="l"/>
                <a:tab pos="1974850" algn="l"/>
              </a:tabLst>
              <a:defRPr sz="2400">
                <a:solidFill>
                  <a:schemeClr val="tx1"/>
                </a:solidFill>
                <a:latin typeface="Arial" panose="020B0604020202020204" pitchFamily="34" charset="0"/>
              </a:defRPr>
            </a:lvl2pPr>
            <a:lvl3pPr marL="901700" indent="-185738">
              <a:spcBef>
                <a:spcPct val="20000"/>
              </a:spcBef>
              <a:buChar char="•"/>
              <a:tabLst>
                <a:tab pos="354013" algn="l"/>
                <a:tab pos="1169988" algn="l"/>
                <a:tab pos="1974850" algn="l"/>
              </a:tabLst>
              <a:defRPr sz="2000">
                <a:solidFill>
                  <a:schemeClr val="tx1"/>
                </a:solidFill>
                <a:latin typeface="Arial" panose="020B0604020202020204" pitchFamily="34" charset="0"/>
              </a:defRPr>
            </a:lvl3pPr>
            <a:lvl4pPr marL="1255713" indent="-174625">
              <a:spcBef>
                <a:spcPct val="20000"/>
              </a:spcBef>
              <a:buChar char="–"/>
              <a:tabLst>
                <a:tab pos="354013" algn="l"/>
                <a:tab pos="1169988" algn="l"/>
                <a:tab pos="1974850" algn="l"/>
              </a:tabLst>
              <a:defRPr>
                <a:solidFill>
                  <a:schemeClr val="tx1"/>
                </a:solidFill>
                <a:latin typeface="Arial" panose="020B0604020202020204" pitchFamily="34" charset="0"/>
              </a:defRPr>
            </a:lvl4pPr>
            <a:lvl5pPr marL="1609725" indent="-174625">
              <a:spcBef>
                <a:spcPct val="20000"/>
              </a:spcBef>
              <a:buChar char="»"/>
              <a:tabLst>
                <a:tab pos="354013" algn="l"/>
                <a:tab pos="1169988" algn="l"/>
                <a:tab pos="1974850" algn="l"/>
              </a:tabLst>
              <a:defRPr>
                <a:solidFill>
                  <a:schemeClr val="tx1"/>
                </a:solidFill>
                <a:latin typeface="Arial" panose="020B0604020202020204" pitchFamily="34" charset="0"/>
              </a:defRPr>
            </a:lvl5pPr>
            <a:lvl6pPr marL="2066925" indent="-174625" fontAlgn="base">
              <a:spcBef>
                <a:spcPct val="20000"/>
              </a:spcBef>
              <a:spcAft>
                <a:spcPct val="0"/>
              </a:spcAft>
              <a:buChar char="»"/>
              <a:tabLst>
                <a:tab pos="354013" algn="l"/>
                <a:tab pos="1169988" algn="l"/>
                <a:tab pos="1974850" algn="l"/>
              </a:tabLst>
              <a:defRPr>
                <a:solidFill>
                  <a:schemeClr val="tx1"/>
                </a:solidFill>
                <a:latin typeface="Arial" panose="020B0604020202020204" pitchFamily="34" charset="0"/>
              </a:defRPr>
            </a:lvl6pPr>
            <a:lvl7pPr marL="2524125" indent="-174625" fontAlgn="base">
              <a:spcBef>
                <a:spcPct val="20000"/>
              </a:spcBef>
              <a:spcAft>
                <a:spcPct val="0"/>
              </a:spcAft>
              <a:buChar char="»"/>
              <a:tabLst>
                <a:tab pos="354013" algn="l"/>
                <a:tab pos="1169988" algn="l"/>
                <a:tab pos="1974850" algn="l"/>
              </a:tabLst>
              <a:defRPr>
                <a:solidFill>
                  <a:schemeClr val="tx1"/>
                </a:solidFill>
                <a:latin typeface="Arial" panose="020B0604020202020204" pitchFamily="34" charset="0"/>
              </a:defRPr>
            </a:lvl7pPr>
            <a:lvl8pPr marL="2981325" indent="-174625" fontAlgn="base">
              <a:spcBef>
                <a:spcPct val="20000"/>
              </a:spcBef>
              <a:spcAft>
                <a:spcPct val="0"/>
              </a:spcAft>
              <a:buChar char="»"/>
              <a:tabLst>
                <a:tab pos="354013" algn="l"/>
                <a:tab pos="1169988" algn="l"/>
                <a:tab pos="1974850" algn="l"/>
              </a:tabLst>
              <a:defRPr>
                <a:solidFill>
                  <a:schemeClr val="tx1"/>
                </a:solidFill>
                <a:latin typeface="Arial" panose="020B0604020202020204" pitchFamily="34" charset="0"/>
              </a:defRPr>
            </a:lvl8pPr>
            <a:lvl9pPr marL="3438525" indent="-174625" fontAlgn="base">
              <a:spcBef>
                <a:spcPct val="20000"/>
              </a:spcBef>
              <a:spcAft>
                <a:spcPct val="0"/>
              </a:spcAft>
              <a:buChar char="»"/>
              <a:tabLst>
                <a:tab pos="354013" algn="l"/>
                <a:tab pos="1169988" algn="l"/>
                <a:tab pos="1974850" algn="l"/>
              </a:tabLst>
              <a:defRPr>
                <a:solidFill>
                  <a:schemeClr val="tx1"/>
                </a:solidFill>
                <a:latin typeface="Arial" panose="020B0604020202020204" pitchFamily="34" charset="0"/>
              </a:defRPr>
            </a:lvl9pPr>
          </a:lstStyle>
          <a:p>
            <a:pPr>
              <a:buFontTx/>
              <a:buBlip>
                <a:blip r:embed="rId2"/>
              </a:buBlip>
            </a:pPr>
            <a:r>
              <a:rPr lang="el-GR" altLang="el-GR" sz="2000" b="1" dirty="0" smtClean="0">
                <a:solidFill>
                  <a:schemeClr val="accent4"/>
                </a:solidFill>
                <a:latin typeface="Times New Roman" panose="02020603050405020304" pitchFamily="18" charset="0"/>
                <a:cs typeface="Times New Roman" panose="02020603050405020304" pitchFamily="18" charset="0"/>
              </a:rPr>
              <a:t>Διήθηση ή Φιλτράρισμα: </a:t>
            </a:r>
            <a:r>
              <a:rPr lang="el-GR" altLang="el-GR" sz="2000" b="1" dirty="0" smtClean="0">
                <a:latin typeface="Times New Roman" panose="02020603050405020304" pitchFamily="18" charset="0"/>
                <a:cs typeface="Times New Roman" panose="02020603050405020304" pitchFamily="18" charset="0"/>
              </a:rPr>
              <a:t>Χρησιμοποιείται για το διαχωρισμό ετερογενούς μίγματος που αποτελείται από υγρό και από αδιάλυτες στερεές ουσίες. </a:t>
            </a:r>
            <a:r>
              <a:rPr lang="el-GR" altLang="el-GR" sz="2000" b="1" i="1" u="none" dirty="0" smtClean="0">
                <a:latin typeface="Times New Roman" panose="02020603050405020304" pitchFamily="18" charset="0"/>
                <a:cs typeface="Times New Roman" panose="02020603050405020304" pitchFamily="18" charset="0"/>
              </a:rPr>
              <a:t>Παράδειγμα: </a:t>
            </a:r>
            <a:r>
              <a:rPr lang="el-GR" altLang="el-GR" sz="2000" b="1" i="1" dirty="0" smtClean="0">
                <a:latin typeface="Times New Roman" panose="02020603050405020304" pitchFamily="18" charset="0"/>
                <a:cs typeface="Times New Roman" panose="02020603050405020304" pitchFamily="18" charset="0"/>
              </a:rPr>
              <a:t>διαχωρισμός του υγρού ροφήματος από τα στερεά φύλλα του τσαγιού χρησιμοποιώντας ηθμό</a:t>
            </a:r>
            <a:endParaRPr lang="el-GR" altLang="el-GR" sz="2000" b="1" u="none"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3"/>
          <a:srcRect t="51559" r="57325"/>
          <a:stretch/>
        </p:blipFill>
        <p:spPr>
          <a:xfrm>
            <a:off x="4838632" y="1206229"/>
            <a:ext cx="2447385" cy="2054775"/>
          </a:xfrm>
          <a:prstGeom prst="rect">
            <a:avLst/>
          </a:prstGeom>
        </p:spPr>
      </p:pic>
      <p:pic>
        <p:nvPicPr>
          <p:cNvPr id="7" name="Picture 6"/>
          <p:cNvPicPr>
            <a:picLocks noChangeAspect="1"/>
          </p:cNvPicPr>
          <p:nvPr/>
        </p:nvPicPr>
        <p:blipFill rotWithShape="1">
          <a:blip r:embed="rId3"/>
          <a:srcRect l="80386" t="1857" r="3878" b="67332"/>
          <a:stretch/>
        </p:blipFill>
        <p:spPr>
          <a:xfrm>
            <a:off x="7538937" y="1215956"/>
            <a:ext cx="1391054" cy="2014631"/>
          </a:xfrm>
          <a:prstGeom prst="rect">
            <a:avLst/>
          </a:prstGeom>
        </p:spPr>
      </p:pic>
    </p:spTree>
    <p:extLst>
      <p:ext uri="{BB962C8B-B14F-4D97-AF65-F5344CB8AC3E}">
        <p14:creationId xmlns:p14="http://schemas.microsoft.com/office/powerpoint/2010/main" val="298351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sz="quarter"/>
          </p:nvPr>
        </p:nvSpPr>
        <p:spPr>
          <a:xfrm>
            <a:off x="0" y="0"/>
            <a:ext cx="9144000" cy="476250"/>
          </a:xfrm>
        </p:spPr>
        <p:txBody>
          <a:bodyPr/>
          <a:lstStyle/>
          <a:p>
            <a:pPr algn="ctr"/>
            <a:r>
              <a:rPr lang="el-GR" altLang="el-GR" sz="2400" b="1" cap="small" dirty="0" err="1" smtClean="0">
                <a:solidFill>
                  <a:srgbClr val="000099"/>
                </a:solidFill>
                <a:latin typeface="Verdana" panose="020B0604030504040204" pitchFamily="34" charset="0"/>
              </a:rPr>
              <a:t>εξατμιση</a:t>
            </a:r>
            <a:endParaRPr lang="el-GR" altLang="el-GR" sz="2000" b="1" cap="small" dirty="0">
              <a:solidFill>
                <a:srgbClr val="000099"/>
              </a:solidFill>
              <a:latin typeface="Verdana" panose="020B0604030504040204" pitchFamily="34" charset="0"/>
            </a:endParaRPr>
          </a:p>
        </p:txBody>
      </p:sp>
      <p:sp>
        <p:nvSpPr>
          <p:cNvPr id="5" name="Rectangle 3"/>
          <p:cNvSpPr>
            <a:spLocks noChangeArrowheads="1"/>
          </p:cNvSpPr>
          <p:nvPr/>
        </p:nvSpPr>
        <p:spPr bwMode="auto">
          <a:xfrm>
            <a:off x="311285" y="809625"/>
            <a:ext cx="8278238" cy="604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82563" indent="-182563">
              <a:spcBef>
                <a:spcPct val="20000"/>
              </a:spcBef>
              <a:buChar char="•"/>
              <a:tabLst>
                <a:tab pos="354013" algn="l"/>
                <a:tab pos="1169988" algn="l"/>
                <a:tab pos="1974850" algn="l"/>
              </a:tabLst>
              <a:defRPr sz="2800">
                <a:solidFill>
                  <a:schemeClr val="tx1"/>
                </a:solidFill>
                <a:latin typeface="Arial" panose="020B0604020202020204" pitchFamily="34" charset="0"/>
              </a:defRPr>
            </a:lvl1pPr>
            <a:lvl2pPr marL="536575" indent="-174625">
              <a:spcBef>
                <a:spcPct val="20000"/>
              </a:spcBef>
              <a:buChar char="–"/>
              <a:tabLst>
                <a:tab pos="354013" algn="l"/>
                <a:tab pos="1169988" algn="l"/>
                <a:tab pos="1974850" algn="l"/>
              </a:tabLst>
              <a:defRPr sz="2400">
                <a:solidFill>
                  <a:schemeClr val="tx1"/>
                </a:solidFill>
                <a:latin typeface="Arial" panose="020B0604020202020204" pitchFamily="34" charset="0"/>
              </a:defRPr>
            </a:lvl2pPr>
            <a:lvl3pPr marL="901700" indent="-185738">
              <a:spcBef>
                <a:spcPct val="20000"/>
              </a:spcBef>
              <a:buChar char="•"/>
              <a:tabLst>
                <a:tab pos="354013" algn="l"/>
                <a:tab pos="1169988" algn="l"/>
                <a:tab pos="1974850" algn="l"/>
              </a:tabLst>
              <a:defRPr sz="2000">
                <a:solidFill>
                  <a:schemeClr val="tx1"/>
                </a:solidFill>
                <a:latin typeface="Arial" panose="020B0604020202020204" pitchFamily="34" charset="0"/>
              </a:defRPr>
            </a:lvl3pPr>
            <a:lvl4pPr marL="1255713" indent="-174625">
              <a:spcBef>
                <a:spcPct val="20000"/>
              </a:spcBef>
              <a:buChar char="–"/>
              <a:tabLst>
                <a:tab pos="354013" algn="l"/>
                <a:tab pos="1169988" algn="l"/>
                <a:tab pos="1974850" algn="l"/>
              </a:tabLst>
              <a:defRPr>
                <a:solidFill>
                  <a:schemeClr val="tx1"/>
                </a:solidFill>
                <a:latin typeface="Arial" panose="020B0604020202020204" pitchFamily="34" charset="0"/>
              </a:defRPr>
            </a:lvl4pPr>
            <a:lvl5pPr marL="1609725" indent="-174625">
              <a:spcBef>
                <a:spcPct val="20000"/>
              </a:spcBef>
              <a:buChar char="»"/>
              <a:tabLst>
                <a:tab pos="354013" algn="l"/>
                <a:tab pos="1169988" algn="l"/>
                <a:tab pos="1974850" algn="l"/>
              </a:tabLst>
              <a:defRPr>
                <a:solidFill>
                  <a:schemeClr val="tx1"/>
                </a:solidFill>
                <a:latin typeface="Arial" panose="020B0604020202020204" pitchFamily="34" charset="0"/>
              </a:defRPr>
            </a:lvl5pPr>
            <a:lvl6pPr marL="2066925" indent="-174625" fontAlgn="base">
              <a:spcBef>
                <a:spcPct val="20000"/>
              </a:spcBef>
              <a:spcAft>
                <a:spcPct val="0"/>
              </a:spcAft>
              <a:buChar char="»"/>
              <a:tabLst>
                <a:tab pos="354013" algn="l"/>
                <a:tab pos="1169988" algn="l"/>
                <a:tab pos="1974850" algn="l"/>
              </a:tabLst>
              <a:defRPr>
                <a:solidFill>
                  <a:schemeClr val="tx1"/>
                </a:solidFill>
                <a:latin typeface="Arial" panose="020B0604020202020204" pitchFamily="34" charset="0"/>
              </a:defRPr>
            </a:lvl6pPr>
            <a:lvl7pPr marL="2524125" indent="-174625" fontAlgn="base">
              <a:spcBef>
                <a:spcPct val="20000"/>
              </a:spcBef>
              <a:spcAft>
                <a:spcPct val="0"/>
              </a:spcAft>
              <a:buChar char="»"/>
              <a:tabLst>
                <a:tab pos="354013" algn="l"/>
                <a:tab pos="1169988" algn="l"/>
                <a:tab pos="1974850" algn="l"/>
              </a:tabLst>
              <a:defRPr>
                <a:solidFill>
                  <a:schemeClr val="tx1"/>
                </a:solidFill>
                <a:latin typeface="Arial" panose="020B0604020202020204" pitchFamily="34" charset="0"/>
              </a:defRPr>
            </a:lvl7pPr>
            <a:lvl8pPr marL="2981325" indent="-174625" fontAlgn="base">
              <a:spcBef>
                <a:spcPct val="20000"/>
              </a:spcBef>
              <a:spcAft>
                <a:spcPct val="0"/>
              </a:spcAft>
              <a:buChar char="»"/>
              <a:tabLst>
                <a:tab pos="354013" algn="l"/>
                <a:tab pos="1169988" algn="l"/>
                <a:tab pos="1974850" algn="l"/>
              </a:tabLst>
              <a:defRPr>
                <a:solidFill>
                  <a:schemeClr val="tx1"/>
                </a:solidFill>
                <a:latin typeface="Arial" panose="020B0604020202020204" pitchFamily="34" charset="0"/>
              </a:defRPr>
            </a:lvl8pPr>
            <a:lvl9pPr marL="3438525" indent="-174625" fontAlgn="base">
              <a:spcBef>
                <a:spcPct val="20000"/>
              </a:spcBef>
              <a:spcAft>
                <a:spcPct val="0"/>
              </a:spcAft>
              <a:buChar char="»"/>
              <a:tabLst>
                <a:tab pos="354013" algn="l"/>
                <a:tab pos="1169988" algn="l"/>
                <a:tab pos="1974850" algn="l"/>
              </a:tabLst>
              <a:defRPr>
                <a:solidFill>
                  <a:schemeClr val="tx1"/>
                </a:solidFill>
                <a:latin typeface="Arial" panose="020B0604020202020204" pitchFamily="34" charset="0"/>
              </a:defRPr>
            </a:lvl9pPr>
          </a:lstStyle>
          <a:p>
            <a:pPr>
              <a:buFontTx/>
              <a:buBlip>
                <a:blip r:embed="rId2"/>
              </a:buBlip>
            </a:pPr>
            <a:r>
              <a:rPr lang="el-GR" altLang="el-GR" sz="2000" b="1" dirty="0" smtClean="0">
                <a:solidFill>
                  <a:schemeClr val="accent1">
                    <a:lumMod val="50000"/>
                  </a:schemeClr>
                </a:solidFill>
                <a:latin typeface="Times New Roman" panose="02020603050405020304" pitchFamily="18" charset="0"/>
                <a:cs typeface="Times New Roman" panose="02020603050405020304" pitchFamily="18" charset="0"/>
              </a:rPr>
              <a:t>Εξάτμιση: </a:t>
            </a:r>
            <a:r>
              <a:rPr lang="el-GR" altLang="el-GR" sz="2000" b="1" dirty="0" smtClean="0">
                <a:latin typeface="Times New Roman" panose="02020603050405020304" pitchFamily="18" charset="0"/>
                <a:cs typeface="Times New Roman" panose="02020603050405020304" pitchFamily="18" charset="0"/>
              </a:rPr>
              <a:t>Χρησιμοποιείται για την παραλαβή στερεών ουσιών που είναι διαλυμένες σε υγρό διαλύτη</a:t>
            </a:r>
          </a:p>
        </p:txBody>
      </p:sp>
      <p:pic>
        <p:nvPicPr>
          <p:cNvPr id="2" name="Picture 1"/>
          <p:cNvPicPr>
            <a:picLocks noChangeAspect="1"/>
          </p:cNvPicPr>
          <p:nvPr/>
        </p:nvPicPr>
        <p:blipFill>
          <a:blip r:embed="rId3"/>
          <a:stretch>
            <a:fillRect/>
          </a:stretch>
        </p:blipFill>
        <p:spPr>
          <a:xfrm>
            <a:off x="1317782" y="2467536"/>
            <a:ext cx="6389652" cy="1919637"/>
          </a:xfrm>
          <a:prstGeom prst="rect">
            <a:avLst/>
          </a:prstGeom>
        </p:spPr>
      </p:pic>
    </p:spTree>
    <p:extLst>
      <p:ext uri="{BB962C8B-B14F-4D97-AF65-F5344CB8AC3E}">
        <p14:creationId xmlns:p14="http://schemas.microsoft.com/office/powerpoint/2010/main" val="209784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sz="quarter"/>
          </p:nvPr>
        </p:nvSpPr>
        <p:spPr>
          <a:xfrm>
            <a:off x="0" y="0"/>
            <a:ext cx="9144000" cy="476250"/>
          </a:xfrm>
        </p:spPr>
        <p:txBody>
          <a:bodyPr/>
          <a:lstStyle/>
          <a:p>
            <a:pPr algn="ctr"/>
            <a:r>
              <a:rPr lang="el-GR" altLang="el-GR" sz="2400" b="1" cap="small" dirty="0" err="1" smtClean="0">
                <a:solidFill>
                  <a:srgbClr val="000099"/>
                </a:solidFill>
                <a:latin typeface="Verdana" panose="020B0604030504040204" pitchFamily="34" charset="0"/>
              </a:rPr>
              <a:t>αποσταξη</a:t>
            </a:r>
            <a:endParaRPr lang="el-GR" altLang="el-GR" sz="2000" b="1" cap="small" dirty="0">
              <a:solidFill>
                <a:srgbClr val="000099"/>
              </a:solidFill>
              <a:latin typeface="Verdana" panose="020B0604030504040204" pitchFamily="34" charset="0"/>
            </a:endParaRPr>
          </a:p>
        </p:txBody>
      </p:sp>
      <p:sp>
        <p:nvSpPr>
          <p:cNvPr id="5" name="Rectangle 3"/>
          <p:cNvSpPr>
            <a:spLocks noChangeArrowheads="1"/>
          </p:cNvSpPr>
          <p:nvPr/>
        </p:nvSpPr>
        <p:spPr bwMode="auto">
          <a:xfrm>
            <a:off x="311285" y="809625"/>
            <a:ext cx="8278238" cy="604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82563" indent="-182563">
              <a:spcBef>
                <a:spcPct val="20000"/>
              </a:spcBef>
              <a:buChar char="•"/>
              <a:tabLst>
                <a:tab pos="354013" algn="l"/>
                <a:tab pos="1169988" algn="l"/>
                <a:tab pos="1974850" algn="l"/>
              </a:tabLst>
              <a:defRPr sz="2800">
                <a:solidFill>
                  <a:schemeClr val="tx1"/>
                </a:solidFill>
                <a:latin typeface="Arial" panose="020B0604020202020204" pitchFamily="34" charset="0"/>
              </a:defRPr>
            </a:lvl1pPr>
            <a:lvl2pPr marL="536575" indent="-174625">
              <a:spcBef>
                <a:spcPct val="20000"/>
              </a:spcBef>
              <a:buChar char="–"/>
              <a:tabLst>
                <a:tab pos="354013" algn="l"/>
                <a:tab pos="1169988" algn="l"/>
                <a:tab pos="1974850" algn="l"/>
              </a:tabLst>
              <a:defRPr sz="2400">
                <a:solidFill>
                  <a:schemeClr val="tx1"/>
                </a:solidFill>
                <a:latin typeface="Arial" panose="020B0604020202020204" pitchFamily="34" charset="0"/>
              </a:defRPr>
            </a:lvl2pPr>
            <a:lvl3pPr marL="901700" indent="-185738">
              <a:spcBef>
                <a:spcPct val="20000"/>
              </a:spcBef>
              <a:buChar char="•"/>
              <a:tabLst>
                <a:tab pos="354013" algn="l"/>
                <a:tab pos="1169988" algn="l"/>
                <a:tab pos="1974850" algn="l"/>
              </a:tabLst>
              <a:defRPr sz="2000">
                <a:solidFill>
                  <a:schemeClr val="tx1"/>
                </a:solidFill>
                <a:latin typeface="Arial" panose="020B0604020202020204" pitchFamily="34" charset="0"/>
              </a:defRPr>
            </a:lvl3pPr>
            <a:lvl4pPr marL="1255713" indent="-174625">
              <a:spcBef>
                <a:spcPct val="20000"/>
              </a:spcBef>
              <a:buChar char="–"/>
              <a:tabLst>
                <a:tab pos="354013" algn="l"/>
                <a:tab pos="1169988" algn="l"/>
                <a:tab pos="1974850" algn="l"/>
              </a:tabLst>
              <a:defRPr>
                <a:solidFill>
                  <a:schemeClr val="tx1"/>
                </a:solidFill>
                <a:latin typeface="Arial" panose="020B0604020202020204" pitchFamily="34" charset="0"/>
              </a:defRPr>
            </a:lvl4pPr>
            <a:lvl5pPr marL="1609725" indent="-174625">
              <a:spcBef>
                <a:spcPct val="20000"/>
              </a:spcBef>
              <a:buChar char="»"/>
              <a:tabLst>
                <a:tab pos="354013" algn="l"/>
                <a:tab pos="1169988" algn="l"/>
                <a:tab pos="1974850" algn="l"/>
              </a:tabLst>
              <a:defRPr>
                <a:solidFill>
                  <a:schemeClr val="tx1"/>
                </a:solidFill>
                <a:latin typeface="Arial" panose="020B0604020202020204" pitchFamily="34" charset="0"/>
              </a:defRPr>
            </a:lvl5pPr>
            <a:lvl6pPr marL="2066925" indent="-174625" fontAlgn="base">
              <a:spcBef>
                <a:spcPct val="20000"/>
              </a:spcBef>
              <a:spcAft>
                <a:spcPct val="0"/>
              </a:spcAft>
              <a:buChar char="»"/>
              <a:tabLst>
                <a:tab pos="354013" algn="l"/>
                <a:tab pos="1169988" algn="l"/>
                <a:tab pos="1974850" algn="l"/>
              </a:tabLst>
              <a:defRPr>
                <a:solidFill>
                  <a:schemeClr val="tx1"/>
                </a:solidFill>
                <a:latin typeface="Arial" panose="020B0604020202020204" pitchFamily="34" charset="0"/>
              </a:defRPr>
            </a:lvl6pPr>
            <a:lvl7pPr marL="2524125" indent="-174625" fontAlgn="base">
              <a:spcBef>
                <a:spcPct val="20000"/>
              </a:spcBef>
              <a:spcAft>
                <a:spcPct val="0"/>
              </a:spcAft>
              <a:buChar char="»"/>
              <a:tabLst>
                <a:tab pos="354013" algn="l"/>
                <a:tab pos="1169988" algn="l"/>
                <a:tab pos="1974850" algn="l"/>
              </a:tabLst>
              <a:defRPr>
                <a:solidFill>
                  <a:schemeClr val="tx1"/>
                </a:solidFill>
                <a:latin typeface="Arial" panose="020B0604020202020204" pitchFamily="34" charset="0"/>
              </a:defRPr>
            </a:lvl7pPr>
            <a:lvl8pPr marL="2981325" indent="-174625" fontAlgn="base">
              <a:spcBef>
                <a:spcPct val="20000"/>
              </a:spcBef>
              <a:spcAft>
                <a:spcPct val="0"/>
              </a:spcAft>
              <a:buChar char="»"/>
              <a:tabLst>
                <a:tab pos="354013" algn="l"/>
                <a:tab pos="1169988" algn="l"/>
                <a:tab pos="1974850" algn="l"/>
              </a:tabLst>
              <a:defRPr>
                <a:solidFill>
                  <a:schemeClr val="tx1"/>
                </a:solidFill>
                <a:latin typeface="Arial" panose="020B0604020202020204" pitchFamily="34" charset="0"/>
              </a:defRPr>
            </a:lvl8pPr>
            <a:lvl9pPr marL="3438525" indent="-174625" fontAlgn="base">
              <a:spcBef>
                <a:spcPct val="20000"/>
              </a:spcBef>
              <a:spcAft>
                <a:spcPct val="0"/>
              </a:spcAft>
              <a:buChar char="»"/>
              <a:tabLst>
                <a:tab pos="354013" algn="l"/>
                <a:tab pos="1169988" algn="l"/>
                <a:tab pos="1974850" algn="l"/>
              </a:tabLst>
              <a:defRPr>
                <a:solidFill>
                  <a:schemeClr val="tx1"/>
                </a:solidFill>
                <a:latin typeface="Arial" panose="020B0604020202020204" pitchFamily="34" charset="0"/>
              </a:defRPr>
            </a:lvl9pPr>
          </a:lstStyle>
          <a:p>
            <a:pPr>
              <a:buFontTx/>
              <a:buBlip>
                <a:blip r:embed="rId2"/>
              </a:buBlip>
            </a:pPr>
            <a:r>
              <a:rPr lang="el-GR" altLang="el-GR" sz="2000" b="1" dirty="0" smtClean="0">
                <a:solidFill>
                  <a:schemeClr val="accent6"/>
                </a:solidFill>
                <a:latin typeface="Times New Roman" panose="02020603050405020304" pitchFamily="18" charset="0"/>
                <a:cs typeface="Times New Roman" panose="02020603050405020304" pitchFamily="18" charset="0"/>
              </a:rPr>
              <a:t>Απόσταξη: </a:t>
            </a:r>
            <a:r>
              <a:rPr lang="el-GR" altLang="el-GR" sz="2000" b="1" dirty="0">
                <a:latin typeface="Times New Roman" panose="02020603050405020304" pitchFamily="18" charset="0"/>
                <a:cs typeface="Times New Roman" panose="02020603050405020304" pitchFamily="18" charset="0"/>
              </a:rPr>
              <a:t>Χρησιμοποιείται για το διαχωρισμό των συστατικών ενός ομογενούς μίγματος υγρού-στερεού ή δύο ή περισσότερων υγρών με διαφορετικά σημεία ζέσεως</a:t>
            </a:r>
            <a:endParaRPr lang="el-GR" altLang="el-GR" sz="2000" b="1" dirty="0" smtClean="0">
              <a:latin typeface="Times New Roman" panose="02020603050405020304" pitchFamily="18" charset="0"/>
              <a:cs typeface="Times New Roman" panose="02020603050405020304" pitchFamily="18" charset="0"/>
            </a:endParaRPr>
          </a:p>
        </p:txBody>
      </p:sp>
      <p:pic>
        <p:nvPicPr>
          <p:cNvPr id="2050" name="Picture 2" descr="αποστακτήρα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2637" y="1896894"/>
            <a:ext cx="6568402" cy="41180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762656" y="6342433"/>
            <a:ext cx="6101799" cy="369332"/>
          </a:xfrm>
          <a:prstGeom prst="rect">
            <a:avLst/>
          </a:prstGeom>
          <a:noFill/>
        </p:spPr>
        <p:txBody>
          <a:bodyPr wrap="none" rtlCol="0">
            <a:spAutoFit/>
          </a:bodyPr>
          <a:lstStyle/>
          <a:p>
            <a:pPr algn="ctr"/>
            <a:r>
              <a:rPr lang="en-US" i="1" dirty="0"/>
              <a:t>https://myschlab.com/2022/02/15/apostaxi-as-ftiaxoume-raki/</a:t>
            </a:r>
            <a:endParaRPr lang="el-GR" i="1" dirty="0"/>
          </a:p>
        </p:txBody>
      </p:sp>
    </p:spTree>
    <p:extLst>
      <p:ext uri="{BB962C8B-B14F-4D97-AF65-F5344CB8AC3E}">
        <p14:creationId xmlns:p14="http://schemas.microsoft.com/office/powerpoint/2010/main" val="200275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sz="quarter"/>
          </p:nvPr>
        </p:nvSpPr>
        <p:spPr>
          <a:xfrm>
            <a:off x="0" y="0"/>
            <a:ext cx="9144000" cy="476250"/>
          </a:xfrm>
        </p:spPr>
        <p:txBody>
          <a:bodyPr/>
          <a:lstStyle/>
          <a:p>
            <a:pPr algn="ctr"/>
            <a:r>
              <a:rPr lang="el-GR" altLang="el-GR" sz="2400" b="1" cap="small" dirty="0" err="1" smtClean="0">
                <a:solidFill>
                  <a:srgbClr val="000099"/>
                </a:solidFill>
                <a:latin typeface="Verdana" panose="020B0604030504040204" pitchFamily="34" charset="0"/>
              </a:rPr>
              <a:t>Χρωματογραφια</a:t>
            </a:r>
            <a:endParaRPr lang="el-GR" altLang="el-GR" sz="2000" b="1" cap="small" dirty="0">
              <a:solidFill>
                <a:srgbClr val="000099"/>
              </a:solidFill>
              <a:latin typeface="Verdana" panose="020B0604030504040204" pitchFamily="34" charset="0"/>
            </a:endParaRPr>
          </a:p>
        </p:txBody>
      </p:sp>
      <p:sp>
        <p:nvSpPr>
          <p:cNvPr id="5" name="Rectangle 3"/>
          <p:cNvSpPr>
            <a:spLocks noChangeArrowheads="1"/>
          </p:cNvSpPr>
          <p:nvPr/>
        </p:nvSpPr>
        <p:spPr bwMode="auto">
          <a:xfrm>
            <a:off x="311285" y="809625"/>
            <a:ext cx="8278238" cy="604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82563" indent="-182563">
              <a:spcBef>
                <a:spcPct val="20000"/>
              </a:spcBef>
              <a:buChar char="•"/>
              <a:tabLst>
                <a:tab pos="354013" algn="l"/>
                <a:tab pos="1169988" algn="l"/>
                <a:tab pos="1974850" algn="l"/>
              </a:tabLst>
              <a:defRPr sz="2800">
                <a:solidFill>
                  <a:schemeClr val="tx1"/>
                </a:solidFill>
                <a:latin typeface="Arial" panose="020B0604020202020204" pitchFamily="34" charset="0"/>
              </a:defRPr>
            </a:lvl1pPr>
            <a:lvl2pPr marL="536575" indent="-174625">
              <a:spcBef>
                <a:spcPct val="20000"/>
              </a:spcBef>
              <a:buChar char="–"/>
              <a:tabLst>
                <a:tab pos="354013" algn="l"/>
                <a:tab pos="1169988" algn="l"/>
                <a:tab pos="1974850" algn="l"/>
              </a:tabLst>
              <a:defRPr sz="2400">
                <a:solidFill>
                  <a:schemeClr val="tx1"/>
                </a:solidFill>
                <a:latin typeface="Arial" panose="020B0604020202020204" pitchFamily="34" charset="0"/>
              </a:defRPr>
            </a:lvl2pPr>
            <a:lvl3pPr marL="901700" indent="-185738">
              <a:spcBef>
                <a:spcPct val="20000"/>
              </a:spcBef>
              <a:buChar char="•"/>
              <a:tabLst>
                <a:tab pos="354013" algn="l"/>
                <a:tab pos="1169988" algn="l"/>
                <a:tab pos="1974850" algn="l"/>
              </a:tabLst>
              <a:defRPr sz="2000">
                <a:solidFill>
                  <a:schemeClr val="tx1"/>
                </a:solidFill>
                <a:latin typeface="Arial" panose="020B0604020202020204" pitchFamily="34" charset="0"/>
              </a:defRPr>
            </a:lvl3pPr>
            <a:lvl4pPr marL="1255713" indent="-174625">
              <a:spcBef>
                <a:spcPct val="20000"/>
              </a:spcBef>
              <a:buChar char="–"/>
              <a:tabLst>
                <a:tab pos="354013" algn="l"/>
                <a:tab pos="1169988" algn="l"/>
                <a:tab pos="1974850" algn="l"/>
              </a:tabLst>
              <a:defRPr>
                <a:solidFill>
                  <a:schemeClr val="tx1"/>
                </a:solidFill>
                <a:latin typeface="Arial" panose="020B0604020202020204" pitchFamily="34" charset="0"/>
              </a:defRPr>
            </a:lvl4pPr>
            <a:lvl5pPr marL="1609725" indent="-174625">
              <a:spcBef>
                <a:spcPct val="20000"/>
              </a:spcBef>
              <a:buChar char="»"/>
              <a:tabLst>
                <a:tab pos="354013" algn="l"/>
                <a:tab pos="1169988" algn="l"/>
                <a:tab pos="1974850" algn="l"/>
              </a:tabLst>
              <a:defRPr>
                <a:solidFill>
                  <a:schemeClr val="tx1"/>
                </a:solidFill>
                <a:latin typeface="Arial" panose="020B0604020202020204" pitchFamily="34" charset="0"/>
              </a:defRPr>
            </a:lvl5pPr>
            <a:lvl6pPr marL="2066925" indent="-174625" fontAlgn="base">
              <a:spcBef>
                <a:spcPct val="20000"/>
              </a:spcBef>
              <a:spcAft>
                <a:spcPct val="0"/>
              </a:spcAft>
              <a:buChar char="»"/>
              <a:tabLst>
                <a:tab pos="354013" algn="l"/>
                <a:tab pos="1169988" algn="l"/>
                <a:tab pos="1974850" algn="l"/>
              </a:tabLst>
              <a:defRPr>
                <a:solidFill>
                  <a:schemeClr val="tx1"/>
                </a:solidFill>
                <a:latin typeface="Arial" panose="020B0604020202020204" pitchFamily="34" charset="0"/>
              </a:defRPr>
            </a:lvl6pPr>
            <a:lvl7pPr marL="2524125" indent="-174625" fontAlgn="base">
              <a:spcBef>
                <a:spcPct val="20000"/>
              </a:spcBef>
              <a:spcAft>
                <a:spcPct val="0"/>
              </a:spcAft>
              <a:buChar char="»"/>
              <a:tabLst>
                <a:tab pos="354013" algn="l"/>
                <a:tab pos="1169988" algn="l"/>
                <a:tab pos="1974850" algn="l"/>
              </a:tabLst>
              <a:defRPr>
                <a:solidFill>
                  <a:schemeClr val="tx1"/>
                </a:solidFill>
                <a:latin typeface="Arial" panose="020B0604020202020204" pitchFamily="34" charset="0"/>
              </a:defRPr>
            </a:lvl7pPr>
            <a:lvl8pPr marL="2981325" indent="-174625" fontAlgn="base">
              <a:spcBef>
                <a:spcPct val="20000"/>
              </a:spcBef>
              <a:spcAft>
                <a:spcPct val="0"/>
              </a:spcAft>
              <a:buChar char="»"/>
              <a:tabLst>
                <a:tab pos="354013" algn="l"/>
                <a:tab pos="1169988" algn="l"/>
                <a:tab pos="1974850" algn="l"/>
              </a:tabLst>
              <a:defRPr>
                <a:solidFill>
                  <a:schemeClr val="tx1"/>
                </a:solidFill>
                <a:latin typeface="Arial" panose="020B0604020202020204" pitchFamily="34" charset="0"/>
              </a:defRPr>
            </a:lvl8pPr>
            <a:lvl9pPr marL="3438525" indent="-174625" fontAlgn="base">
              <a:spcBef>
                <a:spcPct val="20000"/>
              </a:spcBef>
              <a:spcAft>
                <a:spcPct val="0"/>
              </a:spcAft>
              <a:buChar char="»"/>
              <a:tabLst>
                <a:tab pos="354013" algn="l"/>
                <a:tab pos="1169988" algn="l"/>
                <a:tab pos="1974850" algn="l"/>
              </a:tabLst>
              <a:defRPr>
                <a:solidFill>
                  <a:schemeClr val="tx1"/>
                </a:solidFill>
                <a:latin typeface="Arial" panose="020B0604020202020204" pitchFamily="34" charset="0"/>
              </a:defRPr>
            </a:lvl9pPr>
          </a:lstStyle>
          <a:p>
            <a:pPr>
              <a:buFontTx/>
              <a:buBlip>
                <a:blip r:embed="rId2"/>
              </a:buBlip>
            </a:pPr>
            <a:r>
              <a:rPr lang="el-GR" altLang="el-GR" sz="2000" b="1" dirty="0" smtClean="0">
                <a:solidFill>
                  <a:schemeClr val="accent2"/>
                </a:solidFill>
                <a:latin typeface="Times New Roman" panose="02020603050405020304" pitchFamily="18" charset="0"/>
                <a:cs typeface="Times New Roman" panose="02020603050405020304" pitchFamily="18" charset="0"/>
              </a:rPr>
              <a:t>Χρωματογραφία: </a:t>
            </a:r>
            <a:r>
              <a:rPr lang="el-GR" altLang="el-GR" sz="2000" b="1" dirty="0" smtClean="0">
                <a:latin typeface="Times New Roman" panose="02020603050405020304" pitchFamily="18" charset="0"/>
                <a:cs typeface="Times New Roman" panose="02020603050405020304" pitchFamily="18" charset="0"/>
              </a:rPr>
              <a:t>Χρησιμοποιείται </a:t>
            </a:r>
            <a:r>
              <a:rPr lang="el-GR" altLang="el-GR" sz="2000" b="1" dirty="0">
                <a:latin typeface="Times New Roman" panose="02020603050405020304" pitchFamily="18" charset="0"/>
                <a:cs typeface="Times New Roman" panose="02020603050405020304" pitchFamily="18" charset="0"/>
              </a:rPr>
              <a:t>για τον διαχωρισμό μιγμάτων που περιέχουν στερεές ή υγρές ουσίες συνήθως έγχρωμες</a:t>
            </a:r>
            <a:r>
              <a:rPr lang="el-GR" altLang="el-GR" sz="2000" b="1" dirty="0" smtClean="0">
                <a:latin typeface="Times New Roman" panose="02020603050405020304" pitchFamily="18" charset="0"/>
                <a:cs typeface="Times New Roman" panose="02020603050405020304" pitchFamily="18" charset="0"/>
              </a:rPr>
              <a:t>. Τα </a:t>
            </a:r>
            <a:r>
              <a:rPr lang="el-GR" altLang="el-GR" sz="2000" b="1" dirty="0">
                <a:latin typeface="Times New Roman" panose="02020603050405020304" pitchFamily="18" charset="0"/>
                <a:cs typeface="Times New Roman" panose="02020603050405020304" pitchFamily="18" charset="0"/>
              </a:rPr>
              <a:t>συστατικά του μίγματος με τη βοήθεια διαλύτη κινούνται με διαφορετική ταχύτητα σε πορώδες υλικό π.χ. διηθητικό χαρτί ή άλλο</a:t>
            </a:r>
            <a:r>
              <a:rPr lang="el-GR" altLang="el-GR" sz="2000" b="1" dirty="0" smtClean="0">
                <a:latin typeface="Times New Roman" panose="02020603050405020304" pitchFamily="18" charset="0"/>
                <a:cs typeface="Times New Roman" panose="02020603050405020304" pitchFamily="18" charset="0"/>
              </a:rPr>
              <a:t>.</a:t>
            </a:r>
          </a:p>
        </p:txBody>
      </p:sp>
      <p:pic>
        <p:nvPicPr>
          <p:cNvPr id="5122" name="Picture 2" descr="Χρωματογραφία - 4,5 χιλιάδες εικόνες, εικονογραφήσεις και φωτογραφίες στοκ  χωρίς δικαιώματα | Shutterstock"/>
          <p:cNvPicPr>
            <a:picLocks noChangeAspect="1" noChangeArrowheads="1"/>
          </p:cNvPicPr>
          <p:nvPr/>
        </p:nvPicPr>
        <p:blipFill rotWithShape="1">
          <a:blip r:embed="rId3">
            <a:extLst>
              <a:ext uri="{28A0092B-C50C-407E-A947-70E740481C1C}">
                <a14:useLocalDpi xmlns:a14="http://schemas.microsoft.com/office/drawing/2010/main" val="0"/>
              </a:ext>
            </a:extLst>
          </a:blip>
          <a:srcRect t="13070" b="17008"/>
          <a:stretch/>
        </p:blipFill>
        <p:spPr bwMode="auto">
          <a:xfrm>
            <a:off x="1819005" y="2908570"/>
            <a:ext cx="5135120" cy="2577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73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sz="quarter"/>
          </p:nvPr>
        </p:nvSpPr>
        <p:spPr>
          <a:xfrm>
            <a:off x="0" y="0"/>
            <a:ext cx="9144000" cy="476250"/>
          </a:xfrm>
        </p:spPr>
        <p:txBody>
          <a:bodyPr/>
          <a:lstStyle/>
          <a:p>
            <a:pPr algn="ctr"/>
            <a:r>
              <a:rPr lang="el-GR" altLang="el-GR" sz="2400" b="1" cap="small" dirty="0" err="1" smtClean="0">
                <a:solidFill>
                  <a:srgbClr val="000099"/>
                </a:solidFill>
                <a:latin typeface="Verdana" panose="020B0604030504040204" pitchFamily="34" charset="0"/>
              </a:rPr>
              <a:t>φυγοκεντριση</a:t>
            </a:r>
            <a:endParaRPr lang="el-GR" altLang="el-GR" sz="2000" b="1" cap="small" dirty="0">
              <a:solidFill>
                <a:srgbClr val="000099"/>
              </a:solidFill>
              <a:latin typeface="Verdana" panose="020B0604030504040204" pitchFamily="34" charset="0"/>
            </a:endParaRPr>
          </a:p>
        </p:txBody>
      </p:sp>
      <p:sp>
        <p:nvSpPr>
          <p:cNvPr id="5" name="Rectangle 3"/>
          <p:cNvSpPr>
            <a:spLocks noChangeArrowheads="1"/>
          </p:cNvSpPr>
          <p:nvPr/>
        </p:nvSpPr>
        <p:spPr bwMode="auto">
          <a:xfrm>
            <a:off x="311285" y="809625"/>
            <a:ext cx="8278238" cy="604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82563" indent="-182563">
              <a:spcBef>
                <a:spcPct val="20000"/>
              </a:spcBef>
              <a:buChar char="•"/>
              <a:tabLst>
                <a:tab pos="354013" algn="l"/>
                <a:tab pos="1169988" algn="l"/>
                <a:tab pos="1974850" algn="l"/>
              </a:tabLst>
              <a:defRPr sz="2800">
                <a:solidFill>
                  <a:schemeClr val="tx1"/>
                </a:solidFill>
                <a:latin typeface="Arial" panose="020B0604020202020204" pitchFamily="34" charset="0"/>
              </a:defRPr>
            </a:lvl1pPr>
            <a:lvl2pPr marL="536575" indent="-174625">
              <a:spcBef>
                <a:spcPct val="20000"/>
              </a:spcBef>
              <a:buChar char="–"/>
              <a:tabLst>
                <a:tab pos="354013" algn="l"/>
                <a:tab pos="1169988" algn="l"/>
                <a:tab pos="1974850" algn="l"/>
              </a:tabLst>
              <a:defRPr sz="2400">
                <a:solidFill>
                  <a:schemeClr val="tx1"/>
                </a:solidFill>
                <a:latin typeface="Arial" panose="020B0604020202020204" pitchFamily="34" charset="0"/>
              </a:defRPr>
            </a:lvl2pPr>
            <a:lvl3pPr marL="901700" indent="-185738">
              <a:spcBef>
                <a:spcPct val="20000"/>
              </a:spcBef>
              <a:buChar char="•"/>
              <a:tabLst>
                <a:tab pos="354013" algn="l"/>
                <a:tab pos="1169988" algn="l"/>
                <a:tab pos="1974850" algn="l"/>
              </a:tabLst>
              <a:defRPr sz="2000">
                <a:solidFill>
                  <a:schemeClr val="tx1"/>
                </a:solidFill>
                <a:latin typeface="Arial" panose="020B0604020202020204" pitchFamily="34" charset="0"/>
              </a:defRPr>
            </a:lvl3pPr>
            <a:lvl4pPr marL="1255713" indent="-174625">
              <a:spcBef>
                <a:spcPct val="20000"/>
              </a:spcBef>
              <a:buChar char="–"/>
              <a:tabLst>
                <a:tab pos="354013" algn="l"/>
                <a:tab pos="1169988" algn="l"/>
                <a:tab pos="1974850" algn="l"/>
              </a:tabLst>
              <a:defRPr>
                <a:solidFill>
                  <a:schemeClr val="tx1"/>
                </a:solidFill>
                <a:latin typeface="Arial" panose="020B0604020202020204" pitchFamily="34" charset="0"/>
              </a:defRPr>
            </a:lvl4pPr>
            <a:lvl5pPr marL="1609725" indent="-174625">
              <a:spcBef>
                <a:spcPct val="20000"/>
              </a:spcBef>
              <a:buChar char="»"/>
              <a:tabLst>
                <a:tab pos="354013" algn="l"/>
                <a:tab pos="1169988" algn="l"/>
                <a:tab pos="1974850" algn="l"/>
              </a:tabLst>
              <a:defRPr>
                <a:solidFill>
                  <a:schemeClr val="tx1"/>
                </a:solidFill>
                <a:latin typeface="Arial" panose="020B0604020202020204" pitchFamily="34" charset="0"/>
              </a:defRPr>
            </a:lvl5pPr>
            <a:lvl6pPr marL="2066925" indent="-174625" fontAlgn="base">
              <a:spcBef>
                <a:spcPct val="20000"/>
              </a:spcBef>
              <a:spcAft>
                <a:spcPct val="0"/>
              </a:spcAft>
              <a:buChar char="»"/>
              <a:tabLst>
                <a:tab pos="354013" algn="l"/>
                <a:tab pos="1169988" algn="l"/>
                <a:tab pos="1974850" algn="l"/>
              </a:tabLst>
              <a:defRPr>
                <a:solidFill>
                  <a:schemeClr val="tx1"/>
                </a:solidFill>
                <a:latin typeface="Arial" panose="020B0604020202020204" pitchFamily="34" charset="0"/>
              </a:defRPr>
            </a:lvl6pPr>
            <a:lvl7pPr marL="2524125" indent="-174625" fontAlgn="base">
              <a:spcBef>
                <a:spcPct val="20000"/>
              </a:spcBef>
              <a:spcAft>
                <a:spcPct val="0"/>
              </a:spcAft>
              <a:buChar char="»"/>
              <a:tabLst>
                <a:tab pos="354013" algn="l"/>
                <a:tab pos="1169988" algn="l"/>
                <a:tab pos="1974850" algn="l"/>
              </a:tabLst>
              <a:defRPr>
                <a:solidFill>
                  <a:schemeClr val="tx1"/>
                </a:solidFill>
                <a:latin typeface="Arial" panose="020B0604020202020204" pitchFamily="34" charset="0"/>
              </a:defRPr>
            </a:lvl7pPr>
            <a:lvl8pPr marL="2981325" indent="-174625" fontAlgn="base">
              <a:spcBef>
                <a:spcPct val="20000"/>
              </a:spcBef>
              <a:spcAft>
                <a:spcPct val="0"/>
              </a:spcAft>
              <a:buChar char="»"/>
              <a:tabLst>
                <a:tab pos="354013" algn="l"/>
                <a:tab pos="1169988" algn="l"/>
                <a:tab pos="1974850" algn="l"/>
              </a:tabLst>
              <a:defRPr>
                <a:solidFill>
                  <a:schemeClr val="tx1"/>
                </a:solidFill>
                <a:latin typeface="Arial" panose="020B0604020202020204" pitchFamily="34" charset="0"/>
              </a:defRPr>
            </a:lvl8pPr>
            <a:lvl9pPr marL="3438525" indent="-174625" fontAlgn="base">
              <a:spcBef>
                <a:spcPct val="20000"/>
              </a:spcBef>
              <a:spcAft>
                <a:spcPct val="0"/>
              </a:spcAft>
              <a:buChar char="»"/>
              <a:tabLst>
                <a:tab pos="354013" algn="l"/>
                <a:tab pos="1169988" algn="l"/>
                <a:tab pos="1974850" algn="l"/>
              </a:tabLst>
              <a:defRPr>
                <a:solidFill>
                  <a:schemeClr val="tx1"/>
                </a:solidFill>
                <a:latin typeface="Arial" panose="020B0604020202020204" pitchFamily="34" charset="0"/>
              </a:defRPr>
            </a:lvl9pPr>
          </a:lstStyle>
          <a:p>
            <a:pPr algn="just">
              <a:buFontTx/>
              <a:buBlip>
                <a:blip r:embed="rId2"/>
              </a:buBlip>
            </a:pPr>
            <a:r>
              <a:rPr lang="el-GR" altLang="el-GR" sz="2000" b="1" dirty="0" err="1" smtClean="0">
                <a:solidFill>
                  <a:schemeClr val="accent2"/>
                </a:solidFill>
                <a:latin typeface="Times New Roman" panose="02020603050405020304" pitchFamily="18" charset="0"/>
                <a:cs typeface="Times New Roman" panose="02020603050405020304" pitchFamily="18" charset="0"/>
              </a:rPr>
              <a:t>Φυγοκέντριση</a:t>
            </a:r>
            <a:r>
              <a:rPr lang="el-GR" altLang="el-GR" sz="2000" b="1" dirty="0" smtClean="0">
                <a:solidFill>
                  <a:schemeClr val="accent2"/>
                </a:solidFill>
                <a:latin typeface="Times New Roman" panose="02020603050405020304" pitchFamily="18" charset="0"/>
                <a:cs typeface="Times New Roman" panose="02020603050405020304" pitchFamily="18" charset="0"/>
              </a:rPr>
              <a:t>: </a:t>
            </a:r>
            <a:r>
              <a:rPr lang="el-GR" altLang="el-GR" sz="2000" dirty="0" smtClean="0">
                <a:latin typeface="Times New Roman" panose="02020603050405020304" pitchFamily="18" charset="0"/>
                <a:cs typeface="Times New Roman" panose="02020603050405020304" pitchFamily="18" charset="0"/>
              </a:rPr>
              <a:t>Χρησιμοποιείται </a:t>
            </a:r>
            <a:r>
              <a:rPr lang="el-GR" altLang="el-GR" sz="2000" dirty="0">
                <a:latin typeface="Times New Roman" panose="02020603050405020304" pitchFamily="18" charset="0"/>
                <a:cs typeface="Times New Roman" panose="02020603050405020304" pitchFamily="18" charset="0"/>
              </a:rPr>
              <a:t>για τον διαχωρισμό </a:t>
            </a:r>
            <a:r>
              <a:rPr lang="el-GR" altLang="el-GR" sz="2000" dirty="0" smtClean="0">
                <a:latin typeface="Times New Roman" panose="02020603050405020304" pitchFamily="18" charset="0"/>
                <a:cs typeface="Times New Roman" panose="02020603050405020304" pitchFamily="18" charset="0"/>
              </a:rPr>
              <a:t>ετερογενών μειγμάτων και ειδικότερα για τον διαχωρισμό </a:t>
            </a:r>
            <a:r>
              <a:rPr lang="el-GR" altLang="el-GR" sz="2000" dirty="0">
                <a:latin typeface="Times New Roman" panose="02020603050405020304" pitchFamily="18" charset="0"/>
                <a:cs typeface="Times New Roman" panose="02020603050405020304" pitchFamily="18" charset="0"/>
              </a:rPr>
              <a:t>μικροσκοπικών στερεών που αιωρούνται μέσα σε υγρά μείγματα σχηματίζοντας «γαλακτώματα». Το γάλα είναι ένα γαλάκτωμα</a:t>
            </a:r>
            <a:r>
              <a:rPr lang="el-GR" altLang="el-GR" sz="2000" dirty="0" smtClean="0">
                <a:latin typeface="Times New Roman" panose="02020603050405020304" pitchFamily="18" charset="0"/>
                <a:cs typeface="Times New Roman" panose="02020603050405020304" pitchFamily="18" charset="0"/>
              </a:rPr>
              <a:t>. </a:t>
            </a:r>
            <a:r>
              <a:rPr lang="el-GR" sz="2000" dirty="0" smtClean="0">
                <a:latin typeface="Times New Roman" panose="02020603050405020304" pitchFamily="18" charset="0"/>
                <a:cs typeface="Times New Roman" panose="02020603050405020304" pitchFamily="18" charset="0"/>
              </a:rPr>
              <a:t>Το μείγμα</a:t>
            </a:r>
            <a:r>
              <a:rPr lang="el-GR" sz="2000" dirty="0">
                <a:latin typeface="Times New Roman" panose="02020603050405020304" pitchFamily="18" charset="0"/>
                <a:cs typeface="Times New Roman" panose="02020603050405020304" pitchFamily="18" charset="0"/>
              </a:rPr>
              <a:t> </a:t>
            </a:r>
            <a:r>
              <a:rPr lang="el-GR" sz="2000" dirty="0" smtClean="0">
                <a:latin typeface="Times New Roman" panose="02020603050405020304" pitchFamily="18" charset="0"/>
                <a:cs typeface="Times New Roman" panose="02020603050405020304" pitchFamily="18" charset="0"/>
              </a:rPr>
              <a:t>περιστρέφεται </a:t>
            </a:r>
            <a:r>
              <a:rPr lang="el-GR" sz="2000" dirty="0">
                <a:latin typeface="Times New Roman" panose="02020603050405020304" pitchFamily="18" charset="0"/>
                <a:cs typeface="Times New Roman" panose="02020603050405020304" pitchFamily="18" charset="0"/>
              </a:rPr>
              <a:t>με μεγάλη ταχύτητα </a:t>
            </a:r>
            <a:r>
              <a:rPr lang="el-GR" sz="2000" dirty="0" smtClean="0">
                <a:latin typeface="Times New Roman" panose="02020603050405020304" pitchFamily="18" charset="0"/>
                <a:cs typeface="Times New Roman" panose="02020603050405020304" pitchFamily="18" charset="0"/>
              </a:rPr>
              <a:t>και τα </a:t>
            </a:r>
            <a:r>
              <a:rPr lang="el-GR" sz="2000" dirty="0">
                <a:latin typeface="Times New Roman" panose="02020603050405020304" pitchFamily="18" charset="0"/>
                <a:cs typeface="Times New Roman" panose="02020603050405020304" pitchFamily="18" charset="0"/>
              </a:rPr>
              <a:t>συστατικά </a:t>
            </a:r>
            <a:r>
              <a:rPr lang="el-GR" sz="2000" dirty="0" smtClean="0">
                <a:latin typeface="Times New Roman" panose="02020603050405020304" pitchFamily="18" charset="0"/>
                <a:cs typeface="Times New Roman" panose="02020603050405020304" pitchFamily="18" charset="0"/>
              </a:rPr>
              <a:t>διαχωρίζονται. </a:t>
            </a:r>
            <a:r>
              <a:rPr lang="el-GR" sz="2000" dirty="0">
                <a:latin typeface="Times New Roman" panose="02020603050405020304" pitchFamily="18" charset="0"/>
                <a:cs typeface="Times New Roman" panose="02020603050405020304" pitchFamily="18" charset="0"/>
              </a:rPr>
              <a:t>Έτσι διαχωρίζουμε το λάδι από τις πολτοποιημένες ελιές, το βούτυρο από το γάλα, καθώς και τα συστατικά του αίματος.</a:t>
            </a:r>
            <a:endParaRPr lang="el-GR" altLang="el-GR" sz="2000" dirty="0" smtClean="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3"/>
          <a:srcRect l="57812" b="53588"/>
          <a:stretch/>
        </p:blipFill>
        <p:spPr>
          <a:xfrm>
            <a:off x="4717914" y="3079501"/>
            <a:ext cx="2784180" cy="2076159"/>
          </a:xfrm>
          <a:prstGeom prst="rect">
            <a:avLst/>
          </a:prstGeom>
        </p:spPr>
      </p:pic>
      <p:sp>
        <p:nvSpPr>
          <p:cNvPr id="3" name="TextBox 2"/>
          <p:cNvSpPr txBox="1"/>
          <p:nvPr/>
        </p:nvSpPr>
        <p:spPr>
          <a:xfrm>
            <a:off x="700391" y="5904689"/>
            <a:ext cx="4778680" cy="369332"/>
          </a:xfrm>
          <a:prstGeom prst="rect">
            <a:avLst/>
          </a:prstGeom>
          <a:noFill/>
        </p:spPr>
        <p:txBody>
          <a:bodyPr wrap="none" rtlCol="0">
            <a:spAutoFit/>
          </a:bodyPr>
          <a:lstStyle/>
          <a:p>
            <a:r>
              <a:rPr lang="en-US" i="1" dirty="0"/>
              <a:t>https://photodentro.edu.gr/v/item/ds/8521/855</a:t>
            </a:r>
            <a:endParaRPr lang="el-GR" i="1" dirty="0"/>
          </a:p>
        </p:txBody>
      </p:sp>
      <p:pic>
        <p:nvPicPr>
          <p:cNvPr id="7" name="Picture 6"/>
          <p:cNvPicPr>
            <a:picLocks noChangeAspect="1"/>
          </p:cNvPicPr>
          <p:nvPr/>
        </p:nvPicPr>
        <p:blipFill>
          <a:blip r:embed="rId4"/>
          <a:stretch>
            <a:fillRect/>
          </a:stretch>
        </p:blipFill>
        <p:spPr>
          <a:xfrm>
            <a:off x="1253348" y="3048101"/>
            <a:ext cx="2143125" cy="2143125"/>
          </a:xfrm>
          <a:prstGeom prst="rect">
            <a:avLst/>
          </a:prstGeom>
        </p:spPr>
      </p:pic>
    </p:spTree>
    <p:extLst>
      <p:ext uri="{BB962C8B-B14F-4D97-AF65-F5344CB8AC3E}">
        <p14:creationId xmlns:p14="http://schemas.microsoft.com/office/powerpoint/2010/main" val="4209192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1090</TotalTime>
  <Words>353</Words>
  <Application>Microsoft Office PowerPoint</Application>
  <PresentationFormat>On-screen Show (4:3)</PresentationFormat>
  <Paragraphs>33</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Times New Roman</vt:lpstr>
      <vt:lpstr>Verdana</vt:lpstr>
      <vt:lpstr>Office Theme</vt:lpstr>
      <vt:lpstr>Γενική Ενότητα 2: ΑΠΟ ΤΟ ΝΕΡΟ ΣΤΟ ΑΤΟΜΟ - ΑΠΟ ΤΟ ΜΑΚΡΟΚΟΣΜΟ ΣΤΟ ΜΙΚΡΟΚΟΣΜΟ </vt:lpstr>
      <vt:lpstr>Διαδικασίες που ακολουθούνται για το διαχωρισμό των συστατικών ενός μείγματος</vt:lpstr>
      <vt:lpstr>ΕΚΧΥΛΙΣΗ-ΑΠΟΧΥΣΗ</vt:lpstr>
      <vt:lpstr>διηθηση</vt:lpstr>
      <vt:lpstr>εξατμιση</vt:lpstr>
      <vt:lpstr>αποσταξη</vt:lpstr>
      <vt:lpstr>Χρωματογραφια</vt:lpstr>
      <vt:lpstr>φυγοκεντριση</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Γενική Ενότητα 2: ΑΠΟ ΤΟ ΝΕΡΟ ΣΤΟ ΑΤΟΜΟ - ΑΠΟ ΤΟ ΜΑΚΡΟΚΟΣΜΟ ΣΤΟ ΜΙΚΡΟΚΟΣΜΟ</dc:title>
  <dc:creator>Μαρία Τσουμάνη</dc:creator>
  <cp:lastModifiedBy>Μαρία Τσουμάνη</cp:lastModifiedBy>
  <cp:revision>27</cp:revision>
  <dcterms:created xsi:type="dcterms:W3CDTF">2025-11-27T07:30:43Z</dcterms:created>
  <dcterms:modified xsi:type="dcterms:W3CDTF">2026-02-05T21:29:48Z</dcterms:modified>
</cp:coreProperties>
</file>