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32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06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29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76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40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03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29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34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6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3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78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10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4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25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8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85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0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15ADFBC-F5A0-4C22-82F1-2819D0B0DA63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C8EED4D-AC96-423E-A9E2-DDBC492BB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362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uild-a-molecule/latest/build-a-molecule_all.html?locale=el" TargetMode="External"/><Relationship Id="rId2" Type="http://schemas.openxmlformats.org/officeDocument/2006/relationships/hyperlink" Target="https://photodentro.edu.gr/v/item/ds/8521/14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s://euc-powerpoint.officeapps.live.com/pods/GetClipboardImage.ashx?Id=3e73cfcc-608e-44b2-8920-60ea3801d648&amp;DC=GEU9&amp;pkey=75899d85-ac7f-4111-aeba-e303d11e2314&amp;wdwaccluster=GEU9"/>
          <p:cNvSpPr>
            <a:spLocks noChangeAspect="1" noChangeArrowheads="1"/>
          </p:cNvSpPr>
          <p:nvPr/>
        </p:nvSpPr>
        <p:spPr bwMode="auto">
          <a:xfrm>
            <a:off x="-1311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1625" y="3136613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Ενότητα 2.8 Άτομα και μόρια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9712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6740" y="865762"/>
            <a:ext cx="379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latin typeface="Palatino Linotype" panose="02040502050505030304" pitchFamily="18" charset="0"/>
              </a:rPr>
              <a:t>Ατομική θεωρία</a:t>
            </a:r>
            <a:endParaRPr lang="el-GR" sz="3200" b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771" y="1906621"/>
            <a:ext cx="668760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ατομική θεωρία </a:t>
            </a:r>
            <a:r>
              <a:rPr lang="el-GR" b="1" dirty="0" smtClean="0"/>
              <a:t>ορίζει </a:t>
            </a:r>
            <a:r>
              <a:rPr lang="el-GR" b="1" dirty="0"/>
              <a:t>ότι όλη η ύλη αποτελείται από απειροελάχιστα σωματίδια, τα άτομα, τα οποία είναι ασυνεχή και δεν τέμνονται σε μικρότερα. </a:t>
            </a:r>
            <a:endParaRPr lang="el-GR" b="1" dirty="0" smtClean="0"/>
          </a:p>
          <a:p>
            <a:pPr algn="ctr"/>
            <a:r>
              <a:rPr lang="el-GR" dirty="0"/>
              <a:t>Τα άτομα ενώνονται για να σχηματίσουν </a:t>
            </a:r>
            <a:r>
              <a:rPr lang="el-GR" b="1" dirty="0"/>
              <a:t>μόρια</a:t>
            </a:r>
            <a:r>
              <a:rPr lang="el-GR" dirty="0"/>
              <a:t>. 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821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9923" y="764373"/>
            <a:ext cx="9863846" cy="723959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effectLst/>
                <a:latin typeface="Palatino Linotype" panose="02040502050505030304" pitchFamily="18" charset="0"/>
              </a:rPr>
              <a:t>Η εξέλιξη της ατομικής θεωρίας</a:t>
            </a:r>
            <a:endParaRPr lang="el-GR" sz="3200" b="1" dirty="0">
              <a:effectLst/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90034"/>
              </p:ext>
            </p:extLst>
          </p:nvPr>
        </p:nvGraphicFramePr>
        <p:xfrm>
          <a:off x="466926" y="1658890"/>
          <a:ext cx="8200418" cy="1722120"/>
        </p:xfrm>
        <a:graphic>
          <a:graphicData uri="http://schemas.openxmlformats.org/drawingml/2006/table">
            <a:tbl>
              <a:tblPr/>
              <a:tblGrid>
                <a:gridCol w="8200418">
                  <a:extLst>
                    <a:ext uri="{9D8B030D-6E8A-4147-A177-3AD203B41FA5}">
                      <a16:colId xmlns:a16="http://schemas.microsoft.com/office/drawing/2014/main" val="3705935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 i="1" u="none" strike="noStrike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</a:rPr>
                        <a:t>Η ανάγκη του ανθρώπου να ερμηνεύσει τη φύση που τον περιβάλλει τον συνοδεύει ίσως από το καιρό της πρώτης εμφάνισης του στη </a:t>
                      </a:r>
                      <a:r>
                        <a:rPr lang="el-GR" i="1" u="none" strike="noStrike" dirty="0" err="1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</a:rPr>
                        <a:t>Γή</a:t>
                      </a:r>
                      <a:r>
                        <a:rPr lang="el-GR" i="1" u="none" strike="noStrike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</a:rPr>
                        <a:t>. Η δομή της ύλης, η σύστασή της και το άτομο ήταν από τα δημοφιλέστερα θέματα φιλοσοφικής διερεύνησης και επιστημονικής έρευνας ανά τους αιώνες.</a:t>
                      </a:r>
                      <a:br>
                        <a:rPr lang="el-GR" i="1" u="none" strike="noStrike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lang="el-GR" i="1" u="none" strike="noStrike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31401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33" t="5271"/>
          <a:stretch/>
        </p:blipFill>
        <p:spPr>
          <a:xfrm>
            <a:off x="1167319" y="3443591"/>
            <a:ext cx="6885512" cy="1099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18" y="4558668"/>
            <a:ext cx="6857999" cy="10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Palatino Linotype" panose="02040502050505030304" pitchFamily="18" charset="0"/>
              </a:rPr>
              <a:t>Χημικά στοιχεία και χημικές ενώσεις</a:t>
            </a:r>
            <a:endParaRPr lang="el-GR" sz="3200" b="1" dirty="0"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2034007"/>
            <a:ext cx="7765322" cy="4058751"/>
          </a:xfrm>
        </p:spPr>
        <p:txBody>
          <a:bodyPr/>
          <a:lstStyle/>
          <a:p>
            <a:pPr marL="36900" indent="0" algn="ctr">
              <a:buNone/>
            </a:pPr>
            <a:r>
              <a:rPr lang="el-GR" dirty="0">
                <a:effectLst/>
              </a:rPr>
              <a:t>Τ</a:t>
            </a:r>
            <a:r>
              <a:rPr lang="el-GR" dirty="0" smtClean="0">
                <a:effectLst/>
              </a:rPr>
              <a:t>α </a:t>
            </a:r>
            <a:r>
              <a:rPr lang="el-GR" dirty="0">
                <a:effectLst/>
              </a:rPr>
              <a:t>άτομα μπορούν να συνδέονται μεταξύ τους, και να δημιουργούν μόρια. </a:t>
            </a:r>
            <a:endParaRPr lang="el-GR" dirty="0" smtClean="0">
              <a:effectLst/>
            </a:endParaRPr>
          </a:p>
          <a:p>
            <a:r>
              <a:rPr lang="el-GR" dirty="0" smtClean="0">
                <a:effectLst/>
              </a:rPr>
              <a:t>Όταν </a:t>
            </a:r>
            <a:r>
              <a:rPr lang="el-GR" dirty="0">
                <a:effectLst/>
              </a:rPr>
              <a:t>ενώνονται </a:t>
            </a:r>
            <a:r>
              <a:rPr lang="el-GR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όμοια </a:t>
            </a:r>
            <a:r>
              <a:rPr lang="el-GR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άτομα</a:t>
            </a:r>
            <a:r>
              <a:rPr lang="el-GR" dirty="0" smtClean="0">
                <a:effectLst/>
                <a:sym typeface="Wingdings" panose="05000000000000000000" pitchFamily="2" charset="2"/>
              </a:rPr>
              <a:t></a:t>
            </a:r>
            <a:r>
              <a:rPr lang="el-GR" dirty="0" smtClean="0">
                <a:effectLst/>
              </a:rPr>
              <a:t> </a:t>
            </a:r>
            <a:r>
              <a:rPr lang="el-GR" dirty="0">
                <a:effectLst/>
              </a:rPr>
              <a:t>δημιουργούνται μόρια </a:t>
            </a:r>
            <a:r>
              <a:rPr lang="el-GR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χημικών στοιχείων. </a:t>
            </a:r>
            <a:endParaRPr lang="el-GR" b="1" u="sng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l-GR" dirty="0" smtClean="0">
                <a:effectLst/>
              </a:rPr>
              <a:t>Όταν </a:t>
            </a:r>
            <a:r>
              <a:rPr lang="el-GR" dirty="0">
                <a:effectLst/>
              </a:rPr>
              <a:t>ενώνονται </a:t>
            </a:r>
            <a:r>
              <a:rPr lang="el-GR" b="1" u="sng" dirty="0">
                <a:solidFill>
                  <a:srgbClr val="00B0F0"/>
                </a:solidFill>
                <a:effectLst/>
              </a:rPr>
              <a:t>διαφορετικά </a:t>
            </a:r>
            <a:r>
              <a:rPr lang="el-GR" b="1" u="sng" dirty="0" smtClean="0">
                <a:solidFill>
                  <a:srgbClr val="00B0F0"/>
                </a:solidFill>
                <a:effectLst/>
              </a:rPr>
              <a:t>άτομα</a:t>
            </a:r>
            <a:r>
              <a:rPr lang="el-GR" dirty="0" smtClean="0">
                <a:effectLst/>
                <a:sym typeface="Wingdings" panose="05000000000000000000" pitchFamily="2" charset="2"/>
              </a:rPr>
              <a:t> </a:t>
            </a:r>
            <a:r>
              <a:rPr lang="el-GR" dirty="0" smtClean="0">
                <a:effectLst/>
              </a:rPr>
              <a:t>δημιουργούνται </a:t>
            </a:r>
            <a:r>
              <a:rPr lang="el-GR" dirty="0">
                <a:effectLst/>
              </a:rPr>
              <a:t>μόρια </a:t>
            </a:r>
            <a:r>
              <a:rPr lang="el-GR" b="1" u="sng" dirty="0">
                <a:solidFill>
                  <a:srgbClr val="00B0F0"/>
                </a:solidFill>
                <a:effectLst/>
              </a:rPr>
              <a:t>χημικών ενώσεων</a:t>
            </a:r>
            <a:r>
              <a:rPr lang="el-GR" dirty="0">
                <a:effectLst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8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effectLst/>
                <a:latin typeface="Palatino Linotype" panose="02040502050505030304" pitchFamily="18" charset="0"/>
              </a:rPr>
              <a:t>Αναπαράσταση ατόμων και μορίων</a:t>
            </a:r>
            <a:endParaRPr lang="el-GR" sz="32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Σύμφωνα με τη θεωρία του </a:t>
            </a:r>
            <a:r>
              <a:rPr lang="el-GR" dirty="0" err="1">
                <a:effectLst/>
              </a:rPr>
              <a:t>Ντάλτον</a:t>
            </a:r>
            <a:r>
              <a:rPr lang="el-GR" dirty="0">
                <a:effectLst/>
              </a:rPr>
              <a:t>, τα άτομα μοιάζουν με μικρές σφαίρες. Η άποψη αυτή ενισχύεται από σύγχρονα ευρήματα, γι’ αυτό παριστάνουμε τα άτομα με σφαιρίδια. Στο επίπεδο τα παριστάνουμε με απλούς κύκλους. Τα σφαιρίδια και οι κύκλοι ονομάζονται </a:t>
            </a:r>
            <a:r>
              <a:rPr lang="el-GR" b="1" dirty="0" err="1">
                <a:effectLst/>
              </a:rPr>
              <a:t>προσομοιώματα</a:t>
            </a:r>
            <a:r>
              <a:rPr lang="el-GR" b="1" dirty="0">
                <a:effectLst/>
              </a:rPr>
              <a:t> ατόμων</a:t>
            </a:r>
            <a:r>
              <a:rPr lang="el-GR" dirty="0">
                <a:effectLst/>
              </a:rPr>
              <a:t>.</a:t>
            </a:r>
          </a:p>
          <a:p>
            <a:r>
              <a:rPr lang="el-GR" dirty="0">
                <a:effectLst/>
              </a:rPr>
              <a:t>Ενώ τα άτομα είναι πολύ μικρά και δεν έχουν χρώμα, τα </a:t>
            </a:r>
            <a:r>
              <a:rPr lang="el-GR" dirty="0" err="1">
                <a:effectLst/>
              </a:rPr>
              <a:t>προσομοιώματά</a:t>
            </a:r>
            <a:r>
              <a:rPr lang="el-GR" dirty="0">
                <a:effectLst/>
              </a:rPr>
              <a:t> τους τα φτιάχνουμε πολύ μεγαλύτερα και χρωματιστά, για να τα διακρίνουμε.</a:t>
            </a:r>
          </a:p>
          <a:p>
            <a:r>
              <a:rPr lang="el-GR" dirty="0">
                <a:effectLst/>
              </a:rPr>
              <a:t> 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90" y="4681455"/>
            <a:ext cx="4922947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Palatino Linotype" panose="02040502050505030304" pitchFamily="18" charset="0"/>
              </a:rPr>
              <a:t>Ιστορικό των Χημικών Συμβόλων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050"/>
          <a:stretch/>
        </p:blipFill>
        <p:spPr>
          <a:xfrm>
            <a:off x="552792" y="1886712"/>
            <a:ext cx="3347999" cy="380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1804" y="2081719"/>
            <a:ext cx="4669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l-GR" b="1" dirty="0"/>
              <a:t>1814</a:t>
            </a:r>
            <a:r>
              <a:rPr lang="el-GR" dirty="0"/>
              <a:t>, ο Σουηδός χημικός </a:t>
            </a:r>
            <a:r>
              <a:rPr lang="el-GR" b="1" dirty="0" err="1"/>
              <a:t>Μπερζέλιους</a:t>
            </a:r>
            <a:r>
              <a:rPr lang="el-GR" b="1" dirty="0"/>
              <a:t> (</a:t>
            </a:r>
            <a:r>
              <a:rPr lang="el-GR" b="1" dirty="0" err="1"/>
              <a:t>Berzelius</a:t>
            </a:r>
            <a:r>
              <a:rPr lang="el-GR" b="1" dirty="0"/>
              <a:t>)</a:t>
            </a:r>
            <a:r>
              <a:rPr lang="el-GR" dirty="0"/>
              <a:t> καθιέρωσε τα σύγχρονα χημικά σύμβολα.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Απλοποίησε σημαντικά την αναπαράσταση των στοιχείων.</a:t>
            </a:r>
          </a:p>
          <a:p>
            <a:r>
              <a:rPr lang="el-GR" b="1" dirty="0"/>
              <a:t>Κύρια Σημεία</a:t>
            </a:r>
          </a:p>
          <a:p>
            <a:r>
              <a:rPr lang="el-GR" dirty="0"/>
              <a:t>Κάθε στοιχείο παριστάνεται με:</a:t>
            </a:r>
          </a:p>
          <a:p>
            <a:pPr lvl="1"/>
            <a:r>
              <a:rPr lang="el-GR" b="1" dirty="0"/>
              <a:t>Ένα κεφαλαίο γράμμα</a:t>
            </a:r>
            <a:r>
              <a:rPr lang="el-GR" dirty="0"/>
              <a:t> ή</a:t>
            </a:r>
          </a:p>
          <a:p>
            <a:pPr lvl="1"/>
            <a:r>
              <a:rPr lang="el-GR" b="1" dirty="0"/>
              <a:t>Ένα κεφαλαίο + ένα μικρό γράμμα</a:t>
            </a:r>
            <a:endParaRPr lang="el-GR" dirty="0"/>
          </a:p>
          <a:p>
            <a:r>
              <a:rPr lang="el-GR" dirty="0"/>
              <a:t>Τα γράμματα προέρχονται από το </a:t>
            </a:r>
            <a:r>
              <a:rPr lang="el-GR" b="1" dirty="0"/>
              <a:t>λατινικό όνομα</a:t>
            </a:r>
            <a:r>
              <a:rPr lang="el-GR" dirty="0"/>
              <a:t> του στοιχείου.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3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Palatino Linotype" panose="02040502050505030304" pitchFamily="18" charset="0"/>
              </a:rPr>
              <a:t>Ιστορικό των Χημικών Συμβόλων</a:t>
            </a:r>
          </a:p>
        </p:txBody>
      </p:sp>
      <p:pic>
        <p:nvPicPr>
          <p:cNvPr id="4098" name="Picture 2" descr="Ο συμβολισμός των στοιχείων ανά τους αιώνες | CHEMNO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05" y="1470498"/>
            <a:ext cx="5524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latin typeface="Palatino Linotype" panose="02040502050505030304" pitchFamily="18" charset="0"/>
              </a:rPr>
              <a:t>Συμβολισμός μορίων και χημικών ενώσεων</a:t>
            </a:r>
            <a:endParaRPr lang="el-GR" sz="3200" b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577" y="1945532"/>
            <a:ext cx="7587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σύμβολα των μορίων ονομάζονται </a:t>
            </a:r>
            <a:r>
              <a:rPr lang="el-GR" b="1" dirty="0"/>
              <a:t>μοριακοί τύποι</a:t>
            </a:r>
            <a:r>
              <a:rPr lang="el-GR" dirty="0"/>
              <a:t> και δείχνουν:</a:t>
            </a:r>
          </a:p>
          <a:p>
            <a:r>
              <a:rPr lang="el-G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την </a:t>
            </a:r>
            <a:r>
              <a:rPr lang="el-GR" b="1" dirty="0"/>
              <a:t>ποιοτική σύσταση</a:t>
            </a:r>
            <a:r>
              <a:rPr lang="el-GR" dirty="0"/>
              <a:t> της ένωσης, δηλαδή από ποια στοιχεία αποτελείται η ένωση, </a:t>
            </a:r>
            <a:r>
              <a:rPr lang="el-GR" dirty="0" smtClean="0"/>
              <a:t>και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smtClean="0"/>
              <a:t>τον </a:t>
            </a:r>
            <a:r>
              <a:rPr lang="el-GR" dirty="0"/>
              <a:t>αριθμό των ατόμων κάθε στοιχείου </a:t>
            </a:r>
            <a:r>
              <a:rPr lang="el-GR" b="1" dirty="0"/>
              <a:t>στο μόριο της χημικής ένωσης ή στο μόριο του χημικού</a:t>
            </a:r>
            <a:r>
              <a:rPr lang="el-GR" dirty="0"/>
              <a:t> στοιχείου.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photodentro.edu.gr/v/item/ds/8521/1436</a:t>
            </a:r>
            <a:endParaRPr lang="el-GR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phet.colorado.edu/sims/html/build-a-molecule/latest/build-a-molecule_all.html?locale=el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5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41</TotalTime>
  <Words>255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Calisto MT</vt:lpstr>
      <vt:lpstr>Palatino Linotype</vt:lpstr>
      <vt:lpstr>Trebuchet MS</vt:lpstr>
      <vt:lpstr>Verdana</vt:lpstr>
      <vt:lpstr>Wingdings</vt:lpstr>
      <vt:lpstr>Wingdings 2</vt:lpstr>
      <vt:lpstr>Slate</vt:lpstr>
      <vt:lpstr>PowerPoint Presentation</vt:lpstr>
      <vt:lpstr>PowerPoint Presentation</vt:lpstr>
      <vt:lpstr>Η εξέλιξη της ατομικής θεωρίας</vt:lpstr>
      <vt:lpstr>Χημικά στοιχεία και χημικές ενώσεις</vt:lpstr>
      <vt:lpstr>Αναπαράσταση ατόμων και μορίων</vt:lpstr>
      <vt:lpstr>Ιστορικό των Χημικών Συμβόλων</vt:lpstr>
      <vt:lpstr>Ιστορικό των Χημικών Συμβόλων</vt:lpstr>
      <vt:lpstr>Συμβολισμός μορίων και χημικών ενώσεων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Τσουμάνη</dc:creator>
  <cp:lastModifiedBy>Μαρία Τσουμάνη</cp:lastModifiedBy>
  <cp:revision>7</cp:revision>
  <dcterms:created xsi:type="dcterms:W3CDTF">2026-03-19T18:03:14Z</dcterms:created>
  <dcterms:modified xsi:type="dcterms:W3CDTF">2026-03-19T18:44:44Z</dcterms:modified>
</cp:coreProperties>
</file>