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1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021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542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646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209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166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32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137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67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52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347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275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EF527-EBC7-48B5-8282-DFE6B0C65466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15101-5212-4856-AA96-E62D6452DB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467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l-GR" sz="3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Κεφάλαιο 2: </a:t>
            </a:r>
            <a:r>
              <a:rPr lang="el-GR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Οι οργανισμοί στο περιβάλλον τους</a:t>
            </a:r>
            <a:endParaRPr lang="el-GR" sz="3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475" y="1524068"/>
            <a:ext cx="7425853" cy="4351338"/>
          </a:xfrm>
        </p:spPr>
        <p:txBody>
          <a:bodyPr>
            <a:normAutofit/>
          </a:bodyPr>
          <a:lstStyle/>
          <a:p>
            <a:r>
              <a:rPr lang="el-GR" sz="2400" i="1" dirty="0" smtClean="0"/>
              <a:t>2.1 </a:t>
            </a:r>
            <a:r>
              <a:rPr lang="el-GR" sz="2400" i="1" dirty="0" smtClean="0"/>
              <a:t>Ισορροπία στα βιολογικά οικοσυστήματα</a:t>
            </a:r>
            <a:r>
              <a:rPr lang="el-GR" sz="2400" i="1" dirty="0" smtClean="0"/>
              <a:t> </a:t>
            </a:r>
          </a:p>
          <a:p>
            <a:pPr marL="0" indent="0">
              <a:buNone/>
            </a:pPr>
            <a:r>
              <a:rPr lang="el-GR" sz="2400" i="1" dirty="0" smtClean="0"/>
              <a:t>σελ</a:t>
            </a:r>
            <a:r>
              <a:rPr lang="el-GR" sz="2400" i="1" dirty="0" smtClean="0"/>
              <a:t>. σχολικού βιβλίου </a:t>
            </a:r>
            <a:r>
              <a:rPr lang="el-GR" sz="2400" i="1" dirty="0" smtClean="0"/>
              <a:t>40-42</a:t>
            </a:r>
            <a:endParaRPr lang="el-GR" sz="2400" i="1" dirty="0" smtClean="0"/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9282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079074" y="184826"/>
            <a:ext cx="50801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Πως επιβιώνει ένας οργανισμός;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1177047" y="1108953"/>
            <a:ext cx="2723745" cy="174125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Προσαρμογή στο περιβάλλον</a:t>
            </a:r>
            <a:endParaRPr lang="el-GR" dirty="0"/>
          </a:p>
        </p:txBody>
      </p:sp>
      <p:sp>
        <p:nvSpPr>
          <p:cNvPr id="11" name="Cloud Callout 10"/>
          <p:cNvSpPr/>
          <p:nvPr/>
        </p:nvSpPr>
        <p:spPr>
          <a:xfrm>
            <a:off x="4753583" y="1115438"/>
            <a:ext cx="2723745" cy="174125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Ομαλή λειτουργία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4114800" y="1585609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000" dirty="0" smtClean="0"/>
              <a:t>+</a:t>
            </a:r>
            <a:endParaRPr lang="el-GR" sz="4000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23737" y="3181586"/>
            <a:ext cx="4348264" cy="1836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Οι οργανισμοί είναι προσαρμοσμένοι στις συνθήκες όπου ζουν.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Παράδειγμα: οι κάκτοι προσαρμόζονται σε ξηρά περιβάλλοντα, τα ψάρια στο νερό </a:t>
            </a:r>
            <a:r>
              <a:rPr kumimoji="0" lang="el-GR" altLang="el-GR" sz="1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κ.λπ</a:t>
            </a:r>
            <a:endParaRPr kumimoji="0" lang="el-GR" altLang="el-GR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727642" y="3203619"/>
            <a:ext cx="4348264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Τα είδη ζουν σε συνθήκες που τους </a:t>
            </a:r>
            <a:r>
              <a:rPr lang="el-GR" altLang="el-GR" sz="16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επιτρέπουν να </a:t>
            </a: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επιβιώνουν και να </a:t>
            </a:r>
            <a:r>
              <a:rPr lang="el-GR" altLang="el-GR" sz="16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αναπαράγονται. Η </a:t>
            </a: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ισορροπία βασίζεται </a:t>
            </a:r>
            <a:r>
              <a:rPr lang="el-GR" altLang="el-GR" sz="16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στην αλληλεπίδραση </a:t>
            </a: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οργανισμών και </a:t>
            </a:r>
            <a:r>
              <a:rPr lang="el-GR" altLang="el-GR" sz="16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περιβάλλοντος. Όση </a:t>
            </a: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μεταβολή κι αν υπάρχει, το οικοσύστημα </a:t>
            </a:r>
            <a:r>
              <a:rPr lang="el-GR" altLang="el-GR" sz="1600" i="1" dirty="0" smtClean="0">
                <a:solidFill>
                  <a:schemeClr val="tx1"/>
                </a:solidFill>
                <a:latin typeface="Arial" panose="020B0604020202020204" pitchFamily="34" charset="0"/>
              </a:rPr>
              <a:t>τείνει να </a:t>
            </a:r>
            <a:r>
              <a:rPr lang="el-GR" altLang="el-GR" sz="1600" i="1" dirty="0">
                <a:solidFill>
                  <a:schemeClr val="tx1"/>
                </a:solidFill>
                <a:latin typeface="Arial" panose="020B0604020202020204" pitchFamily="34" charset="0"/>
              </a:rPr>
              <a:t>διατηρεί μια σχετική σταθερότητα</a:t>
            </a:r>
            <a:endParaRPr kumimoji="0" lang="el-GR" altLang="el-GR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66" y="5221322"/>
            <a:ext cx="1223253" cy="122325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887165" y="5525311"/>
            <a:ext cx="6118698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dirty="0"/>
              <a:t>Η ισορροπία = κατάσταση στην οποία οι οργανισμοί καλύπτουν τις ανάγκες τους, ώστε το οικοσύστημα να λειτουργεί αρμονικά</a:t>
            </a:r>
            <a:r>
              <a:rPr lang="el-GR" dirty="0" smtClean="0"/>
              <a:t>.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11367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939"/>
            <a:ext cx="7886700" cy="656278"/>
          </a:xfrm>
        </p:spPr>
        <p:txBody>
          <a:bodyPr>
            <a:normAutofit/>
          </a:bodyPr>
          <a:lstStyle/>
          <a:p>
            <a:pPr algn="ctr" defTabSz="457200"/>
            <a:r>
              <a:rPr lang="el-GR" sz="2800" b="1" dirty="0">
                <a:solidFill>
                  <a:srgbClr val="C00000"/>
                </a:solidFill>
              </a:rPr>
              <a:t>Τι είναι </a:t>
            </a:r>
            <a:r>
              <a:rPr lang="el-GR" sz="2800" b="1" dirty="0" smtClean="0">
                <a:solidFill>
                  <a:srgbClr val="C00000"/>
                </a:solidFill>
              </a:rPr>
              <a:t>οικοσύστημα;</a:t>
            </a:r>
            <a:endParaRPr lang="el-GR" sz="2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084634" y="836579"/>
            <a:ext cx="7144965" cy="264592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</a:tabLst>
            </a:pPr>
            <a:r>
              <a:rPr lang="el-GR" b="1" dirty="0" smtClean="0"/>
              <a:t>Οικοσύστημα</a:t>
            </a:r>
            <a:r>
              <a:rPr lang="el-GR" dirty="0" smtClean="0"/>
              <a:t> </a:t>
            </a:r>
            <a:r>
              <a:rPr lang="el-GR" dirty="0"/>
              <a:t>το σύνολο των οργανισμών που ζουν σε μια περιοχή και των </a:t>
            </a:r>
            <a:r>
              <a:rPr lang="el-GR" b="1" dirty="0"/>
              <a:t>αβιοτικών παραγόντων</a:t>
            </a:r>
            <a:r>
              <a:rPr lang="el-GR" dirty="0"/>
              <a:t> (όπως νερό, έδαφος, φως, θερμοκρασία) που τους επηρεάζουν∙ καθώς και όλες τις μεταξύ τους </a:t>
            </a:r>
            <a:r>
              <a:rPr lang="el-GR" b="1" dirty="0"/>
              <a:t>αλληλεπιδράσεις</a:t>
            </a:r>
            <a:r>
              <a:rPr lang="el-GR" dirty="0"/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0" algn="l"/>
              </a:tabLst>
            </a:pPr>
            <a:endParaRPr lang="el-GR" altLang="el-GR" b="1" dirty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26078" y="3855822"/>
            <a:ext cx="2256816" cy="18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l-GR" b="1" dirty="0"/>
              <a:t>Βιοτικοί παράγοντες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Φυτά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Ζώα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Μικροοργανισμοί</a:t>
            </a:r>
          </a:p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4980563" y="3855343"/>
            <a:ext cx="2597284" cy="17543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l-GR" b="1" dirty="0"/>
              <a:t>Αβιοτικοί παράγοντες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Φως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Θερμοκρασία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Νερό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Έδαφος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Οξυγόνο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5418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solidFill>
                  <a:srgbClr val="C00000"/>
                </a:solidFill>
              </a:rPr>
              <a:t>Αλληλεπιδράσεις παραγόντων</a:t>
            </a:r>
            <a:endParaRPr lang="el-GR" sz="2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8834" y="1090616"/>
            <a:ext cx="727865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Όλοι οι παράγοντες επηρεάζουν ο ένας τον άλλο.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Παραδείγματα: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Το φως (αβιοτικός) βοηθά τα φυτά (βιοτικός) να μεγαλώσουν.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Τα φυτά (βιοτικός) παρέχουν τροφή σε ζώα (βιοτικός).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βροχή (αβιοτικός) επηρεάζει την ανάπτυξη των φυτών (βιοτικός).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6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00382" y="233464"/>
            <a:ext cx="4343241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sz="2800" b="1" dirty="0">
                <a:solidFill>
                  <a:srgbClr val="C00000"/>
                </a:solidFill>
              </a:rPr>
              <a:t>Σχέσεις μεταξύ οργανισμών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7591" y="29280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l-GR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97668" y="1011836"/>
            <a:ext cx="65946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Συμβιωτική: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και οι δύο ωφελούνται (π.χ. μέλισσα &amp; λουλούδι)</a:t>
            </a:r>
          </a:p>
        </p:txBody>
      </p:sp>
      <p:pic>
        <p:nvPicPr>
          <p:cNvPr id="3075" name="Picture 3" descr="symbiosi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202"/>
          <a:stretch/>
        </p:blipFill>
        <p:spPr bwMode="auto">
          <a:xfrm>
            <a:off x="953310" y="1514780"/>
            <a:ext cx="6573803" cy="160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46305" y="3252229"/>
            <a:ext cx="75875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l-GR" altLang="el-GR" b="1" dirty="0">
                <a:latin typeface="Arial" panose="020B0604020202020204" pitchFamily="34" charset="0"/>
              </a:rPr>
              <a:t>Παρασιτική:</a:t>
            </a:r>
            <a:r>
              <a:rPr lang="el-GR" altLang="el-GR" dirty="0">
                <a:latin typeface="Arial" panose="020B0604020202020204" pitchFamily="34" charset="0"/>
              </a:rPr>
              <a:t> ο ένας ωφελείται, ο άλλος βλάπτεται </a:t>
            </a:r>
            <a:endParaRPr lang="en-US" altLang="el-GR" dirty="0" smtClean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 smtClean="0">
                <a:latin typeface="Arial" panose="020B0604020202020204" pitchFamily="34" charset="0"/>
              </a:rPr>
              <a:t>(</a:t>
            </a:r>
            <a:r>
              <a:rPr lang="el-GR" altLang="el-GR" dirty="0">
                <a:latin typeface="Arial" panose="020B0604020202020204" pitchFamily="34" charset="0"/>
              </a:rPr>
              <a:t>π.χ. κρότωνες σε ζώα</a:t>
            </a:r>
            <a:r>
              <a:rPr lang="el-GR" altLang="el-GR" dirty="0" smtClean="0">
                <a:latin typeface="Arial" panose="020B0604020202020204" pitchFamily="34" charset="0"/>
              </a:rPr>
              <a:t>)</a:t>
            </a:r>
            <a:endParaRPr lang="el-GR" altLang="el-GR" dirty="0">
              <a:latin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992155" y="3959157"/>
            <a:ext cx="6692697" cy="1944351"/>
            <a:chOff x="710052" y="3806588"/>
            <a:chExt cx="7867651" cy="2058010"/>
          </a:xfrm>
        </p:grpSpPr>
        <p:pic>
          <p:nvPicPr>
            <p:cNvPr id="3077" name="Picture 5" descr="symbiosis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688"/>
            <a:stretch/>
          </p:blipFill>
          <p:spPr bwMode="auto">
            <a:xfrm>
              <a:off x="710052" y="3806588"/>
              <a:ext cx="7867650" cy="4346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9" name="Picture 7" descr="symbiosis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329"/>
            <a:stretch/>
          </p:blipFill>
          <p:spPr bwMode="auto">
            <a:xfrm>
              <a:off x="710053" y="4260716"/>
              <a:ext cx="7867650" cy="160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489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00382" y="233464"/>
            <a:ext cx="4343241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l-GR" sz="2800" b="1" dirty="0">
                <a:solidFill>
                  <a:srgbClr val="C00000"/>
                </a:solidFill>
              </a:rPr>
              <a:t>Σχέσεις μεταξύ οργανισμών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05839" y="1037892"/>
            <a:ext cx="7295744" cy="56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Ανταγωνιστική: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διεκδικούν τον ίδιο πόρο (π.χ. δύο φυτά για φως)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1572" y="4115143"/>
            <a:ext cx="3171296" cy="24445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4477" y="3859968"/>
            <a:ext cx="4572000" cy="11144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l-GR" altLang="el-GR" b="1" dirty="0">
                <a:latin typeface="Arial" panose="020B0604020202020204" pitchFamily="34" charset="0"/>
              </a:rPr>
              <a:t>Θηρευτική:</a:t>
            </a:r>
            <a:r>
              <a:rPr lang="el-GR" altLang="el-GR" dirty="0">
                <a:latin typeface="Arial" panose="020B0604020202020204" pitchFamily="34" charset="0"/>
              </a:rPr>
              <a:t> ένας τρώει τον άλλο </a:t>
            </a:r>
            <a:endParaRPr lang="en-US" altLang="el-GR" dirty="0" smtClean="0">
              <a:latin typeface="Arial" panose="020B0604020202020204" pitchFamily="34" charset="0"/>
            </a:endParaRPr>
          </a:p>
          <a:p>
            <a:pPr lvl="0"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altLang="el-GR" dirty="0" smtClean="0">
                <a:latin typeface="Arial" panose="020B0604020202020204" pitchFamily="34" charset="0"/>
              </a:rPr>
              <a:t>(</a:t>
            </a:r>
            <a:r>
              <a:rPr lang="el-GR" altLang="el-GR" dirty="0">
                <a:latin typeface="Arial" panose="020B0604020202020204" pitchFamily="34" charset="0"/>
              </a:rPr>
              <a:t>π.χ. λιοντάρι-</a:t>
            </a:r>
            <a:r>
              <a:rPr lang="el-GR" altLang="el-GR" dirty="0" err="1">
                <a:latin typeface="Arial" panose="020B0604020202020204" pitchFamily="34" charset="0"/>
              </a:rPr>
              <a:t>αντίλοπη</a:t>
            </a:r>
            <a:r>
              <a:rPr lang="el-GR" altLang="el-GR" dirty="0">
                <a:latin typeface="Arial" panose="020B0604020202020204" pitchFamily="34" charset="0"/>
              </a:rPr>
              <a:t>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8489" y="1723538"/>
            <a:ext cx="3890406" cy="20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2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</TotalTime>
  <Words>274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Wingdings</vt:lpstr>
      <vt:lpstr>Office Theme</vt:lpstr>
      <vt:lpstr>Κεφάλαιο 2: Οι οργανισμοί στο περιβάλλον τους</vt:lpstr>
      <vt:lpstr>PowerPoint Presentation</vt:lpstr>
      <vt:lpstr>Τι είναι οικοσύστημα;</vt:lpstr>
      <vt:lpstr>Αλληλεπιδράσεις παραγόντων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1: Οργάνωση της ζωής- βιολογικά συστήματα</dc:title>
  <dc:creator>Μαρία Τσουμάνη</dc:creator>
  <cp:lastModifiedBy>Μαρία Τσουμάνη</cp:lastModifiedBy>
  <cp:revision>41</cp:revision>
  <dcterms:created xsi:type="dcterms:W3CDTF">2025-10-01T07:22:21Z</dcterms:created>
  <dcterms:modified xsi:type="dcterms:W3CDTF">2025-11-06T20:58:33Z</dcterms:modified>
</cp:coreProperties>
</file>