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11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BFDC12-FEAA-4D8E-AFA6-3E8E309C3BEE}"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2804311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BFDC12-FEAA-4D8E-AFA6-3E8E309C3BEE}"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207047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BFDC12-FEAA-4D8E-AFA6-3E8E309C3BEE}"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4222863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BFDC12-FEAA-4D8E-AFA6-3E8E309C3BEE}"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696660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BFDC12-FEAA-4D8E-AFA6-3E8E309C3BEE}" type="datetimeFigureOut">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266473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BFDC12-FEAA-4D8E-AFA6-3E8E309C3BEE}"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4271201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BFDC12-FEAA-4D8E-AFA6-3E8E309C3BEE}" type="datetimeFigureOut">
              <a:rPr lang="en-US" smtClean="0"/>
              <a:t>12/14/2025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774135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BFDC12-FEAA-4D8E-AFA6-3E8E309C3BEE}" type="datetimeFigureOut">
              <a:rPr lang="en-US" smtClean="0"/>
              <a:t>12/14/2025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796574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BFDC12-FEAA-4D8E-AFA6-3E8E309C3BEE}" type="datetimeFigureOut">
              <a:rPr lang="en-US" smtClean="0"/>
              <a:t>12/14/2025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289730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BFDC12-FEAA-4D8E-AFA6-3E8E309C3BEE}"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1086956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BFDC12-FEAA-4D8E-AFA6-3E8E309C3BEE}" type="datetimeFigureOut">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D3C00-E8EA-4D5A-AEC2-B34D73B94301}" type="slidenum">
              <a:rPr lang="en-US" smtClean="0"/>
              <a:t>‹#›</a:t>
            </a:fld>
            <a:endParaRPr lang="en-US"/>
          </a:p>
        </p:txBody>
      </p:sp>
    </p:spTree>
    <p:extLst>
      <p:ext uri="{BB962C8B-B14F-4D97-AF65-F5344CB8AC3E}">
        <p14:creationId xmlns:p14="http://schemas.microsoft.com/office/powerpoint/2010/main" val="2557398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BFDC12-FEAA-4D8E-AFA6-3E8E309C3BEE}" type="datetimeFigureOut">
              <a:rPr lang="en-US" smtClean="0"/>
              <a:t>12/14/2025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D3C00-E8EA-4D5A-AEC2-B34D73B94301}" type="slidenum">
              <a:rPr lang="en-US" smtClean="0"/>
              <a:t>‹#›</a:t>
            </a:fld>
            <a:endParaRPr lang="en-US"/>
          </a:p>
        </p:txBody>
      </p:sp>
    </p:spTree>
    <p:extLst>
      <p:ext uri="{BB962C8B-B14F-4D97-AF65-F5344CB8AC3E}">
        <p14:creationId xmlns:p14="http://schemas.microsoft.com/office/powerpoint/2010/main" val="1686394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
            <a:ext cx="7772400" cy="1470025"/>
          </a:xfrm>
        </p:spPr>
        <p:txBody>
          <a:bodyPr/>
          <a:lstStyle/>
          <a:p>
            <a:r>
              <a:rPr lang="el-GR" dirty="0" smtClean="0"/>
              <a:t>ΑΦΗΓΗΣΗ</a:t>
            </a:r>
            <a:endParaRPr lang="en-US" dirty="0"/>
          </a:p>
        </p:txBody>
      </p:sp>
      <p:sp>
        <p:nvSpPr>
          <p:cNvPr id="3" name="Subtitle 2"/>
          <p:cNvSpPr>
            <a:spLocks noGrp="1"/>
          </p:cNvSpPr>
          <p:nvPr>
            <p:ph type="subTitle" idx="1"/>
          </p:nvPr>
        </p:nvSpPr>
        <p:spPr>
          <a:xfrm>
            <a:off x="1371600" y="1752600"/>
            <a:ext cx="6400800" cy="3886200"/>
          </a:xfrm>
        </p:spPr>
        <p:txBody>
          <a:bodyPr>
            <a:normAutofit fontScale="85000" lnSpcReduction="20000"/>
          </a:bodyPr>
          <a:lstStyle/>
          <a:p>
            <a:r>
              <a:rPr lang="el-GR" b="1" dirty="0" smtClean="0"/>
              <a:t>ΤΙ ΕΙΝΑΙ Η ΑΦΗΓΗΣΗ</a:t>
            </a:r>
          </a:p>
          <a:p>
            <a:r>
              <a:rPr lang="el-GR" dirty="0" smtClean="0"/>
              <a:t>Με τον όρο αφήγηση εννοούμε την προφορική ή γραπτή παρουσίαση ενός γεγονότος ή μιας σειράς γεγονότων πραγματικών είτε φανταστικών.</a:t>
            </a:r>
          </a:p>
          <a:p>
            <a:r>
              <a:rPr lang="el-GR" b="1" dirty="0" smtClean="0"/>
              <a:t>ΠΩΣ ΟΡΓΑΝΩΝΕΤΑΙ ΜΙΑ ΑΦΗΓΗΣΗ</a:t>
            </a:r>
          </a:p>
          <a:p>
            <a:r>
              <a:rPr lang="el-GR" dirty="0" smtClean="0"/>
              <a:t>Η αφήγηση οργανώνεται με άξονα το </a:t>
            </a:r>
            <a:r>
              <a:rPr lang="el-GR" b="1" dirty="0" smtClean="0"/>
              <a:t>χρόνο,</a:t>
            </a:r>
            <a:r>
              <a:rPr lang="el-GR" dirty="0" smtClean="0"/>
              <a:t> αλλά τα γεγονότα ή οι καταστάσεις που εξιστορούνται </a:t>
            </a:r>
            <a:r>
              <a:rPr lang="el-GR" b="1" dirty="0" smtClean="0"/>
              <a:t>συνδέονται αιτιολογικά </a:t>
            </a:r>
            <a:r>
              <a:rPr lang="el-GR" dirty="0" smtClean="0"/>
              <a:t>μεταξύ τους.</a:t>
            </a:r>
            <a:endParaRPr lang="en-US" dirty="0"/>
          </a:p>
        </p:txBody>
      </p:sp>
    </p:spTree>
    <p:extLst>
      <p:ext uri="{BB962C8B-B14F-4D97-AF65-F5344CB8AC3E}">
        <p14:creationId xmlns:p14="http://schemas.microsoft.com/office/powerpoint/2010/main" val="142528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ΔΟΜΗ ΑΦΗΓΗΣΗΣ</a:t>
            </a:r>
            <a:endParaRPr lang="en-US" dirty="0"/>
          </a:p>
        </p:txBody>
      </p:sp>
      <p:sp>
        <p:nvSpPr>
          <p:cNvPr id="3" name="Content Placeholder 2"/>
          <p:cNvSpPr>
            <a:spLocks noGrp="1"/>
          </p:cNvSpPr>
          <p:nvPr>
            <p:ph idx="1"/>
          </p:nvPr>
        </p:nvSpPr>
        <p:spPr/>
        <p:txBody>
          <a:bodyPr>
            <a:normAutofit fontScale="92500" lnSpcReduction="10000"/>
          </a:bodyPr>
          <a:lstStyle/>
          <a:p>
            <a:r>
              <a:rPr lang="el-GR" dirty="0" smtClean="0"/>
              <a:t>ΠΟΙΑ ΕΙΝΑΙ Η ΔΟΜΗ ΤΗΣ ΑΦΗΓΗΣΗΣ</a:t>
            </a:r>
          </a:p>
          <a:p>
            <a:r>
              <a:rPr lang="el-GR" dirty="0" smtClean="0"/>
              <a:t>α) Αρχικά δίνονται πληροφορίες για τους «</a:t>
            </a:r>
            <a:r>
              <a:rPr lang="el-GR" b="1" dirty="0" smtClean="0"/>
              <a:t>πρωταγωνιστές/ήρωες», τον χώρο, τον χρόνο </a:t>
            </a:r>
            <a:r>
              <a:rPr lang="el-GR" dirty="0" smtClean="0"/>
              <a:t>και την κατάσταση από την οποία ξεκινά η αφήγηση.</a:t>
            </a:r>
          </a:p>
          <a:p>
            <a:r>
              <a:rPr lang="el-GR" dirty="0" smtClean="0"/>
              <a:t>β) Έπειτα δίνεται η </a:t>
            </a:r>
            <a:r>
              <a:rPr lang="el-GR" b="1" dirty="0" smtClean="0"/>
              <a:t>εξέλιξη</a:t>
            </a:r>
            <a:r>
              <a:rPr lang="el-GR" dirty="0" smtClean="0"/>
              <a:t> της αφήγησης και η </a:t>
            </a:r>
            <a:r>
              <a:rPr lang="el-GR" b="1" dirty="0" smtClean="0"/>
              <a:t>έκβασή </a:t>
            </a:r>
            <a:r>
              <a:rPr lang="el-GR" dirty="0" smtClean="0"/>
              <a:t>της (δηλαδή η κατάληξή της).</a:t>
            </a:r>
          </a:p>
          <a:p>
            <a:r>
              <a:rPr lang="el-GR" dirty="0" smtClean="0"/>
              <a:t>γ) Τέλος δίνεται </a:t>
            </a:r>
            <a:r>
              <a:rPr lang="el-GR" b="1" dirty="0" smtClean="0"/>
              <a:t>η λύση </a:t>
            </a:r>
            <a:r>
              <a:rPr lang="el-GR" dirty="0" smtClean="0"/>
              <a:t>δηλαδή το τέλος της ιστορίας και διατυπώνεται </a:t>
            </a:r>
            <a:r>
              <a:rPr lang="el-GR" b="1" dirty="0" smtClean="0"/>
              <a:t>η κρίση του αφηγητή </a:t>
            </a:r>
            <a:r>
              <a:rPr lang="el-GR" dirty="0" smtClean="0"/>
              <a:t>για το νόημα της ιστορίας</a:t>
            </a:r>
            <a:endParaRPr lang="en-US" dirty="0"/>
          </a:p>
        </p:txBody>
      </p:sp>
    </p:spTree>
    <p:extLst>
      <p:ext uri="{BB962C8B-B14F-4D97-AF65-F5344CB8AC3E}">
        <p14:creationId xmlns:p14="http://schemas.microsoft.com/office/powerpoint/2010/main" val="378703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ΧΡΟΝΟΙ</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ΠΟΙΟΙ ΧΡΟΝΟΙ ΧΡΗΣΙΜΟΠΟΙΟΥΝΤΑΙ ΣΤΗΝ ΑΦΗΓΗΣΗ</a:t>
            </a:r>
          </a:p>
          <a:p>
            <a:r>
              <a:rPr lang="el-GR" dirty="0" smtClean="0"/>
              <a:t>Ο κύριος χρόνος της αφήγησης είναι </a:t>
            </a:r>
            <a:r>
              <a:rPr lang="el-GR" b="1" dirty="0" smtClean="0"/>
              <a:t>ο αόριστος</a:t>
            </a:r>
            <a:r>
              <a:rPr lang="el-GR" dirty="0" smtClean="0"/>
              <a:t>, που ως συνοπτικός χρόνος είναι κατάλληλος για να δηλωθεί η εξέλιξη, αλλά συχνά χρησιμοποιείται</a:t>
            </a:r>
          </a:p>
          <a:p>
            <a:r>
              <a:rPr lang="el-GR" b="1" dirty="0" smtClean="0"/>
              <a:t>και ο παρατατικός</a:t>
            </a:r>
            <a:r>
              <a:rPr lang="el-GR" dirty="0" smtClean="0"/>
              <a:t>. Επίσης χρησιμοποιείται και ο </a:t>
            </a:r>
            <a:r>
              <a:rPr lang="el-GR" b="1" dirty="0" smtClean="0"/>
              <a:t>ιστορικός ενεστώτας </a:t>
            </a:r>
            <a:r>
              <a:rPr lang="el-GR" dirty="0" smtClean="0"/>
              <a:t>στη θέση του αορίστου (δηλαδή παρουσιάζονται τα γεγονότα σαν να</a:t>
            </a:r>
          </a:p>
          <a:p>
            <a:r>
              <a:rPr lang="el-GR" dirty="0" smtClean="0"/>
              <a:t>συμβαίνουν τη στιγμή που γίνεται η αφήγηση), για να δοθεί ζωντάνια στην αφήγηση</a:t>
            </a:r>
            <a:endParaRPr lang="en-US" dirty="0"/>
          </a:p>
        </p:txBody>
      </p:sp>
    </p:spTree>
    <p:extLst>
      <p:ext uri="{BB962C8B-B14F-4D97-AF65-F5344CB8AC3E}">
        <p14:creationId xmlns:p14="http://schemas.microsoft.com/office/powerpoint/2010/main" val="277056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ΣΥΝΔΕΤΙΚΕΣ ΛΕΞΕΙΣ</a:t>
            </a:r>
            <a:endParaRPr lang="en-US" dirty="0"/>
          </a:p>
        </p:txBody>
      </p:sp>
      <p:sp>
        <p:nvSpPr>
          <p:cNvPr id="3" name="Content Placeholder 2"/>
          <p:cNvSpPr>
            <a:spLocks noGrp="1"/>
          </p:cNvSpPr>
          <p:nvPr>
            <p:ph idx="1"/>
          </p:nvPr>
        </p:nvSpPr>
        <p:spPr/>
        <p:txBody>
          <a:bodyPr/>
          <a:lstStyle/>
          <a:p>
            <a:r>
              <a:rPr lang="el-GR" dirty="0" smtClean="0"/>
              <a:t>ΠΟΙΕΣ ΣΥΝΔΕΤΙΚΕΣ ΛΕΞΕΙΣ ΧΡΗΣΙΜΟΠΟΙΟΥΝΤΑΙ ΣΤΗΝ ΑΦΗΓΗΣΗ</a:t>
            </a:r>
          </a:p>
          <a:p>
            <a:r>
              <a:rPr lang="el-GR" dirty="0" smtClean="0"/>
              <a:t>Στην αφήγηση χρησιμοποιούνται συνδετικές λέξεις ή φράσεις που δείχνουν:</a:t>
            </a:r>
          </a:p>
          <a:p>
            <a:r>
              <a:rPr lang="el-GR" dirty="0" smtClean="0"/>
              <a:t>α) τη χρονική σειρά των γεγονότων (π.χ. ύστερα, μετά, στη συνέχεια κ.λπ.)</a:t>
            </a:r>
          </a:p>
          <a:p>
            <a:r>
              <a:rPr lang="el-GR" dirty="0" smtClean="0"/>
              <a:t>β) την αιτιολογική σχέση μεταξύ τους (π.χ. επειδή, καθώς, αφού, ενώ, έτσι κ.λπ.).</a:t>
            </a:r>
            <a:endParaRPr lang="en-US" dirty="0"/>
          </a:p>
        </p:txBody>
      </p:sp>
    </p:spTree>
    <p:extLst>
      <p:ext uri="{BB962C8B-B14F-4D97-AF65-F5344CB8AC3E}">
        <p14:creationId xmlns:p14="http://schemas.microsoft.com/office/powerpoint/2010/main" val="3027657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ΕΙΔΗ</a:t>
            </a:r>
            <a:endParaRPr lang="en-US" dirty="0"/>
          </a:p>
        </p:txBody>
      </p:sp>
      <p:sp>
        <p:nvSpPr>
          <p:cNvPr id="3" name="Content Placeholder 2"/>
          <p:cNvSpPr>
            <a:spLocks noGrp="1"/>
          </p:cNvSpPr>
          <p:nvPr>
            <p:ph idx="1"/>
          </p:nvPr>
        </p:nvSpPr>
        <p:spPr/>
        <p:txBody>
          <a:bodyPr>
            <a:normAutofit fontScale="85000" lnSpcReduction="10000"/>
          </a:bodyPr>
          <a:lstStyle/>
          <a:p>
            <a:r>
              <a:rPr lang="el-GR" dirty="0" smtClean="0"/>
              <a:t>ΠΟΙΑ ΕΙΝΑΙ ΤΑ ΕΙΔΗ ΤΗΣ ΑΦΗΓΗΣΗΣ</a:t>
            </a:r>
          </a:p>
          <a:p>
            <a:r>
              <a:rPr lang="el-GR" dirty="0" smtClean="0"/>
              <a:t>Υπάρχουν τρία είδη αφήγησης:</a:t>
            </a:r>
          </a:p>
          <a:p>
            <a:r>
              <a:rPr lang="el-GR" dirty="0" smtClean="0"/>
              <a:t>α) Η μυθοπλαστική αφήγηση, στην οποία κυριαρχεί ο κόσμος της φαντασίας και του μύθου.</a:t>
            </a:r>
          </a:p>
          <a:p>
            <a:r>
              <a:rPr lang="el-GR" dirty="0" smtClean="0"/>
              <a:t>β) Η ιστορική αφήγηση, η οποία συνδέεται με την παρουσίαση γεγονότων του παρελθόντος και συναντάται στην ιστορία. γ) Η ρεαλιστική αφήγηση, με την οποία γίνεται η παρουσίαση γεγονότων του παρόντος στις καθημερινές συζητήσεις με σαφή και πειστικό τρόπο</a:t>
            </a:r>
          </a:p>
          <a:p>
            <a:r>
              <a:rPr lang="el-GR" dirty="0" smtClean="0"/>
              <a:t>(για παράδειγμα στα ρεπορτάζ των ειδήσεων κ.λπ)</a:t>
            </a:r>
            <a:endParaRPr lang="en-US" dirty="0"/>
          </a:p>
        </p:txBody>
      </p:sp>
    </p:spTree>
    <p:extLst>
      <p:ext uri="{BB962C8B-B14F-4D97-AF65-F5344CB8AC3E}">
        <p14:creationId xmlns:p14="http://schemas.microsoft.com/office/powerpoint/2010/main" val="3465584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ΠΑΡΑΔΕΙΓΜΑ</a:t>
            </a:r>
            <a:endParaRPr lang="en-US" dirty="0"/>
          </a:p>
        </p:txBody>
      </p:sp>
      <p:sp>
        <p:nvSpPr>
          <p:cNvPr id="3" name="Content Placeholder 2"/>
          <p:cNvSpPr>
            <a:spLocks noGrp="1"/>
          </p:cNvSpPr>
          <p:nvPr>
            <p:ph idx="1"/>
          </p:nvPr>
        </p:nvSpPr>
        <p:spPr/>
        <p:txBody>
          <a:bodyPr>
            <a:normAutofit fontScale="70000" lnSpcReduction="20000"/>
          </a:bodyPr>
          <a:lstStyle/>
          <a:p>
            <a:r>
              <a:rPr lang="el-GR" dirty="0" smtClean="0"/>
              <a:t>ΠΑΡΑΔΕΙΓΜΑ:</a:t>
            </a:r>
          </a:p>
          <a:p>
            <a:r>
              <a:rPr lang="el-GR" dirty="0" smtClean="0"/>
              <a:t>Όταν τα γεγονότα είναι τόσα πολλά κι απανωτά μπορεί κανείς να μπερδέψει ημερομηνίες, μα κάποια είναι ξεχωριστά, μένουν θαρρείς, γραμμένα σεκάποια μεριά του νου σου με ανεξίτηλο μελάνι. Θυμάμαι πώς έγραψα το πρώτο μου διήγημα και πώς πήγαινα στην Περράκη να της πω ότι δεν ξαναπάω στο κουκλοθέατρο. Ήτανε καλοκαίρι και στο τραπέζι της κουζίνας έγραψα το πρώτο μου διήγημα .Ο Γιώργος με πίεζε πολύ να γράψω. Μ’έβαλε βέβαια να το γράψω τρεις φορές. Έτσι, λέει, τους έμαθαν στη Λεόντειο. Άμα έγραφες την έκθεσή σου τρεις φορές, ξαναγράφοντάς την αυθόρμητα διόρθωνες τις εκφράσεις σου κι ακόμα και τις έννοιες. Στην αρχή νευρίασα. Μα πόσο δίκιο είχε, και την τρίτη φορά το πρώτο μουδιήγημα «Κοντά στις ράγες» ήτανε για κείνον έτοιμο ν’ ανοίξει τα φτερά του.</a:t>
            </a:r>
          </a:p>
          <a:p>
            <a:r>
              <a:rPr lang="el-GR" dirty="0" smtClean="0"/>
              <a:t>Άλκη Ζέη, Με μολύβι φάμπερ νούμερο 2</a:t>
            </a:r>
            <a:endParaRPr lang="en-US" dirty="0"/>
          </a:p>
        </p:txBody>
      </p:sp>
    </p:spTree>
    <p:extLst>
      <p:ext uri="{BB962C8B-B14F-4D97-AF65-F5344CB8AC3E}">
        <p14:creationId xmlns:p14="http://schemas.microsoft.com/office/powerpoint/2010/main" val="233581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481</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ΑΦΗΓΗΣΗ</vt:lpstr>
      <vt:lpstr>ΔΟΜΗ ΑΦΗΓΗΣΗΣ</vt:lpstr>
      <vt:lpstr>ΧΡΟΝΟΙ</vt:lpstr>
      <vt:lpstr>ΣΥΝΔΕΤΙΚΕΣ ΛΕΞΕΙΣ</vt:lpstr>
      <vt:lpstr>ΕΙΔΗ</vt:lpstr>
      <vt:lpstr>ΠΑΡΑΔΕΙΓΜΑ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ΑΦΗΓΗΣΗ</dc:title>
  <dc:creator>Ελένη</dc:creator>
  <cp:lastModifiedBy>Ελένη</cp:lastModifiedBy>
  <cp:revision>2</cp:revision>
  <dcterms:created xsi:type="dcterms:W3CDTF">2025-12-14T18:05:21Z</dcterms:created>
  <dcterms:modified xsi:type="dcterms:W3CDTF">2025-12-14T18:15:46Z</dcterms:modified>
</cp:coreProperties>
</file>