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7" r:id="rId18"/>
    <p:sldId id="278" r:id="rId19"/>
    <p:sldId id="272" r:id="rId20"/>
    <p:sldId id="270" r:id="rId21"/>
    <p:sldId id="273" r:id="rId22"/>
    <p:sldId id="274" r:id="rId23"/>
    <p:sldId id="275" r:id="rId24"/>
    <p:sldId id="27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9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EEF606-A641-4D20-A31F-E78130CC7B2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3903433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EEF606-A641-4D20-A31F-E78130CC7B2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1658512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EEF606-A641-4D20-A31F-E78130CC7B2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2262532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EEF606-A641-4D20-A31F-E78130CC7B2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191235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EEF606-A641-4D20-A31F-E78130CC7B2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1101555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EEF606-A641-4D20-A31F-E78130CC7B2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87141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EEF606-A641-4D20-A31F-E78130CC7B20}"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356436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EEF606-A641-4D20-A31F-E78130CC7B20}"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629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EF606-A641-4D20-A31F-E78130CC7B20}" type="datetimeFigureOut">
              <a:rPr lang="en-US" smtClean="0"/>
              <a:t>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216909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EEF606-A641-4D20-A31F-E78130CC7B2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1641895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EEF606-A641-4D20-A31F-E78130CC7B2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0088A-F4AE-42C2-90D1-C0A24292B639}" type="slidenum">
              <a:rPr lang="en-US" smtClean="0"/>
              <a:t>‹#›</a:t>
            </a:fld>
            <a:endParaRPr lang="en-US"/>
          </a:p>
        </p:txBody>
      </p:sp>
    </p:spTree>
    <p:extLst>
      <p:ext uri="{BB962C8B-B14F-4D97-AF65-F5344CB8AC3E}">
        <p14:creationId xmlns:p14="http://schemas.microsoft.com/office/powerpoint/2010/main" val="302208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EEF606-A641-4D20-A31F-E78130CC7B20}" type="datetimeFigureOut">
              <a:rPr lang="en-US" smtClean="0"/>
              <a:t>12/6/2025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20088A-F4AE-42C2-90D1-C0A24292B639}" type="slidenum">
              <a:rPr lang="en-US" smtClean="0"/>
              <a:t>‹#›</a:t>
            </a:fld>
            <a:endParaRPr lang="en-US"/>
          </a:p>
        </p:txBody>
      </p:sp>
    </p:spTree>
    <p:extLst>
      <p:ext uri="{BB962C8B-B14F-4D97-AF65-F5344CB8AC3E}">
        <p14:creationId xmlns:p14="http://schemas.microsoft.com/office/powerpoint/2010/main" val="2266143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ΓΙΑ ΤΟ ΔΙΑΓΩΝΙΣΜΑ</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54075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8194" name="Picture 2" descr="E:\e-class\ΚΑΝΟΝΕΣ+ΤΟΝΙΣΜΟΥ+Η+μακρόχρονη+συλλαβή+πριν+από+άλλη+μακρόχρονη+συλλαβή+παίρνει+οξεία!+θήκη.+μακρόχρονη..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6339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9218" name="Picture 2" descr="E:\e-class\ΚΑΝΟΝΕΣ+ΤΟΝΙΣΜΟΥ+παρήγορο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3" y="0"/>
            <a:ext cx="9186863" cy="7069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742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42" name="Picture 2" descr="E:\e-class\ΚΑΝΟΝΕΣ+ΤΟΝΙΣΜΟΥ+τόπο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598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1266" name="Picture 2" descr="E:\e-class\ΚΑΝΟΝΕΣ+ΤΟΝΙΣΜΟΥ+χῶρο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1938" cy="690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1776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2290" name="Picture 2" descr="E:\e-class\ΣΗΜΕΙΩΣΗ+Τα+αι,+οι,+ει,+ου,+αυ,+ευ,+ηυ+είναι+μακρόχρονες+συλλαβές,+όταν+βρίσκονται+στην+αρχή+ή+τη+μέση+της+λέξη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1463" cy="6888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46131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3</a:t>
            </a:r>
            <a:r>
              <a:rPr lang="el-GR" baseline="30000" dirty="0" smtClean="0"/>
              <a:t>Η</a:t>
            </a:r>
            <a:r>
              <a:rPr lang="el-GR" dirty="0" smtClean="0"/>
              <a:t> ΕΝΟΤΗΤΑ</a:t>
            </a:r>
            <a:endParaRPr lang="en-US" dirty="0"/>
          </a:p>
        </p:txBody>
      </p:sp>
      <p:sp>
        <p:nvSpPr>
          <p:cNvPr id="3" name="Content Placeholder 2"/>
          <p:cNvSpPr>
            <a:spLocks noGrp="1"/>
          </p:cNvSpPr>
          <p:nvPr>
            <p:ph idx="1"/>
          </p:nvPr>
        </p:nvSpPr>
        <p:spPr/>
        <p:txBody>
          <a:bodyPr>
            <a:normAutofit fontScale="85000" lnSpcReduction="20000"/>
          </a:bodyPr>
          <a:lstStyle/>
          <a:p>
            <a:r>
              <a:rPr lang="el-GR" dirty="0"/>
              <a:t>Ἀθηναῖοι, ὡς καὶ οἱ ἑτέρας πόλεις κατοικοῦντες, πολλὰ ἐν τῷ βίῳ ἐπιτηδεύουσι, ἵνα τὰ ἀναγκαῖα πορίζωνται: Ναυσικύδης ναύκληρος ὢν περὶ τὴν τοῦ σώματος τροφὴν ἑαυτῷ καὶ τοῖς οἰκείοις ἐσπούδαζε, τοῦτ’ αὐτὸ δ’ ἐποίουν Ξένων ὁ ἔμπορος καὶ Ξενοκλῆς ὁ κάπηλος. Πολύζηλος ἀπὸ ἀλφιτοποιίας ἑαυτὸν καὶ οἰκέτας ἔτρεφε, ἔτι δὲ πολλάκις τῇ πόλει ἐλειτούργει. Γλαύκων ὁ Χολαργεὺς ἐγεώργει καὶ βοῦς ἔτρεφε, Δημέας δὲ ἀπὸ χλαμυδουργίας διετρέφετο, Μεγαρέων δ’ οἱ πλεῖστοι ἀπὸ ἐξωμιδοποιίας. Οὐκ ὀλίγοι τῶν πολιτῶν τέχνην τινὰ ἐξεμάνθανον, οἷον τὴν τῶν λιθοξόων, κεραμέων, τεκτόνων, σκυτοτόμων, καὶ πλεῖστα ἐπιτήδεια τῷ βίῳ ἐξειργάζοντο.</a:t>
            </a:r>
          </a:p>
          <a:p>
            <a:endParaRPr lang="el-GR" dirty="0"/>
          </a:p>
          <a:p>
            <a:endParaRPr lang="en-US" dirty="0"/>
          </a:p>
        </p:txBody>
      </p:sp>
    </p:spTree>
    <p:extLst>
      <p:ext uri="{BB962C8B-B14F-4D97-AF65-F5344CB8AC3E}">
        <p14:creationId xmlns:p14="http://schemas.microsoft.com/office/powerpoint/2010/main" val="1257309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3</a:t>
            </a:r>
            <a:r>
              <a:rPr lang="el-GR" baseline="30000" dirty="0" smtClean="0"/>
              <a:t>Η</a:t>
            </a:r>
            <a:r>
              <a:rPr lang="el-GR" dirty="0" smtClean="0"/>
              <a:t> ΕΝΟΤΗΤΑ</a:t>
            </a:r>
            <a:endParaRPr lang="en-US" dirty="0"/>
          </a:p>
        </p:txBody>
      </p:sp>
      <p:sp>
        <p:nvSpPr>
          <p:cNvPr id="3" name="Content Placeholder 2"/>
          <p:cNvSpPr>
            <a:spLocks noGrp="1"/>
          </p:cNvSpPr>
          <p:nvPr>
            <p:ph idx="1"/>
          </p:nvPr>
        </p:nvSpPr>
        <p:spPr/>
        <p:txBody>
          <a:bodyPr>
            <a:normAutofit fontScale="62500" lnSpcReduction="20000"/>
          </a:bodyPr>
          <a:lstStyle/>
          <a:p>
            <a:r>
              <a:rPr lang="el-GR" dirty="0"/>
              <a:t>Μετάφραση</a:t>
            </a:r>
          </a:p>
          <a:p>
            <a:r>
              <a:rPr lang="el-GR" dirty="0"/>
              <a:t>Οι Αθηναίοι, όπως και αυτοί που ζουν/κατοικούν στις άλλες πόλεις, ασχολούνται με πολλά επαγγέλματα στη ζωή τους, για να εξασφαλίζουν τα αναγκαία αγαθά: ο Ναυσικύδης ως ιδιοκτήτης πλοίου / ναυτικός μεριμνούσε για τη συντήρηση του εαυτού του και των δικών του και το ίδιο ακριβώς έκαναν ο Ξένων ο έμπορος και ο Ξενοκλής ο μικροπωλητής. Ο Πολύζηλος συντηρούσε τον εαυτό του και τους οικιακούς δούλους του από την παρασκευή κριθάλευρου και επιπλέον πολλές φορές προσέφερε δημόσια υπηρεσία με δικά του χρήματα στην πόλη. Ο Γλαύκων από τον Χολαργό ήταν γεωργός και εξέτρεφε ζώα (ήταν κτηνοτρόφος) και ο Δημέας ζούσε από την τέχνη της κατασκευής χλαμύδων, ενώ οι περισσότεροι Μεγαρείς (ζούσαν) από την τέχνη της κατασκευής εξωμίδων (ανδρικών ενδυμάτων που άφηναν ακάλυπτους τους ώμους). Πολλοί πολίτες μάθαιναν καλά κάποια τέχνη, όπως αυτήν των μαρμαράδων, των τεχνιτών του πηλού, των μαραγκών, των τσαγκάρηδων, κι (έτσι) εξασφάλιζαν πάρα πολλά αναγκαία για τη ζωή.</a:t>
            </a:r>
            <a:endParaRPr lang="en-US" dirty="0"/>
          </a:p>
        </p:txBody>
      </p:sp>
    </p:spTree>
    <p:extLst>
      <p:ext uri="{BB962C8B-B14F-4D97-AF65-F5344CB8AC3E}">
        <p14:creationId xmlns:p14="http://schemas.microsoft.com/office/powerpoint/2010/main" val="1244303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ΓΙΑ ΤΗΝ ΚΑΤΑΝΟΗΣΗ</a:t>
            </a:r>
            <a:endParaRPr lang="en-US" dirty="0"/>
          </a:p>
        </p:txBody>
      </p:sp>
      <p:sp>
        <p:nvSpPr>
          <p:cNvPr id="3" name="Content Placeholder 2"/>
          <p:cNvSpPr>
            <a:spLocks noGrp="1"/>
          </p:cNvSpPr>
          <p:nvPr>
            <p:ph idx="1"/>
          </p:nvPr>
        </p:nvSpPr>
        <p:spPr/>
        <p:txBody>
          <a:bodyPr>
            <a:normAutofit/>
          </a:bodyPr>
          <a:lstStyle/>
          <a:p>
            <a:r>
              <a:rPr lang="el-GR" dirty="0"/>
              <a:t>Να αναφέρετε στηριζόμενοι στο κείμενο επαγγέλματα των αρχαίων </a:t>
            </a:r>
            <a:r>
              <a:rPr lang="el-GR" dirty="0" smtClean="0"/>
              <a:t>Αθηναίων</a:t>
            </a:r>
          </a:p>
          <a:p>
            <a:r>
              <a:rPr lang="el-GR" dirty="0" smtClean="0"/>
              <a:t>Να αναγνωρίζετε ποια τα ονόματα των Αθηναίων και ποια τα επαγγέλματα.</a:t>
            </a:r>
          </a:p>
          <a:p>
            <a:r>
              <a:rPr lang="el-GR" dirty="0" smtClean="0"/>
              <a:t>Ποια από αυτά στηρίζονται στο εμπόριο ,στη βιοτεχνία ,στη θάλασσα,ποια είχαν να κάνουν με την άσκηση μιας τέχνης.</a:t>
            </a:r>
            <a:endParaRPr lang="el-GR" dirty="0"/>
          </a:p>
          <a:p>
            <a:endParaRPr lang="el-GR" dirty="0"/>
          </a:p>
          <a:p>
            <a:endParaRPr lang="en-US" dirty="0"/>
          </a:p>
        </p:txBody>
      </p:sp>
    </p:spTree>
    <p:extLst>
      <p:ext uri="{BB962C8B-B14F-4D97-AF65-F5344CB8AC3E}">
        <p14:creationId xmlns:p14="http://schemas.microsoft.com/office/powerpoint/2010/main" val="4151087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ΠΡΩΤΟΤΥΠΕΣ-ΠΑΡΑΓΩΓΕΣ –ΑΠΛΕΣ -ΣΥΝΘΕΤΕΣ</a:t>
            </a:r>
            <a:endParaRPr lang="en-US" dirty="0"/>
          </a:p>
        </p:txBody>
      </p:sp>
      <p:sp>
        <p:nvSpPr>
          <p:cNvPr id="4" name="Content Placeholder 3"/>
          <p:cNvSpPr>
            <a:spLocks noGrp="1"/>
          </p:cNvSpPr>
          <p:nvPr>
            <p:ph idx="1"/>
          </p:nvPr>
        </p:nvSpPr>
        <p:spPr/>
        <p:txBody>
          <a:bodyPr>
            <a:normAutofit fontScale="62500" lnSpcReduction="20000"/>
          </a:bodyPr>
          <a:lstStyle/>
          <a:p>
            <a:r>
              <a:rPr lang="el-GR" dirty="0"/>
              <a:t>Πρωτότυπη ονομάζουμε τη λέξη από την οποία προήλθε η παράγωγη που εξετάζουμε, π.χ. για την παράγωγη λέξη σθεναρὸς πρωτότυπη λέξη είναι η λέξη σθένος.</a:t>
            </a:r>
          </a:p>
          <a:p>
            <a:pPr marL="0" indent="0">
              <a:buNone/>
            </a:pPr>
            <a:endParaRPr lang="el-GR" dirty="0"/>
          </a:p>
          <a:p>
            <a:r>
              <a:rPr lang="el-GR" dirty="0"/>
              <a:t>Παραγωγικές καταλήξεις ονομάζουμε τις καταλήξεις που προσθέτουμε στις πρωτότυπες ή ριζικές λέξεις, για να σχηματίσουμε παράγωγες, π.χ. ποιῶ &gt; ποίησις, ποιητής, ποίημα.</a:t>
            </a:r>
          </a:p>
          <a:p>
            <a:r>
              <a:rPr lang="el-GR" dirty="0"/>
              <a:t>Ειδικότερα για τη μελέτη του φαινομένου της σύνθεσης λέξεων χρήσιμες είναι οι ακόλουθες επισημάνσεις:</a:t>
            </a:r>
          </a:p>
          <a:p>
            <a:endParaRPr lang="el-GR" dirty="0"/>
          </a:p>
          <a:p>
            <a:r>
              <a:rPr lang="el-GR" dirty="0"/>
              <a:t>Συνθετικά (πρώτο, δεύτερο συνθετικό κ.ο.κ.) ονομάζουμε τις λέξεις από τις οποίες δημιουργείται μια σύνθετη λέξη, π.χ. εξετάζουμε, π.χ. για την παράγωγη λέξη σθεναρὸς πρωτότυπη λέξη είναι η λέξη σθένος.</a:t>
            </a:r>
          </a:p>
          <a:p>
            <a:pPr marL="0" indent="0">
              <a:buNone/>
            </a:pPr>
            <a:endParaRPr lang="el-GR" dirty="0"/>
          </a:p>
          <a:p>
            <a:r>
              <a:rPr lang="el-GR" dirty="0"/>
              <a:t>Απλή ονομάζουμε μια λέξη που δεν είναι σύνθετη.</a:t>
            </a:r>
            <a:endParaRPr lang="en-US" dirty="0"/>
          </a:p>
        </p:txBody>
      </p:sp>
    </p:spTree>
    <p:extLst>
      <p:ext uri="{BB962C8B-B14F-4D97-AF65-F5344CB8AC3E}">
        <p14:creationId xmlns:p14="http://schemas.microsoft.com/office/powerpoint/2010/main" val="520881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80920" cy="1124744"/>
          </a:xfrm>
        </p:spPr>
        <p:txBody>
          <a:bodyPr>
            <a:normAutofit fontScale="90000"/>
          </a:bodyPr>
          <a:lstStyle/>
          <a:p>
            <a:r>
              <a:rPr lang="el-GR" dirty="0"/>
              <a:t>Απαντήσεις στις ασκήσεις του σχολικού </a:t>
            </a:r>
            <a:r>
              <a:rPr lang="el-GR" dirty="0" smtClean="0"/>
              <a:t>βιβλίου (ΣΕΛ 23)</a:t>
            </a:r>
            <a:r>
              <a:rPr lang="el-GR" dirty="0"/>
              <a:t/>
            </a:r>
            <a:br>
              <a:rPr lang="el-GR" dirty="0"/>
            </a:br>
            <a:endParaRPr lang="en-US" dirty="0"/>
          </a:p>
        </p:txBody>
      </p:sp>
      <p:sp>
        <p:nvSpPr>
          <p:cNvPr id="3" name="Content Placeholder 2"/>
          <p:cNvSpPr>
            <a:spLocks noGrp="1"/>
          </p:cNvSpPr>
          <p:nvPr>
            <p:ph idx="1"/>
          </p:nvPr>
        </p:nvSpPr>
        <p:spPr/>
        <p:txBody>
          <a:bodyPr>
            <a:normAutofit fontScale="55000" lnSpcReduction="20000"/>
          </a:bodyPr>
          <a:lstStyle/>
          <a:p>
            <a:r>
              <a:rPr lang="el-GR" dirty="0"/>
              <a:t>Απαντήσεις στις ασκήσεις του σχολικού βιβλίου</a:t>
            </a:r>
          </a:p>
          <a:p>
            <a:r>
              <a:rPr lang="el-GR" dirty="0"/>
              <a:t>Να κατατάξετε τις λέξεις που ακολουθούν σε απλές και σύνθετες: τρέφω, πόλις, βραχύβιος, κωμόπολις, βίος, ἀνατρέφω, ἐξωμιδοποιία, χλαμυδουργία, τέχνη, κατοικέω-κατοικῶ.</a:t>
            </a:r>
          </a:p>
          <a:p>
            <a:r>
              <a:rPr lang="el-GR" dirty="0"/>
              <a:t>απλές λέξεις	σύνθετες λέξεις</a:t>
            </a:r>
          </a:p>
          <a:p>
            <a:r>
              <a:rPr lang="el-GR" dirty="0"/>
              <a:t>τρέφω, πόλις, βίος, τέχνη	βραχύβιος, κωμόπολις, ἀνατρέφω, ἐξωμιδοποιία, χλαμυδουργία, κατοικῶ</a:t>
            </a:r>
          </a:p>
          <a:p>
            <a:r>
              <a:rPr lang="el-GR" dirty="0"/>
              <a:t>Να αντιστοιχίσετε τις πρωτότυπες λέξεις της στήλης Α΄ με τις παράγωγές τους στη στήλη Β΄:</a:t>
            </a:r>
          </a:p>
          <a:p>
            <a:r>
              <a:rPr lang="el-GR" dirty="0"/>
              <a:t>Απάντηση: 1-ε, 2-γ, 3-β, 4-στ, 5-α, 6-δ.</a:t>
            </a:r>
          </a:p>
          <a:p>
            <a:endParaRPr lang="el-GR" dirty="0"/>
          </a:p>
          <a:p>
            <a:r>
              <a:rPr lang="el-GR" dirty="0"/>
              <a:t>Να αντιστοιχίσετε τις νεοελληνικές λέξεις της Α΄ στήλης με τις αρχαίες ελληνικές της Β΄ στήλης με τις οποίες παρουσιάζουν ετυμολογική συγγένεια. Συμβουλευθείτε το Λεξικό της Αρχαίας Ελληνικής:</a:t>
            </a:r>
          </a:p>
          <a:p>
            <a:endParaRPr lang="el-GR" dirty="0"/>
          </a:p>
          <a:p>
            <a:r>
              <a:rPr lang="el-GR" dirty="0"/>
              <a:t>Απάντηση: 1-ε, 2-γ, 3-β, 4-στ, 5-α, 6-δ.</a:t>
            </a:r>
            <a:endParaRPr lang="en-US" dirty="0"/>
          </a:p>
        </p:txBody>
      </p:sp>
    </p:spTree>
    <p:extLst>
      <p:ext uri="{BB962C8B-B14F-4D97-AF65-F5344CB8AC3E}">
        <p14:creationId xmlns:p14="http://schemas.microsoft.com/office/powerpoint/2010/main" val="237107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l-GR" sz="2400" dirty="0" smtClean="0">
                <a:latin typeface="Arial" pitchFamily="34" charset="0"/>
                <a:cs typeface="Arial" pitchFamily="34" charset="0"/>
              </a:rPr>
              <a:t>ΠΝΕΥΜΑΤΑ ΚΑΙ ΤΟΝΟΙ</a:t>
            </a:r>
            <a:endParaRPr lang="en-US" sz="2400" dirty="0">
              <a:latin typeface="Arial" pitchFamily="34" charset="0"/>
              <a:cs typeface="Arial" pitchFamily="34" charset="0"/>
            </a:endParaRPr>
          </a:p>
        </p:txBody>
      </p:sp>
      <p:sp>
        <p:nvSpPr>
          <p:cNvPr id="3" name="Subtitle 2"/>
          <p:cNvSpPr>
            <a:spLocks noGrp="1"/>
          </p:cNvSpPr>
          <p:nvPr>
            <p:ph type="subTitle" idx="1"/>
          </p:nvPr>
        </p:nvSpPr>
        <p:spPr/>
        <p:txBody>
          <a:bodyPr>
            <a:normAutofit/>
          </a:bodyPr>
          <a:lstStyle/>
          <a:p>
            <a:r>
              <a:rPr lang="el-GR" sz="2800" dirty="0" smtClean="0"/>
              <a:t>ΚΑΝΟΝΕΣ ΤΟΝΙΣΜΟΥ</a:t>
            </a:r>
            <a:endParaRPr lang="en-US" sz="2800" dirty="0"/>
          </a:p>
        </p:txBody>
      </p:sp>
    </p:spTree>
    <p:extLst>
      <p:ext uri="{BB962C8B-B14F-4D97-AF65-F5344CB8AC3E}">
        <p14:creationId xmlns:p14="http://schemas.microsoft.com/office/powerpoint/2010/main" val="35336325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ΕΤΥΜΟΛΟΓΙΑ</a:t>
            </a:r>
            <a:endParaRPr lang="en-US"/>
          </a:p>
        </p:txBody>
      </p:sp>
      <p:sp>
        <p:nvSpPr>
          <p:cNvPr id="3" name="Content Placeholder 2"/>
          <p:cNvSpPr>
            <a:spLocks noGrp="1"/>
          </p:cNvSpPr>
          <p:nvPr>
            <p:ph idx="1"/>
          </p:nvPr>
        </p:nvSpPr>
        <p:spPr/>
        <p:txBody>
          <a:bodyPr>
            <a:normAutofit fontScale="77500" lnSpcReduction="20000"/>
          </a:bodyPr>
          <a:lstStyle/>
          <a:p>
            <a:r>
              <a:rPr lang="el-GR" dirty="0"/>
              <a:t>Ετυμολογικά</a:t>
            </a:r>
          </a:p>
          <a:p>
            <a:r>
              <a:rPr lang="el-GR" dirty="0"/>
              <a:t>1. Να κατατάξετε τις παρακάτω λέξεις σε απλές και σύνθετες: πόλις, ναύκληρος, ἔμπορος, βίος, σκυτοτόμος, ἐξεργάζομαι, πολίτης.</a:t>
            </a:r>
          </a:p>
          <a:p>
            <a:r>
              <a:rPr lang="el-GR" dirty="0"/>
              <a:t>2 Να αντιστοιχίσετε τις πρωτότυπες λέξεις της στήλης Α με τις παράγωγές τους στη στήλη Β:</a:t>
            </a:r>
          </a:p>
          <a:p>
            <a:r>
              <a:rPr lang="el-GR" dirty="0"/>
              <a:t>Α΄ Β΄</a:t>
            </a:r>
          </a:p>
          <a:p>
            <a:r>
              <a:rPr lang="el-GR" dirty="0"/>
              <a:t>α. ἐπιτηδεύω </a:t>
            </a:r>
            <a:r>
              <a:rPr lang="el-GR" dirty="0" smtClean="0"/>
              <a:t>     α</a:t>
            </a:r>
            <a:r>
              <a:rPr lang="el-GR" dirty="0"/>
              <a:t>. σπουδάζω</a:t>
            </a:r>
          </a:p>
          <a:p>
            <a:r>
              <a:rPr lang="el-GR" dirty="0"/>
              <a:t>β. </a:t>
            </a:r>
            <a:r>
              <a:rPr lang="el-GR" dirty="0" smtClean="0"/>
              <a:t>Σῶμα                </a:t>
            </a:r>
            <a:r>
              <a:rPr lang="el-GR" dirty="0"/>
              <a:t>β. τεχνίτης</a:t>
            </a:r>
          </a:p>
          <a:p>
            <a:r>
              <a:rPr lang="el-GR" dirty="0"/>
              <a:t>γ. σπουδή </a:t>
            </a:r>
            <a:r>
              <a:rPr lang="el-GR" dirty="0" smtClean="0"/>
              <a:t>            γ</a:t>
            </a:r>
            <a:r>
              <a:rPr lang="el-GR" dirty="0"/>
              <a:t>. ἐπιτήδευμα</a:t>
            </a:r>
          </a:p>
          <a:p>
            <a:r>
              <a:rPr lang="el-GR" dirty="0"/>
              <a:t>δ. τέχνη </a:t>
            </a:r>
            <a:r>
              <a:rPr lang="el-GR" dirty="0" smtClean="0"/>
              <a:t>               δ</a:t>
            </a:r>
            <a:r>
              <a:rPr lang="el-GR" dirty="0"/>
              <a:t>. εὐτραφής</a:t>
            </a:r>
          </a:p>
          <a:p>
            <a:r>
              <a:rPr lang="el-GR" dirty="0"/>
              <a:t>ε. </a:t>
            </a:r>
            <a:r>
              <a:rPr lang="el-GR" dirty="0" smtClean="0"/>
              <a:t>Τρέφω               </a:t>
            </a:r>
            <a:r>
              <a:rPr lang="el-GR" dirty="0"/>
              <a:t>ε. Σωματικός</a:t>
            </a:r>
            <a:endParaRPr lang="en-US" dirty="0"/>
          </a:p>
        </p:txBody>
      </p:sp>
    </p:spTree>
    <p:extLst>
      <p:ext uri="{BB962C8B-B14F-4D97-AF65-F5344CB8AC3E}">
        <p14:creationId xmlns:p14="http://schemas.microsoft.com/office/powerpoint/2010/main" val="420898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ΑΣΚΗΣΕΙΣ ΓΙΑ ΕΚΦΡΑΣΕΙΣ ΜΕ ΔΟΤΙΚΗ</a:t>
            </a:r>
            <a:endParaRPr lang="en-US" dirty="0"/>
          </a:p>
        </p:txBody>
      </p:sp>
      <p:sp>
        <p:nvSpPr>
          <p:cNvPr id="3" name="Content Placeholder 2"/>
          <p:cNvSpPr>
            <a:spLocks noGrp="1"/>
          </p:cNvSpPr>
          <p:nvPr>
            <p:ph idx="1"/>
          </p:nvPr>
        </p:nvSpPr>
        <p:spPr/>
        <p:txBody>
          <a:bodyPr>
            <a:normAutofit fontScale="55000" lnSpcReduction="20000"/>
          </a:bodyPr>
          <a:lstStyle/>
          <a:p>
            <a:r>
              <a:rPr lang="el-GR" dirty="0"/>
              <a:t>Να συνδυάσετε τις λέξεις της στήλης Α΄ με τις κατάλληλες λέξεις της στήλης Β΄, ώστε να σχηματιστούν λόγιες φράσεις που χρησιμοποιούνται στη ν.ε. Στη συνέχεια να σχηματίσετε με αυτές προτάσεις στη ν.ε.:</a:t>
            </a:r>
          </a:p>
          <a:p>
            <a:r>
              <a:rPr lang="el-GR" dirty="0"/>
              <a:t>Ήθελε να τα καταφέρει πάση θυσία και δεν υπολόγιζε τις αρνητικές συνέπειες για την υγεία του.</a:t>
            </a:r>
          </a:p>
          <a:p>
            <a:endParaRPr lang="el-GR" dirty="0"/>
          </a:p>
          <a:p>
            <a:r>
              <a:rPr lang="el-GR" dirty="0"/>
              <a:t>Πιστεύω ότι το καλύτερο θα ήταν να λύσουμε τις διαφορές μας ενώπιος ενωπίω και όχι να διαδίδουμε φήμες ο ένας πίσω από την πλάτη του άλλου.</a:t>
            </a:r>
          </a:p>
          <a:p>
            <a:endParaRPr lang="el-GR" dirty="0"/>
          </a:p>
          <a:p>
            <a:r>
              <a:rPr lang="el-GR" dirty="0"/>
              <a:t>Ήταν τόσο θυμωμένος μαζί της που δεν ήθελε επ’ ουδενί λόγω να της μιλήσει.</a:t>
            </a:r>
          </a:p>
          <a:p>
            <a:endParaRPr lang="el-GR" dirty="0"/>
          </a:p>
          <a:p>
            <a:r>
              <a:rPr lang="el-GR" dirty="0"/>
              <a:t>Επί τη ευκαιρία της επισκέψεώς σας, κύριε Πρωθυπουργέ, θα ήθελα να σας υπενθυμίζω το φλέγον για την περιοχή μας θέμα των αγροτικών αποζημιώσεων.</a:t>
            </a:r>
          </a:p>
          <a:p>
            <a:endParaRPr lang="el-GR" dirty="0"/>
          </a:p>
          <a:p>
            <a:r>
              <a:rPr lang="el-GR" dirty="0"/>
              <a:t>Όλα θα συζητηθούν εν ευθέτω χρόνω, όταν ωριμάσουν οι συνθήκες.</a:t>
            </a:r>
            <a:endParaRPr lang="en-US" dirty="0"/>
          </a:p>
        </p:txBody>
      </p:sp>
    </p:spTree>
    <p:extLst>
      <p:ext uri="{BB962C8B-B14F-4D97-AF65-F5344CB8AC3E}">
        <p14:creationId xmlns:p14="http://schemas.microsoft.com/office/powerpoint/2010/main" val="98528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4</a:t>
            </a:r>
            <a:r>
              <a:rPr lang="el-GR" baseline="30000" dirty="0" smtClean="0"/>
              <a:t>Η</a:t>
            </a:r>
            <a:r>
              <a:rPr lang="el-GR" dirty="0" smtClean="0"/>
              <a:t> ΕΝΟΤΗΤΑ</a:t>
            </a:r>
            <a:endParaRPr lang="en-US" dirty="0"/>
          </a:p>
        </p:txBody>
      </p:sp>
      <p:sp>
        <p:nvSpPr>
          <p:cNvPr id="3" name="Content Placeholder 2"/>
          <p:cNvSpPr>
            <a:spLocks noGrp="1"/>
          </p:cNvSpPr>
          <p:nvPr>
            <p:ph idx="1"/>
          </p:nvPr>
        </p:nvSpPr>
        <p:spPr/>
        <p:txBody>
          <a:bodyPr>
            <a:normAutofit fontScale="70000" lnSpcReduction="20000"/>
          </a:bodyPr>
          <a:lstStyle/>
          <a:p>
            <a:r>
              <a:rPr lang="el-GR" dirty="0"/>
              <a:t>Κείμενο</a:t>
            </a:r>
          </a:p>
          <a:p>
            <a:r>
              <a:rPr lang="el-GR" dirty="0"/>
              <a:t>Πλέομεν ὅσον τριακοσίους σταδίους καὶ νήσῳ μικρᾷ καὶ ἐρήμῃ προσφερόμεθα. Μείναντες δὲ ἡμέρας ἐν τῇ νήσῳ πέντε, τῇ ἕκτῃ ἐξορμῶμεν καὶ τῇ ὀγδόῃ καθορῶμεν ἀνθρώπους πολλοὺς ἐπὶ τοῦ πελάγους διαθέοντας͵ ἅπαντα ἡμῖν προσεοικότας καὶ τὰ σώματα καὶ τὰ μεγέθη͵ πλὴν τῶν ποδῶν μόνων· ταῦτα γὰρ φέλλινα ἔχουσιν· ἀφ΄ οὗ δή͵ οἶμαι͵ καὶ καλοῦνται Φελλόποδες. Θαυμάζομεν οὖν ὁρῶντες οὐ βαπτιζομένους͵ ἀλλὰ ὑπερέχοντας τῶν κυμάτων καὶ ἀδεῶς ὁδοιποροῦντας. Οἱ δὲ καὶ προσέρχονται καὶ ἀσπάζονται ἡμᾶς ἑλληνικῇ φωνῇ λέγουσί τε εἰς Φελλὼ τὴν αὐτῶν πατρίδα ἐπείγεσθαι. Μέχρι μὲν οὖν τινος συνοδοιποροῦσι ἡμῖν παραθέοντες͵ εἶτα ἀποτρεπόμενοι τῆς ὁδοῦ βαδίζουσιν εὔπλοιαν ἡμῖν ἐπευχόμενοι.</a:t>
            </a:r>
          </a:p>
          <a:p>
            <a:endParaRPr lang="el-GR" dirty="0"/>
          </a:p>
          <a:p>
            <a:r>
              <a:rPr lang="el-GR" dirty="0"/>
              <a:t>Λουκιανός, Ἀληθὴς Ἱστορία 2.3-4 (διασκευή)</a:t>
            </a:r>
          </a:p>
          <a:p>
            <a:endParaRPr lang="el-GR" dirty="0"/>
          </a:p>
        </p:txBody>
      </p:sp>
    </p:spTree>
    <p:extLst>
      <p:ext uri="{BB962C8B-B14F-4D97-AF65-F5344CB8AC3E}">
        <p14:creationId xmlns:p14="http://schemas.microsoft.com/office/powerpoint/2010/main" val="627976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4</a:t>
            </a:r>
            <a:r>
              <a:rPr lang="el-GR" baseline="30000" dirty="0" smtClean="0"/>
              <a:t>Η</a:t>
            </a:r>
            <a:r>
              <a:rPr lang="el-GR" dirty="0" smtClean="0"/>
              <a:t> ΕΝΟΤΗΤΑ</a:t>
            </a:r>
            <a:endParaRPr lang="en-US" dirty="0"/>
          </a:p>
        </p:txBody>
      </p:sp>
      <p:sp>
        <p:nvSpPr>
          <p:cNvPr id="3" name="Content Placeholder 2"/>
          <p:cNvSpPr>
            <a:spLocks noGrp="1"/>
          </p:cNvSpPr>
          <p:nvPr>
            <p:ph idx="1"/>
          </p:nvPr>
        </p:nvSpPr>
        <p:spPr/>
        <p:txBody>
          <a:bodyPr>
            <a:normAutofit fontScale="70000" lnSpcReduction="20000"/>
          </a:bodyPr>
          <a:lstStyle/>
          <a:p>
            <a:r>
              <a:rPr lang="el-GR" dirty="0"/>
              <a:t>Μετάφραση</a:t>
            </a:r>
          </a:p>
          <a:p>
            <a:r>
              <a:rPr lang="el-GR" dirty="0"/>
              <a:t>Πλέουμε περίπου τριακόσια στάδια και αγκυροβολούμε σε ένα μικρό και έρημο νησί. Αφού μείναμε στο νησί πέντε ημέρες, την έκτη ξεκινάμε και την όγδοη διακρίνουμε πολλούς ανθρώπους να τρέχουν εδώ κι εκεί στο πέλαγος, οι οποίοι έμοιαζαν μ’ εμάς σε όλα και στη μορφή του σώματος και στη σωματική διάπλαση εκτός από τα πόδια μόνο· γιατί αυτά τα έχουν κατασκευασμένα από φελλό· γι’ αυτό το λόγο μάλιστα, νομίζω, και αποκαλούνται Φελλόποδες. Απορούμε λοιπόν βλέποντάς τους να μη βουλιάζουν αλλά να μένουν πάνω από τα κύματα και να βαδίζουν χωρίς φόβο. Και αυτοί πλησιάζουν, μας χαιρετούν στα ελληνικά και μας λένε ότι βιάζονται (να φτάσουν) στη Φελλώ, την πατρίδα τους. Μέχρις ενός σημείου λοιπόν μας συνοδεύουν τρέχοντας δίπλα μας, έπειτα αλλάζουν δρόμο και προχωρούν ευχόμενοι σ’ εμάς «καλό ταξίδι».</a:t>
            </a:r>
            <a:endParaRPr lang="en-US" dirty="0"/>
          </a:p>
        </p:txBody>
      </p:sp>
    </p:spTree>
    <p:extLst>
      <p:ext uri="{BB962C8B-B14F-4D97-AF65-F5344CB8AC3E}">
        <p14:creationId xmlns:p14="http://schemas.microsoft.com/office/powerpoint/2010/main" val="4167145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ΕΡΩΤΗΣΕΙΣ ΚΑΤΑΝΟΗΣΗΣ</a:t>
            </a:r>
            <a:endParaRPr lang="en-US" dirty="0"/>
          </a:p>
        </p:txBody>
      </p:sp>
      <p:sp>
        <p:nvSpPr>
          <p:cNvPr id="3" name="Content Placeholder 2"/>
          <p:cNvSpPr>
            <a:spLocks noGrp="1"/>
          </p:cNvSpPr>
          <p:nvPr>
            <p:ph idx="1"/>
          </p:nvPr>
        </p:nvSpPr>
        <p:spPr/>
        <p:txBody>
          <a:bodyPr>
            <a:normAutofit fontScale="55000" lnSpcReduction="20000"/>
          </a:bodyPr>
          <a:lstStyle/>
          <a:p>
            <a:r>
              <a:rPr lang="el-GR" dirty="0"/>
              <a:t>Ποια αξιοπερίεργα χαρακτηριστικά παρουσιάζουν οι Φελλόποδες που περιγράφει ο Λουκιανός;</a:t>
            </a:r>
          </a:p>
          <a:p>
            <a:r>
              <a:rPr lang="el-GR" dirty="0"/>
              <a:t>Οι Φελλόποδες μοιάζουν με τους ανθρώπους σε όλα σχεδόν τα χαρακτηριστικά τους. Διαθέτουν όμως και κάτι που τους κάνει μοναδικούς: Τα πόδια τους είναι κατασκευασμένα από φελλό. Αυτό τους επέτρεπε να στέκονται στην επιφάνεια του νερού και να βαδίζουν ή να τρέχουν πάνω στα κύματα. Αυτό το χαρακτηριστικό φάνηκε περίεργο στον Λουκιανό και τους συντρόφους του, γιατί σύμφωνα με τα βιώματά τους, οποιοσδήποτε περπατούσε στο νερό βούλιαζε, ενώ οι Φελλόποδες επέπλεαν όπως οι φελλοί. </a:t>
            </a:r>
          </a:p>
          <a:p>
            <a:endParaRPr lang="el-GR" dirty="0"/>
          </a:p>
          <a:p>
            <a:r>
              <a:rPr lang="el-GR" dirty="0"/>
              <a:t>Πώς συμπεριφέρθηκαν οι Φελλόποδες στον αφηγητή και στους συντρόφους του;</a:t>
            </a:r>
          </a:p>
          <a:p>
            <a:r>
              <a:rPr lang="el-GR" dirty="0"/>
              <a:t>Οι Φελλόποδες ήταν πολύ ευγενικοί με τον αφηγητή και τους συντρόφους του. Αρχικά τους πλησίασαν και τους καλωσόρισαν στα ελληνικά. Στη συνέχεια τους είπαν πως βιάζονται να φτάσουν στην πατρίδα τους, τη Φελλώ. Από εκείνη τη στιγμή και μετά τους συνόδευσαν τρέχοντας πάνω στο νερό. Όταν έπρεπε να αλλάξουν πορεία, τους ευχήθηκαν καλό ταξίδι και απομακρύνθηκαν γρήγορα για το νησί τους. Από τη συμπεριφορά τους καταλαβαίνουμε ότι ο Λουκιανός τους περιγράφει σαν έναν λαό ειρηνικό με φιλόξενη διάθεση και καλούς τρόπους.</a:t>
            </a:r>
            <a:endParaRPr lang="en-US" dirty="0"/>
          </a:p>
        </p:txBody>
      </p:sp>
    </p:spTree>
    <p:extLst>
      <p:ext uri="{BB962C8B-B14F-4D97-AF65-F5344CB8AC3E}">
        <p14:creationId xmlns:p14="http://schemas.microsoft.com/office/powerpoint/2010/main" val="261215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E:\e-class\ΨΙΛΗ.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1113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E:\e-class\ΔΑΣΕΙ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1631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descr="E:\e-class\Δύο+γράμματα+παίρνουν+πάντα+δασεί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1"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795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descr="E:\e-class\Πού+βάζουμε+τα+πνεύματ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159" y="0"/>
            <a:ext cx="9345084" cy="7008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902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122" name="Picture 2" descr="E:\e-class\Σε+ποιες+κατηγορίες+χωρίζονται+τα+φωνηέντ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96388" cy="7094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814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6146" name="Picture 2" descr="E:\e-class\ΚΑΝΟΝΕΣ+ΤΟΝΙΣΜΟΥ+ἀμέσω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65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114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7170" name="Picture 2" descr="E:\e-class\ΚΑΝΟΝΕΣ+ΤΟΝΙΣΜΟΥ+ἐπικίνδυνος.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6" y="12700"/>
            <a:ext cx="91789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98295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1199</Words>
  <Application>Microsoft Office PowerPoint</Application>
  <PresentationFormat>On-screen Show (4:3)</PresentationFormat>
  <Paragraphs>67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ΓΙΑ ΤΟ ΔΙΑΓΩΝΙΣΜΑ</vt:lpstr>
      <vt:lpstr>ΠΝΕΥΜΑΤΑ ΚΑΙ ΤΟΝΟΙ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3Η ΕΝΟΤΗΤΑ</vt:lpstr>
      <vt:lpstr>3Η ΕΝΟΤΗΤΑ</vt:lpstr>
      <vt:lpstr>ΓΙΑ ΤΗΝ ΚΑΤΑΝΟΗΣΗ</vt:lpstr>
      <vt:lpstr>ΠΡΩΤΟΤΥΠΕΣ-ΠΑΡΑΓΩΓΕΣ –ΑΠΛΕΣ -ΣΥΝΘΕΤΕΣ</vt:lpstr>
      <vt:lpstr>Απαντήσεις στις ασκήσεις του σχολικού βιβλίου (ΣΕΛ 23) </vt:lpstr>
      <vt:lpstr>ΕΤΥΜΟΛΟΓΙΑ</vt:lpstr>
      <vt:lpstr>ΑΣΚΗΣΕΙΣ ΓΙΑ ΕΚΦΡΑΣΕΙΣ ΜΕ ΔΟΤΙΚΗ</vt:lpstr>
      <vt:lpstr>4Η ΕΝΟΤΗΤΑ</vt:lpstr>
      <vt:lpstr>4Η ΕΝΟΤΗΤΑ</vt:lpstr>
      <vt:lpstr>ΕΡΩΤΗΣΕΙΣ ΚΑΤΑΝΟΗΣΗΣ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ΠΝΕΥΜΑΤΑ ΚΑΙ ΤΟΝΟΙ</dc:title>
  <dc:creator>Ελένη</dc:creator>
  <cp:lastModifiedBy>Ελένη</cp:lastModifiedBy>
  <cp:revision>7</cp:revision>
  <dcterms:created xsi:type="dcterms:W3CDTF">2020-11-12T11:54:20Z</dcterms:created>
  <dcterms:modified xsi:type="dcterms:W3CDTF">2025-12-06T09:48:03Z</dcterms:modified>
</cp:coreProperties>
</file>