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68" r:id="rId6"/>
    <p:sldId id="259" r:id="rId7"/>
    <p:sldId id="260" r:id="rId8"/>
    <p:sldId id="263" r:id="rId9"/>
    <p:sldId id="261" r:id="rId10"/>
    <p:sldId id="273" r:id="rId11"/>
    <p:sldId id="262" r:id="rId12"/>
    <p:sldId id="264" r:id="rId13"/>
    <p:sldId id="270" r:id="rId14"/>
    <p:sldId id="271" r:id="rId15"/>
    <p:sldId id="265" r:id="rId16"/>
    <p:sldId id="274" r:id="rId17"/>
    <p:sldId id="276" r:id="rId18"/>
    <p:sldId id="275"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1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73" autoAdjust="0"/>
    <p:restoredTop sz="94660"/>
  </p:normalViewPr>
  <p:slideViewPr>
    <p:cSldViewPr snapToGrid="0">
      <p:cViewPr varScale="1">
        <p:scale>
          <a:sx n="85" d="100"/>
          <a:sy n="85" d="100"/>
        </p:scale>
        <p:origin x="102"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3E10522-8D7A-4894-8226-2365DF3AF4F8}" type="datetimeFigureOut">
              <a:rPr lang="el-GR" smtClean="0"/>
              <a:t>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379401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3E10522-8D7A-4894-8226-2365DF3AF4F8}" type="datetimeFigureOut">
              <a:rPr lang="el-GR" smtClean="0"/>
              <a:t>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1122142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3E10522-8D7A-4894-8226-2365DF3AF4F8}" type="datetimeFigureOut">
              <a:rPr lang="el-GR" smtClean="0"/>
              <a:t>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53129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3E10522-8D7A-4894-8226-2365DF3AF4F8}" type="datetimeFigureOut">
              <a:rPr lang="el-GR" smtClean="0"/>
              <a:t>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2355339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3E10522-8D7A-4894-8226-2365DF3AF4F8}" type="datetimeFigureOut">
              <a:rPr lang="el-GR" smtClean="0"/>
              <a:t>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132477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3E10522-8D7A-4894-8226-2365DF3AF4F8}" type="datetimeFigureOut">
              <a:rPr lang="el-GR" smtClean="0"/>
              <a:t>9/3/2021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2337393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3E10522-8D7A-4894-8226-2365DF3AF4F8}" type="datetimeFigureOut">
              <a:rPr lang="el-GR" smtClean="0"/>
              <a:t>9/3/2021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3766091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3E10522-8D7A-4894-8226-2365DF3AF4F8}" type="datetimeFigureOut">
              <a:rPr lang="el-GR" smtClean="0"/>
              <a:t>9/3/2021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332351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3E10522-8D7A-4894-8226-2365DF3AF4F8}" type="datetimeFigureOut">
              <a:rPr lang="el-GR" smtClean="0"/>
              <a:t>9/3/2021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1550868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3E10522-8D7A-4894-8226-2365DF3AF4F8}" type="datetimeFigureOut">
              <a:rPr lang="el-GR" smtClean="0"/>
              <a:t>9/3/2021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3236943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3E10522-8D7A-4894-8226-2365DF3AF4F8}" type="datetimeFigureOut">
              <a:rPr lang="el-GR" smtClean="0"/>
              <a:t>9/3/2021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A3693EB-7F6B-4A25-8402-E7C3BFBE0592}" type="slidenum">
              <a:rPr lang="el-GR" smtClean="0"/>
              <a:t>‹#›</a:t>
            </a:fld>
            <a:endParaRPr lang="el-GR"/>
          </a:p>
        </p:txBody>
      </p:sp>
    </p:spTree>
    <p:extLst>
      <p:ext uri="{BB962C8B-B14F-4D97-AF65-F5344CB8AC3E}">
        <p14:creationId xmlns:p14="http://schemas.microsoft.com/office/powerpoint/2010/main" val="314679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75000"/>
              </a:schemeClr>
            </a:gs>
            <a:gs pos="40000">
              <a:schemeClr val="tx1">
                <a:lumMod val="95000"/>
                <a:lumOff val="5000"/>
              </a:schemeClr>
            </a:gs>
            <a:gs pos="62000">
              <a:schemeClr val="tx2">
                <a:lumMod val="75000"/>
              </a:schemeClr>
            </a:gs>
            <a:gs pos="100000">
              <a:srgbClr val="401B5B"/>
            </a:gs>
          </a:gsLst>
          <a:lin ang="5400000" scaled="1"/>
          <a:tileRect/>
        </a:gra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10522-8D7A-4894-8226-2365DF3AF4F8}" type="datetimeFigureOut">
              <a:rPr lang="el-GR" smtClean="0"/>
              <a:t>9/3/2021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3693EB-7F6B-4A25-8402-E7C3BFBE0592}" type="slidenum">
              <a:rPr lang="el-GR" smtClean="0"/>
              <a:t>‹#›</a:t>
            </a:fld>
            <a:endParaRPr lang="el-GR"/>
          </a:p>
        </p:txBody>
      </p:sp>
    </p:spTree>
    <p:extLst>
      <p:ext uri="{BB962C8B-B14F-4D97-AF65-F5344CB8AC3E}">
        <p14:creationId xmlns:p14="http://schemas.microsoft.com/office/powerpoint/2010/main" val="2939300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TVJKto26Nx4&amp;t=472s" TargetMode="External"/><Relationship Id="rId2" Type="http://schemas.openxmlformats.org/officeDocument/2006/relationships/hyperlink" Target="https://www.youtube.com/watch?v=rIxuY_ROtd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n9oyurd34r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l.wikipedia.org/wiki/%CE%9D%CF%84%CE%B1%CE%BF%CF%8D%CE%BB%CE%B9" TargetMode="External"/><Relationship Id="rId2" Type="http://schemas.openxmlformats.org/officeDocument/2006/relationships/hyperlink" Target="https://el.wikipedia.org/wiki/%CE%96%CE%BF%CF%85%CF%81%CE%BD%CE%AC%CF%82" TargetMode="External"/><Relationship Id="rId1" Type="http://schemas.openxmlformats.org/officeDocument/2006/relationships/slideLayout" Target="../slideLayouts/slideLayout2.xml"/><Relationship Id="rId4" Type="http://schemas.openxmlformats.org/officeDocument/2006/relationships/hyperlink" Target="https://www.youtube.com/watch?v=H9E2_CQj6JY"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QQcdlBIXYf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learningapps.org/display?v=py2s717mk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vresekdiloseis.gr/item/to-kapsimo-tou-tzarou-ksanthi-thraki-ethima-paradosiakes-ekdiloseis/" TargetMode="External"/><Relationship Id="rId13" Type="http://schemas.openxmlformats.org/officeDocument/2006/relationships/hyperlink" Target="https://www.proionta-tis-fisis.com/oi-rizes-tou-karnavaliou-stin-arhaia-ellada/" TargetMode="External"/><Relationship Id="rId3" Type="http://schemas.openxmlformats.org/officeDocument/2006/relationships/hyperlink" Target="https://kozanitikiapokria.gr/ta-tragoudia-ton-fanon/#about" TargetMode="External"/><Relationship Id="rId7" Type="http://schemas.openxmlformats.org/officeDocument/2006/relationships/hyperlink" Target="https://el.wikipedia.org/wiki/%CE%A3%CE%B1%CF%84%CE%BF%CF%85%CF%81%CE%BD%CE%AC%CE%BB%CE%B9%CE%B1" TargetMode="External"/><Relationship Id="rId12" Type="http://schemas.openxmlformats.org/officeDocument/2006/relationships/hyperlink" Target="https://apokries.ert.gr/koudounoforoi-sohos-thessalonikis/" TargetMode="External"/><Relationship Id="rId2" Type="http://schemas.openxmlformats.org/officeDocument/2006/relationships/hyperlink" Target="http://m-diamantopoulou.blogspot.com/2011/02/blog-post_28.html" TargetMode="External"/><Relationship Id="rId16" Type="http://schemas.openxmlformats.org/officeDocument/2006/relationships/hyperlink" Target="https://chilonas.com/2015/04/06/httpwp-mep1op6y-1zo/" TargetMode="External"/><Relationship Id="rId1" Type="http://schemas.openxmlformats.org/officeDocument/2006/relationships/slideLayout" Target="../slideLayouts/slideLayout2.xml"/><Relationship Id="rId6" Type="http://schemas.openxmlformats.org/officeDocument/2006/relationships/hyperlink" Target="https://el.wikipedia.org/wiki/%CE%9B%CE%BF%CF%85%CF%80%CE%B5%CF%81%CE%BA%CE%AC%CE%BB%CE%B9%CE%B1" TargetMode="External"/><Relationship Id="rId11" Type="http://schemas.openxmlformats.org/officeDocument/2006/relationships/hyperlink" Target="http://ayla.culture.gr/karnavali-soxou/" TargetMode="External"/><Relationship Id="rId5" Type="http://schemas.openxmlformats.org/officeDocument/2006/relationships/hyperlink" Target="https://www.e-naousa.gr/article.php?naousa=82" TargetMode="External"/><Relationship Id="rId15" Type="http://schemas.openxmlformats.org/officeDocument/2006/relationships/hyperlink" Target="https://orthodoxoiorizontes.gr/Palaia_Diathikh_Biblio/H_ptwsh_tou_anthrwpou/H_ptwsh_twn_prwtoplastwn_apo_ton_paraseiso.htm" TargetMode="External"/><Relationship Id="rId10" Type="http://schemas.openxmlformats.org/officeDocument/2006/relationships/hyperlink" Target="https://www.iefimerida.gr/news/255972/ta-ethima-tis-apokrias-se-oli-tin-ellada-mpoyrani-gamos-toy-koytroyli" TargetMode="External"/><Relationship Id="rId4" Type="http://schemas.openxmlformats.org/officeDocument/2006/relationships/hyperlink" Target="https://www.maxmag.gr/afieromata/apokries-ena-ethimo-apo-tin-epochi-tou-theou-dionysou/" TargetMode="External"/><Relationship Id="rId9" Type="http://schemas.openxmlformats.org/officeDocument/2006/relationships/hyperlink" Target="https://el.wikipedia.org/wiki/%CE%9C%CF%80%CE%BF%CF%8D%CE%BB%CE%B5%CF%82" TargetMode="External"/><Relationship Id="rId14" Type="http://schemas.openxmlformats.org/officeDocument/2006/relationships/hyperlink" Target="https://apokries.ert.gr/ethima-paradoseis-apokrias-se-oli-tin-ellad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29539" y="369332"/>
            <a:ext cx="10539610" cy="1171492"/>
          </a:xfrm>
        </p:spPr>
        <p:txBody>
          <a:bodyPr>
            <a:normAutofit fontScale="90000"/>
          </a:bodyPr>
          <a:lstStyle/>
          <a:p>
            <a:r>
              <a:rPr lang="el-GR" sz="4000" dirty="0" smtClean="0">
                <a:solidFill>
                  <a:schemeClr val="bg1"/>
                </a:solidFill>
                <a:latin typeface="Garamond" panose="02020404030301010803" pitchFamily="18" charset="0"/>
              </a:rPr>
              <a:t>ΠΑΡΑΔΟΣΙΑΚΟ ΚΑΡΝΑΒΑΛΙ</a:t>
            </a:r>
            <a:br>
              <a:rPr lang="el-GR" sz="4000" dirty="0" smtClean="0">
                <a:solidFill>
                  <a:schemeClr val="bg1"/>
                </a:solidFill>
                <a:latin typeface="Garamond" panose="02020404030301010803" pitchFamily="18" charset="0"/>
              </a:rPr>
            </a:br>
            <a:r>
              <a:rPr lang="el-GR" sz="2700" dirty="0" smtClean="0">
                <a:solidFill>
                  <a:schemeClr val="bg1"/>
                </a:solidFill>
                <a:latin typeface="Garamond" panose="02020404030301010803" pitchFamily="18" charset="0"/>
              </a:rPr>
              <a:t>από την εκπαιδευτικό</a:t>
            </a:r>
            <a:r>
              <a:rPr lang="el-GR" sz="4000" dirty="0" smtClean="0">
                <a:solidFill>
                  <a:schemeClr val="bg1"/>
                </a:solidFill>
                <a:latin typeface="Garamond" panose="02020404030301010803" pitchFamily="18" charset="0"/>
              </a:rPr>
              <a:t/>
            </a:r>
            <a:br>
              <a:rPr lang="el-GR" sz="4000" dirty="0" smtClean="0">
                <a:solidFill>
                  <a:schemeClr val="bg1"/>
                </a:solidFill>
                <a:latin typeface="Garamond" panose="02020404030301010803" pitchFamily="18" charset="0"/>
              </a:rPr>
            </a:br>
            <a:r>
              <a:rPr lang="el-GR" sz="4000" dirty="0" smtClean="0">
                <a:solidFill>
                  <a:schemeClr val="bg1"/>
                </a:solidFill>
                <a:latin typeface="Garamond" panose="02020404030301010803" pitchFamily="18" charset="0"/>
              </a:rPr>
              <a:t> Νικολέτα Πουρσανίδου</a:t>
            </a:r>
            <a:endParaRPr lang="el-GR" sz="4000" dirty="0">
              <a:solidFill>
                <a:schemeClr val="bg1"/>
              </a:solidFill>
              <a:latin typeface="Garamond" panose="02020404030301010803" pitchFamily="18" charset="0"/>
            </a:endParaRPr>
          </a:p>
        </p:txBody>
      </p:sp>
      <p:pic>
        <p:nvPicPr>
          <p:cNvPr id="1026" name="Picture 2" descr="https://apokries.ert.gr/wp-content/uploads/2018/02/drama-apokries1920x1280-864x57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3616" y="1540824"/>
            <a:ext cx="7196016" cy="479734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334877" y="6338167"/>
            <a:ext cx="7593495" cy="369332"/>
          </a:xfrm>
          <a:prstGeom prst="rect">
            <a:avLst/>
          </a:prstGeom>
          <a:noFill/>
        </p:spPr>
        <p:txBody>
          <a:bodyPr wrap="square" rtlCol="0">
            <a:spAutoFit/>
          </a:bodyPr>
          <a:lstStyle/>
          <a:p>
            <a:pPr algn="ctr"/>
            <a:r>
              <a:rPr lang="en-US" dirty="0" smtClean="0">
                <a:solidFill>
                  <a:schemeClr val="bg1"/>
                </a:solidFill>
                <a:latin typeface="Garamond" panose="02020404030301010803" pitchFamily="18" charset="0"/>
              </a:rPr>
              <a:t>apokries.ert.gr</a:t>
            </a:r>
            <a:endParaRPr lang="el-GR" dirty="0">
              <a:solidFill>
                <a:schemeClr val="bg1"/>
              </a:solidFill>
              <a:latin typeface="Garamond" panose="02020404030301010803" pitchFamily="18" charset="0"/>
            </a:endParaRPr>
          </a:p>
        </p:txBody>
      </p:sp>
    </p:spTree>
    <p:extLst>
      <p:ext uri="{BB962C8B-B14F-4D97-AF65-F5344CB8AC3E}">
        <p14:creationId xmlns:p14="http://schemas.microsoft.com/office/powerpoint/2010/main" val="7124458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93511" y="191911"/>
            <a:ext cx="11458222" cy="6400800"/>
          </a:xfrm>
        </p:spPr>
        <p:txBody>
          <a:bodyPr/>
          <a:lstStyle/>
          <a:p>
            <a:pPr marL="0" indent="0" algn="ctr">
              <a:buNone/>
            </a:pPr>
            <a:endParaRPr lang="en-US" dirty="0" smtClean="0">
              <a:solidFill>
                <a:schemeClr val="bg1"/>
              </a:solidFill>
              <a:latin typeface="Garamond" panose="02020404030301010803" pitchFamily="18" charset="0"/>
            </a:endParaRPr>
          </a:p>
          <a:p>
            <a:pPr marL="0" indent="0" algn="ctr">
              <a:buNone/>
            </a:pPr>
            <a:r>
              <a:rPr lang="el-GR" dirty="0">
                <a:solidFill>
                  <a:schemeClr val="bg1"/>
                </a:solidFill>
                <a:latin typeface="Garamond" panose="02020404030301010803" pitchFamily="18" charset="0"/>
              </a:rPr>
              <a:t>Τση ΄</a:t>
            </a:r>
            <a:r>
              <a:rPr lang="el-GR" dirty="0" err="1">
                <a:solidFill>
                  <a:schemeClr val="bg1"/>
                </a:solidFill>
                <a:latin typeface="Garamond" panose="02020404030301010803" pitchFamily="18" charset="0"/>
              </a:rPr>
              <a:t>μερνή</a:t>
            </a:r>
            <a:r>
              <a:rPr lang="el-GR" dirty="0">
                <a:solidFill>
                  <a:schemeClr val="bg1"/>
                </a:solidFill>
                <a:latin typeface="Garamond" panose="02020404030301010803" pitchFamily="18" charset="0"/>
              </a:rPr>
              <a:t> την </a:t>
            </a:r>
            <a:r>
              <a:rPr lang="el-GR" dirty="0" err="1">
                <a:solidFill>
                  <a:schemeClr val="bg1"/>
                </a:solidFill>
                <a:latin typeface="Garamond" panose="02020404030301010803" pitchFamily="18" charset="0"/>
              </a:rPr>
              <a:t>επουχή</a:t>
            </a:r>
            <a:r>
              <a:rPr lang="el-GR" dirty="0">
                <a:solidFill>
                  <a:schemeClr val="bg1"/>
                </a:solidFill>
                <a:latin typeface="Garamond" panose="02020404030301010803" pitchFamily="18" charset="0"/>
              </a:rPr>
              <a:t> </a:t>
            </a:r>
            <a:r>
              <a:rPr lang="el-GR" dirty="0" err="1">
                <a:solidFill>
                  <a:schemeClr val="bg1"/>
                </a:solidFill>
                <a:latin typeface="Garamond" panose="02020404030301010803" pitchFamily="18" charset="0"/>
              </a:rPr>
              <a:t>τση</a:t>
            </a:r>
            <a:r>
              <a:rPr lang="el-GR" dirty="0">
                <a:solidFill>
                  <a:schemeClr val="bg1"/>
                </a:solidFill>
                <a:latin typeface="Garamond" panose="02020404030301010803" pitchFamily="18" charset="0"/>
              </a:rPr>
              <a:t> ΄γυρνούν με </a:t>
            </a:r>
            <a:r>
              <a:rPr lang="el-GR" dirty="0" err="1">
                <a:solidFill>
                  <a:schemeClr val="bg1"/>
                </a:solidFill>
                <a:latin typeface="Garamond" panose="02020404030301010803" pitchFamily="18" charset="0"/>
              </a:rPr>
              <a:t>στριγκ</a:t>
            </a:r>
            <a:r>
              <a:rPr lang="el-GR" dirty="0">
                <a:solidFill>
                  <a:schemeClr val="bg1"/>
                </a:solidFill>
                <a:latin typeface="Garamond" panose="02020404030301010803" pitchFamily="18" charset="0"/>
              </a:rPr>
              <a:t> βρακί </a:t>
            </a:r>
            <a:br>
              <a:rPr lang="el-GR" dirty="0">
                <a:solidFill>
                  <a:schemeClr val="bg1"/>
                </a:solidFill>
                <a:latin typeface="Garamond" panose="02020404030301010803" pitchFamily="18" charset="0"/>
              </a:rPr>
            </a:br>
            <a:r>
              <a:rPr lang="el-GR" dirty="0">
                <a:solidFill>
                  <a:schemeClr val="bg1"/>
                </a:solidFill>
                <a:latin typeface="Garamond" panose="02020404030301010803" pitchFamily="18" charset="0"/>
              </a:rPr>
              <a:t>(Αποκριάτικο σκωπτικό τραγούδι</a:t>
            </a:r>
            <a:r>
              <a:rPr lang="el-GR" dirty="0" smtClean="0">
                <a:solidFill>
                  <a:schemeClr val="bg1"/>
                </a:solidFill>
                <a:latin typeface="Garamond" panose="02020404030301010803" pitchFamily="18" charset="0"/>
              </a:rPr>
              <a:t>)</a:t>
            </a:r>
            <a:endParaRPr lang="en-US" dirty="0" smtClean="0">
              <a:solidFill>
                <a:schemeClr val="bg1"/>
              </a:solidFill>
              <a:latin typeface="Garamond" panose="02020404030301010803" pitchFamily="18" charset="0"/>
            </a:endParaRPr>
          </a:p>
          <a:p>
            <a:pPr marL="0" indent="0" algn="ctr">
              <a:buNone/>
            </a:pPr>
            <a:r>
              <a:rPr lang="en-US" sz="1600" dirty="0" err="1">
                <a:solidFill>
                  <a:schemeClr val="bg1"/>
                </a:solidFill>
                <a:latin typeface="Garamond" panose="02020404030301010803" pitchFamily="18" charset="0"/>
              </a:rPr>
              <a:t>Pantelis</a:t>
            </a:r>
            <a:r>
              <a:rPr lang="en-US" sz="1600" dirty="0">
                <a:solidFill>
                  <a:schemeClr val="bg1"/>
                </a:solidFill>
                <a:latin typeface="Garamond" panose="02020404030301010803" pitchFamily="18" charset="0"/>
              </a:rPr>
              <a:t> </a:t>
            </a:r>
            <a:r>
              <a:rPr lang="en-US" sz="1600" dirty="0" err="1">
                <a:solidFill>
                  <a:schemeClr val="bg1"/>
                </a:solidFill>
                <a:latin typeface="Garamond" panose="02020404030301010803" pitchFamily="18" charset="0"/>
              </a:rPr>
              <a:t>Voukantsis</a:t>
            </a:r>
            <a:r>
              <a:rPr lang="el-GR" i="1" dirty="0">
                <a:solidFill>
                  <a:schemeClr val="accent2"/>
                </a:solidFill>
                <a:latin typeface="Garamond" panose="02020404030301010803" pitchFamily="18" charset="0"/>
              </a:rPr>
              <a:t/>
            </a:r>
            <a:br>
              <a:rPr lang="el-GR" i="1" dirty="0">
                <a:solidFill>
                  <a:schemeClr val="accent2"/>
                </a:solidFill>
                <a:latin typeface="Garamond" panose="02020404030301010803" pitchFamily="18" charset="0"/>
              </a:rPr>
            </a:br>
            <a:r>
              <a:rPr lang="en-US" dirty="0">
                <a:latin typeface="Garamond" panose="02020404030301010803" pitchFamily="18" charset="0"/>
                <a:hlinkClick r:id="rId2"/>
              </a:rPr>
              <a:t>https://www.youtube.com/watch?v=rIxuY_ROtdM</a:t>
            </a:r>
            <a:r>
              <a:rPr lang="el-GR" dirty="0">
                <a:latin typeface="Garamond" panose="02020404030301010803" pitchFamily="18" charset="0"/>
              </a:rPr>
              <a:t> </a:t>
            </a:r>
            <a:endParaRPr lang="en-US" dirty="0">
              <a:solidFill>
                <a:schemeClr val="bg1"/>
              </a:solidFill>
              <a:latin typeface="Garamond" panose="02020404030301010803" pitchFamily="18" charset="0"/>
            </a:endParaRPr>
          </a:p>
          <a:p>
            <a:pPr marL="0" indent="0" algn="ctr">
              <a:buNone/>
            </a:pPr>
            <a:endParaRPr lang="en-US" dirty="0" smtClean="0">
              <a:solidFill>
                <a:schemeClr val="bg1"/>
              </a:solidFill>
              <a:latin typeface="Garamond" panose="02020404030301010803" pitchFamily="18" charset="0"/>
            </a:endParaRPr>
          </a:p>
          <a:p>
            <a:pPr marL="0" indent="0" algn="ctr">
              <a:buNone/>
            </a:pPr>
            <a:endParaRPr lang="en-US" dirty="0" smtClean="0">
              <a:solidFill>
                <a:schemeClr val="bg1"/>
              </a:solidFill>
              <a:latin typeface="Garamond" panose="02020404030301010803" pitchFamily="18" charset="0"/>
            </a:endParaRPr>
          </a:p>
          <a:p>
            <a:pPr marL="0" indent="0" algn="ctr">
              <a:buNone/>
            </a:pPr>
            <a:endParaRPr lang="en-US" dirty="0">
              <a:solidFill>
                <a:schemeClr val="bg1"/>
              </a:solidFill>
              <a:latin typeface="Garamond" panose="02020404030301010803" pitchFamily="18" charset="0"/>
            </a:endParaRPr>
          </a:p>
          <a:p>
            <a:pPr marL="0" indent="0" algn="ctr">
              <a:buNone/>
            </a:pPr>
            <a:endParaRPr lang="en-US" dirty="0">
              <a:solidFill>
                <a:schemeClr val="bg1"/>
              </a:solidFill>
              <a:latin typeface="Garamond" panose="02020404030301010803" pitchFamily="18" charset="0"/>
            </a:endParaRPr>
          </a:p>
          <a:p>
            <a:pPr marL="0" indent="0" algn="ctr">
              <a:buNone/>
            </a:pPr>
            <a:r>
              <a:rPr lang="el-GR" dirty="0" smtClean="0">
                <a:solidFill>
                  <a:schemeClr val="bg1"/>
                </a:solidFill>
                <a:latin typeface="Garamond" panose="02020404030301010803" pitchFamily="18" charset="0"/>
              </a:rPr>
              <a:t>Απόκριες </a:t>
            </a:r>
            <a:r>
              <a:rPr lang="el-GR" dirty="0">
                <a:solidFill>
                  <a:schemeClr val="bg1"/>
                </a:solidFill>
                <a:latin typeface="Garamond" panose="02020404030301010803" pitchFamily="18" charset="0"/>
              </a:rPr>
              <a:t>2018 | Κοζάνη | Φανός </a:t>
            </a:r>
            <a:r>
              <a:rPr lang="el-GR" dirty="0" smtClean="0">
                <a:solidFill>
                  <a:schemeClr val="bg1"/>
                </a:solidFill>
                <a:latin typeface="Garamond" panose="02020404030301010803" pitchFamily="18" charset="0"/>
              </a:rPr>
              <a:t>«</a:t>
            </a:r>
            <a:r>
              <a:rPr lang="el-GR" dirty="0" err="1" smtClean="0">
                <a:solidFill>
                  <a:schemeClr val="bg1"/>
                </a:solidFill>
                <a:latin typeface="Garamond" panose="02020404030301010803" pitchFamily="18" charset="0"/>
              </a:rPr>
              <a:t>Πηγαδ</a:t>
            </a:r>
            <a:r>
              <a:rPr lang="el-GR" dirty="0">
                <a:solidFill>
                  <a:schemeClr val="bg1"/>
                </a:solidFill>
                <a:latin typeface="Garamond" panose="02020404030301010803" pitchFamily="18" charset="0"/>
              </a:rPr>
              <a:t>' </a:t>
            </a:r>
            <a:r>
              <a:rPr lang="el-GR" dirty="0" err="1" smtClean="0">
                <a:solidFill>
                  <a:schemeClr val="bg1"/>
                </a:solidFill>
                <a:latin typeface="Garamond" panose="02020404030301010803" pitchFamily="18" charset="0"/>
              </a:rPr>
              <a:t>Κεραμαριό</a:t>
            </a:r>
            <a:r>
              <a:rPr lang="el-GR" dirty="0" smtClean="0">
                <a:solidFill>
                  <a:schemeClr val="bg1"/>
                </a:solidFill>
                <a:latin typeface="Garamond" panose="02020404030301010803" pitchFamily="18" charset="0"/>
              </a:rPr>
              <a:t>»</a:t>
            </a:r>
            <a:r>
              <a:rPr lang="en-US" dirty="0"/>
              <a:t/>
            </a:r>
            <a:br>
              <a:rPr lang="en-US" dirty="0"/>
            </a:br>
            <a:r>
              <a:rPr lang="en-US" sz="1800" dirty="0" err="1">
                <a:solidFill>
                  <a:schemeClr val="bg1"/>
                </a:solidFill>
                <a:latin typeface="Garamond" panose="02020404030301010803" pitchFamily="18" charset="0"/>
              </a:rPr>
              <a:t>kozanitv</a:t>
            </a:r>
            <a:endParaRPr lang="el-GR" sz="1800" dirty="0">
              <a:solidFill>
                <a:schemeClr val="bg1"/>
              </a:solidFill>
              <a:latin typeface="Garamond" panose="02020404030301010803" pitchFamily="18" charset="0"/>
            </a:endParaRPr>
          </a:p>
          <a:p>
            <a:pPr marL="0" indent="0" algn="ctr">
              <a:buNone/>
            </a:pPr>
            <a:r>
              <a:rPr lang="en-US" dirty="0">
                <a:solidFill>
                  <a:schemeClr val="bg1"/>
                </a:solidFill>
                <a:latin typeface="Garamond" panose="02020404030301010803" pitchFamily="18" charset="0"/>
                <a:hlinkClick r:id="rId3"/>
              </a:rPr>
              <a:t>https://</a:t>
            </a:r>
            <a:r>
              <a:rPr lang="en-US" dirty="0" smtClean="0">
                <a:solidFill>
                  <a:schemeClr val="bg1"/>
                </a:solidFill>
                <a:latin typeface="Garamond" panose="02020404030301010803" pitchFamily="18" charset="0"/>
                <a:hlinkClick r:id="rId3"/>
              </a:rPr>
              <a:t>www.youtube.com/watch?v=TVJKto26Nx4&amp;t=472s</a:t>
            </a:r>
            <a:r>
              <a:rPr lang="el-GR" dirty="0" smtClean="0">
                <a:solidFill>
                  <a:schemeClr val="bg1"/>
                </a:solidFill>
                <a:latin typeface="Garamond" panose="02020404030301010803" pitchFamily="18" charset="0"/>
              </a:rPr>
              <a:t> </a:t>
            </a:r>
            <a:endParaRPr lang="el-GR"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5589651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2875" y="242888"/>
            <a:ext cx="11744325" cy="6357937"/>
          </a:xfrm>
        </p:spPr>
        <p:txBody>
          <a:bodyPr/>
          <a:lstStyle/>
          <a:p>
            <a:pPr marL="0" indent="0" algn="ctr">
              <a:buNone/>
            </a:pPr>
            <a:r>
              <a:rPr lang="el-GR" sz="2400" b="1" dirty="0">
                <a:solidFill>
                  <a:schemeClr val="bg1"/>
                </a:solidFill>
                <a:latin typeface="Garamond" panose="02020404030301010803" pitchFamily="18" charset="0"/>
              </a:rPr>
              <a:t>ΤΟ ΚΑΨΙΜΟ ΤΟΥ ΤΖΑΡΟΥ ΣΤΗΝ ΞΑΝΘΗ</a:t>
            </a:r>
          </a:p>
          <a:p>
            <a:pPr marL="0" indent="0" algn="ctr" fontAlgn="base">
              <a:buNone/>
            </a:pPr>
            <a:r>
              <a:rPr lang="el-GR" sz="2400" dirty="0">
                <a:solidFill>
                  <a:schemeClr val="bg1"/>
                </a:solidFill>
                <a:latin typeface="Garamond" panose="02020404030301010803" pitchFamily="18" charset="0"/>
              </a:rPr>
              <a:t>Στην Ξάνθη αναβιώνει το έθιμο </a:t>
            </a:r>
            <a:r>
              <a:rPr lang="el-GR" sz="2400" b="1" dirty="0">
                <a:solidFill>
                  <a:schemeClr val="bg1"/>
                </a:solidFill>
                <a:latin typeface="Garamond" panose="02020404030301010803" pitchFamily="18" charset="0"/>
              </a:rPr>
              <a:t>“Κάψιμο του </a:t>
            </a:r>
            <a:r>
              <a:rPr lang="el-GR" sz="2400" b="1" dirty="0" err="1">
                <a:solidFill>
                  <a:schemeClr val="bg1"/>
                </a:solidFill>
                <a:latin typeface="Garamond" panose="02020404030301010803" pitchFamily="18" charset="0"/>
              </a:rPr>
              <a:t>Τζάρου</a:t>
            </a:r>
            <a:r>
              <a:rPr lang="el-GR" sz="2400" b="1" dirty="0">
                <a:solidFill>
                  <a:schemeClr val="bg1"/>
                </a:solidFill>
                <a:latin typeface="Garamond" panose="02020404030301010803" pitchFamily="18" charset="0"/>
              </a:rPr>
              <a:t>”</a:t>
            </a:r>
            <a:r>
              <a:rPr lang="el-GR" sz="2400" dirty="0">
                <a:solidFill>
                  <a:schemeClr val="bg1"/>
                </a:solidFill>
                <a:latin typeface="Garamond" panose="02020404030301010803" pitchFamily="18" charset="0"/>
              </a:rPr>
              <a:t>.Είναι ένα κατασκευασμένο ανθρώπινο ομοίωμα, τοποθετημένο πάνω σε έναν σωρό από πουρνάρια. Μετά το κάψιμο του «</a:t>
            </a:r>
            <a:r>
              <a:rPr lang="el-GR" sz="2400" dirty="0" err="1">
                <a:solidFill>
                  <a:schemeClr val="bg1"/>
                </a:solidFill>
                <a:latin typeface="Garamond" panose="02020404030301010803" pitchFamily="18" charset="0"/>
              </a:rPr>
              <a:t>Τζάρου</a:t>
            </a:r>
            <a:r>
              <a:rPr lang="el-GR" sz="2400" dirty="0">
                <a:solidFill>
                  <a:schemeClr val="bg1"/>
                </a:solidFill>
                <a:latin typeface="Garamond" panose="02020404030301010803" pitchFamily="18" charset="0"/>
              </a:rPr>
              <a:t>» τη σειρά τους παίρνουν αμέτρητα πολύχρωμα πυροτεχνήματα.</a:t>
            </a:r>
          </a:p>
          <a:p>
            <a:pPr marL="0" indent="0" algn="ctr" fontAlgn="base">
              <a:buNone/>
            </a:pPr>
            <a:r>
              <a:rPr lang="el-GR" sz="2400" dirty="0">
                <a:solidFill>
                  <a:schemeClr val="bg1"/>
                </a:solidFill>
                <a:latin typeface="Garamond" panose="02020404030301010803" pitchFamily="18" charset="0"/>
              </a:rPr>
              <a:t>Το έθιμο αυτό το έφεραν οι πρόσφυγες από το </a:t>
            </a:r>
            <a:r>
              <a:rPr lang="el-GR" sz="2400" dirty="0" err="1">
                <a:solidFill>
                  <a:schemeClr val="bg1"/>
                </a:solidFill>
                <a:latin typeface="Garamond" panose="02020404030301010803" pitchFamily="18" charset="0"/>
              </a:rPr>
              <a:t>Σαμακώβ</a:t>
            </a:r>
            <a:r>
              <a:rPr lang="el-GR" sz="2400" dirty="0">
                <a:solidFill>
                  <a:schemeClr val="bg1"/>
                </a:solidFill>
                <a:latin typeface="Garamond" panose="02020404030301010803" pitchFamily="18" charset="0"/>
              </a:rPr>
              <a:t> της Ανατολικής </a:t>
            </a:r>
            <a:r>
              <a:rPr lang="el-GR" dirty="0">
                <a:solidFill>
                  <a:schemeClr val="bg1"/>
                </a:solidFill>
                <a:latin typeface="Garamond" panose="02020404030301010803" pitchFamily="18" charset="0"/>
              </a:rPr>
              <a:t>Θράκης </a:t>
            </a:r>
            <a:endParaRPr lang="el-GR" dirty="0" smtClean="0">
              <a:solidFill>
                <a:schemeClr val="bg1"/>
              </a:solidFill>
              <a:latin typeface="Garamond" panose="02020404030301010803" pitchFamily="18" charset="0"/>
            </a:endParaRPr>
          </a:p>
          <a:p>
            <a:pPr marL="0" indent="0" algn="ctr" fontAlgn="base">
              <a:buNone/>
            </a:pPr>
            <a:endParaRPr lang="el-GR" dirty="0">
              <a:solidFill>
                <a:schemeClr val="bg1"/>
              </a:solidFill>
              <a:latin typeface="Garamond" panose="02020404030301010803" pitchFamily="18" charset="0"/>
            </a:endParaRPr>
          </a:p>
          <a:p>
            <a:pPr marL="0" indent="0" algn="ctr" fontAlgn="base">
              <a:buNone/>
            </a:pPr>
            <a:endParaRPr lang="el-GR" dirty="0" smtClean="0">
              <a:solidFill>
                <a:schemeClr val="bg1"/>
              </a:solidFill>
              <a:latin typeface="Garamond" panose="02020404030301010803" pitchFamily="18" charset="0"/>
            </a:endParaRPr>
          </a:p>
          <a:p>
            <a:pPr marL="0" indent="0" algn="ctr" fontAlgn="base">
              <a:buNone/>
            </a:pPr>
            <a:r>
              <a:rPr lang="el-GR" dirty="0">
                <a:solidFill>
                  <a:schemeClr val="bg1"/>
                </a:solidFill>
                <a:latin typeface="Garamond" panose="02020404030301010803" pitchFamily="18" charset="0"/>
              </a:rPr>
              <a:t>Καρναβάλι Ξάνθης 2016 - Κάψιμο του </a:t>
            </a:r>
            <a:r>
              <a:rPr lang="el-GR" dirty="0" err="1" smtClean="0">
                <a:solidFill>
                  <a:schemeClr val="bg1"/>
                </a:solidFill>
                <a:latin typeface="Garamond" panose="02020404030301010803" pitchFamily="18" charset="0"/>
              </a:rPr>
              <a:t>Τζάρου</a:t>
            </a:r>
            <a:endParaRPr lang="el-GR" dirty="0" smtClean="0">
              <a:solidFill>
                <a:schemeClr val="bg1"/>
              </a:solidFill>
              <a:latin typeface="Garamond" panose="02020404030301010803" pitchFamily="18" charset="0"/>
            </a:endParaRPr>
          </a:p>
          <a:p>
            <a:pPr marL="0" indent="0" algn="ctr" fontAlgn="base">
              <a:buNone/>
            </a:pPr>
            <a:r>
              <a:rPr lang="en-US" sz="1800" dirty="0" smtClean="0">
                <a:solidFill>
                  <a:schemeClr val="bg1"/>
                </a:solidFill>
                <a:latin typeface="Garamond" panose="02020404030301010803" pitchFamily="18" charset="0"/>
              </a:rPr>
              <a:t>XanthiNea.gr</a:t>
            </a:r>
            <a:endParaRPr lang="el-GR" sz="1800" dirty="0">
              <a:solidFill>
                <a:schemeClr val="bg1"/>
              </a:solidFill>
              <a:latin typeface="Garamond" panose="02020404030301010803" pitchFamily="18" charset="0"/>
            </a:endParaRPr>
          </a:p>
          <a:p>
            <a:pPr marL="0" indent="0" algn="ctr" fontAlgn="base">
              <a:buNone/>
            </a:pPr>
            <a:r>
              <a:rPr lang="en-US" dirty="0">
                <a:solidFill>
                  <a:schemeClr val="bg1"/>
                </a:solidFill>
                <a:latin typeface="Garamond" panose="02020404030301010803" pitchFamily="18" charset="0"/>
                <a:hlinkClick r:id="rId2"/>
              </a:rPr>
              <a:t>https://</a:t>
            </a:r>
            <a:r>
              <a:rPr lang="en-US" dirty="0" smtClean="0">
                <a:solidFill>
                  <a:schemeClr val="bg1"/>
                </a:solidFill>
                <a:latin typeface="Garamond" panose="02020404030301010803" pitchFamily="18" charset="0"/>
                <a:hlinkClick r:id="rId2"/>
              </a:rPr>
              <a:t>www.youtube.com/watch?v=n9oyurd34rU</a:t>
            </a:r>
            <a:r>
              <a:rPr lang="el-GR" dirty="0" smtClean="0">
                <a:solidFill>
                  <a:schemeClr val="bg1"/>
                </a:solidFill>
                <a:latin typeface="Garamond" panose="02020404030301010803" pitchFamily="18" charset="0"/>
              </a:rPr>
              <a:t> </a:t>
            </a:r>
            <a:endParaRPr lang="el-GR" dirty="0">
              <a:solidFill>
                <a:schemeClr val="bg1"/>
              </a:solidFill>
              <a:latin typeface="Garamond" panose="02020404030301010803" pitchFamily="18" charset="0"/>
            </a:endParaRPr>
          </a:p>
          <a:p>
            <a:pPr marL="0" indent="0">
              <a:buNone/>
            </a:pPr>
            <a:endParaRPr lang="el-GR" dirty="0">
              <a:latin typeface="Garamond" panose="02020404030301010803" pitchFamily="18" charset="0"/>
            </a:endParaRPr>
          </a:p>
        </p:txBody>
      </p:sp>
    </p:spTree>
    <p:extLst>
      <p:ext uri="{BB962C8B-B14F-4D97-AF65-F5344CB8AC3E}">
        <p14:creationId xmlns:p14="http://schemas.microsoft.com/office/powerpoint/2010/main" val="30493144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51163" y="587022"/>
            <a:ext cx="11944351" cy="4602692"/>
          </a:xfrm>
        </p:spPr>
        <p:txBody>
          <a:bodyPr/>
          <a:lstStyle/>
          <a:p>
            <a:pPr marL="0" indent="0" algn="ctr" fontAlgn="base">
              <a:buNone/>
            </a:pPr>
            <a:r>
              <a:rPr lang="el-GR" sz="2400" b="1" dirty="0">
                <a:solidFill>
                  <a:schemeClr val="bg1"/>
                </a:solidFill>
                <a:latin typeface="Garamond" panose="02020404030301010803" pitchFamily="18" charset="0"/>
              </a:rPr>
              <a:t>ΣΤΗ ΝΑΟΥΣΑ «ΓΕΝΙΤΣΑΡΟΙ ΚΑΙ ΜΠΟΥΛΕΣ»</a:t>
            </a:r>
          </a:p>
          <a:p>
            <a:pPr marL="0" indent="0" algn="ctr" fontAlgn="base">
              <a:buNone/>
            </a:pPr>
            <a:r>
              <a:rPr lang="el-GR" dirty="0">
                <a:solidFill>
                  <a:schemeClr val="bg1"/>
                </a:solidFill>
                <a:latin typeface="Garamond" panose="02020404030301010803" pitchFamily="18" charset="0"/>
              </a:rPr>
              <a:t>Το ιδιαίτερο αυτό έθιμο της αποκριάς, που δίνει </a:t>
            </a:r>
            <a:r>
              <a:rPr lang="el-GR" b="1" dirty="0">
                <a:solidFill>
                  <a:schemeClr val="bg1"/>
                </a:solidFill>
                <a:latin typeface="Garamond" panose="02020404030301010803" pitchFamily="18" charset="0"/>
              </a:rPr>
              <a:t>έντονο παραδοσιακό χρώμα στο καρναβάλι της Νάουσας</a:t>
            </a:r>
            <a:r>
              <a:rPr lang="el-GR" dirty="0">
                <a:solidFill>
                  <a:schemeClr val="bg1"/>
                </a:solidFill>
                <a:latin typeface="Garamond" panose="02020404030301010803" pitchFamily="18" charset="0"/>
              </a:rPr>
              <a:t>, χρονολογείται στον 18ο αιώνα, ενώ οι ρίζες του ανιχνεύονται σε γιορτές στην αρχαία Ελλάδα, σχετικές με τον θεό Διόνυσο.</a:t>
            </a:r>
          </a:p>
          <a:p>
            <a:pPr marL="0" indent="0" algn="ctr" fontAlgn="base">
              <a:buNone/>
            </a:pPr>
            <a:r>
              <a:rPr lang="el-GR" dirty="0">
                <a:solidFill>
                  <a:schemeClr val="bg1"/>
                </a:solidFill>
                <a:latin typeface="Garamond" panose="02020404030301010803" pitchFamily="18" charset="0"/>
              </a:rPr>
              <a:t>Τα όργανα που χρησιμοποιούνται από παλιά στο έθιμο είναι μόνο οι </a:t>
            </a:r>
            <a:r>
              <a:rPr lang="el-GR" dirty="0">
                <a:solidFill>
                  <a:schemeClr val="bg1"/>
                </a:solidFill>
                <a:latin typeface="Garamond" panose="02020404030301010803" pitchFamily="18" charset="0"/>
                <a:hlinkClick r:id="rId2" tooltip="Ζουρνάς"/>
              </a:rPr>
              <a:t>ζουρνάδες</a:t>
            </a:r>
            <a:r>
              <a:rPr lang="el-GR" dirty="0">
                <a:solidFill>
                  <a:schemeClr val="bg1"/>
                </a:solidFill>
                <a:latin typeface="Garamond" panose="02020404030301010803" pitchFamily="18" charset="0"/>
              </a:rPr>
              <a:t> και συνοδευτικά, </a:t>
            </a:r>
            <a:r>
              <a:rPr lang="el-GR" dirty="0">
                <a:solidFill>
                  <a:schemeClr val="bg1"/>
                </a:solidFill>
                <a:latin typeface="Garamond" panose="02020404030301010803" pitchFamily="18" charset="0"/>
                <a:hlinkClick r:id="rId3" tooltip="Νταούλι"/>
              </a:rPr>
              <a:t>νταούλι</a:t>
            </a:r>
            <a:endParaRPr lang="el-GR" dirty="0">
              <a:solidFill>
                <a:schemeClr val="bg1"/>
              </a:solidFill>
              <a:latin typeface="Garamond" panose="02020404030301010803" pitchFamily="18" charset="0"/>
            </a:endParaRPr>
          </a:p>
          <a:p>
            <a:pPr marL="0" indent="0">
              <a:buNone/>
            </a:pPr>
            <a:endParaRPr lang="el-GR" dirty="0"/>
          </a:p>
        </p:txBody>
      </p:sp>
      <p:sp>
        <p:nvSpPr>
          <p:cNvPr id="2" name="TextBox 1"/>
          <p:cNvSpPr txBox="1"/>
          <p:nvPr/>
        </p:nvSpPr>
        <p:spPr>
          <a:xfrm>
            <a:off x="1854902" y="4326425"/>
            <a:ext cx="7972425" cy="1231106"/>
          </a:xfrm>
          <a:prstGeom prst="rect">
            <a:avLst/>
          </a:prstGeom>
          <a:noFill/>
        </p:spPr>
        <p:txBody>
          <a:bodyPr wrap="square" rtlCol="0">
            <a:spAutoFit/>
          </a:bodyPr>
          <a:lstStyle/>
          <a:p>
            <a:pPr algn="ctr"/>
            <a:r>
              <a:rPr lang="el-GR" sz="2800" dirty="0">
                <a:solidFill>
                  <a:schemeClr val="bg1"/>
                </a:solidFill>
                <a:latin typeface="Garamond" panose="02020404030301010803" pitchFamily="18" charset="0"/>
              </a:rPr>
              <a:t>Γενίτσαροι και </a:t>
            </a:r>
            <a:r>
              <a:rPr lang="el-GR" sz="2800" dirty="0" err="1">
                <a:solidFill>
                  <a:schemeClr val="bg1"/>
                </a:solidFill>
                <a:latin typeface="Garamond" panose="02020404030301010803" pitchFamily="18" charset="0"/>
              </a:rPr>
              <a:t>Μπούλες</a:t>
            </a:r>
            <a:r>
              <a:rPr lang="el-GR" sz="2800" dirty="0">
                <a:solidFill>
                  <a:schemeClr val="bg1"/>
                </a:solidFill>
                <a:latin typeface="Garamond" panose="02020404030301010803" pitchFamily="18" charset="0"/>
              </a:rPr>
              <a:t> (Αποκριά στη Νάουσα</a:t>
            </a:r>
            <a:r>
              <a:rPr lang="el-GR" sz="2800" dirty="0" smtClean="0">
                <a:solidFill>
                  <a:schemeClr val="bg1"/>
                </a:solidFill>
                <a:latin typeface="Garamond" panose="02020404030301010803" pitchFamily="18" charset="0"/>
              </a:rPr>
              <a:t>)</a:t>
            </a:r>
          </a:p>
          <a:p>
            <a:pPr algn="ctr"/>
            <a:r>
              <a:rPr lang="el-GR" dirty="0" smtClean="0">
                <a:solidFill>
                  <a:schemeClr val="bg1"/>
                </a:solidFill>
                <a:latin typeface="Garamond" panose="02020404030301010803" pitchFamily="18" charset="0"/>
              </a:rPr>
              <a:t>Δημήτρης Βασιλούδης</a:t>
            </a:r>
            <a:endParaRPr lang="el-GR" dirty="0" smtClean="0">
              <a:solidFill>
                <a:schemeClr val="bg1"/>
              </a:solidFill>
              <a:latin typeface="Garamond" panose="02020404030301010803" pitchFamily="18" charset="0"/>
            </a:endParaRPr>
          </a:p>
          <a:p>
            <a:pPr algn="ctr"/>
            <a:r>
              <a:rPr lang="en-US" sz="2800" dirty="0">
                <a:solidFill>
                  <a:schemeClr val="bg1"/>
                </a:solidFill>
                <a:latin typeface="Garamond" panose="02020404030301010803" pitchFamily="18" charset="0"/>
                <a:hlinkClick r:id="rId4"/>
              </a:rPr>
              <a:t>https://</a:t>
            </a:r>
            <a:r>
              <a:rPr lang="en-US" sz="2800" dirty="0" smtClean="0">
                <a:solidFill>
                  <a:schemeClr val="bg1"/>
                </a:solidFill>
                <a:latin typeface="Garamond" panose="02020404030301010803" pitchFamily="18" charset="0"/>
                <a:hlinkClick r:id="rId4"/>
              </a:rPr>
              <a:t>www.youtube.com/watch?v=H9E2_CQj6JY</a:t>
            </a:r>
            <a:r>
              <a:rPr lang="el-GR" sz="2800" dirty="0" smtClean="0">
                <a:solidFill>
                  <a:schemeClr val="bg1"/>
                </a:solidFill>
                <a:latin typeface="Garamond" panose="02020404030301010803" pitchFamily="18" charset="0"/>
              </a:rPr>
              <a:t> </a:t>
            </a:r>
            <a:endParaRPr lang="el-GR" sz="28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183804130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889" y="118949"/>
            <a:ext cx="11709069" cy="4904607"/>
          </a:xfrm>
        </p:spPr>
        <p:txBody>
          <a:bodyPr>
            <a:normAutofit/>
          </a:bodyPr>
          <a:lstStyle/>
          <a:p>
            <a:pPr marL="0" indent="0" algn="ctr">
              <a:buNone/>
            </a:pPr>
            <a:r>
              <a:rPr lang="el-GR" b="1" dirty="0" smtClean="0">
                <a:solidFill>
                  <a:schemeClr val="bg1"/>
                </a:solidFill>
                <a:latin typeface="Garamond" panose="02020404030301010803" pitchFamily="18" charset="0"/>
              </a:rPr>
              <a:t>ΚΑΡΝΑΒΑΛΙ ΣΤΟ ΣΟΧΟ ΘΕΣΣΑΛΟΝΙΚΗΣ</a:t>
            </a:r>
          </a:p>
          <a:p>
            <a:pPr marL="0" indent="0" algn="ctr">
              <a:buNone/>
            </a:pPr>
            <a:r>
              <a:rPr lang="el-GR" sz="2400" dirty="0">
                <a:solidFill>
                  <a:schemeClr val="bg1"/>
                </a:solidFill>
                <a:latin typeface="Garamond" panose="02020404030301010803" pitchFamily="18" charset="0"/>
              </a:rPr>
              <a:t>Οι τραγόμορφοι μεταμφιεσμένοι παριστάνουν σύμφωνα με την τοπική παράδοση, στρατιώτες του Αγίου Θεοδώρου, που όταν κάποτε πολιορκήθηκαν από πολυάριθμο στρατό στην περιοχή του </a:t>
            </a:r>
            <a:r>
              <a:rPr lang="el-GR" sz="2400" dirty="0" err="1">
                <a:solidFill>
                  <a:schemeClr val="bg1"/>
                </a:solidFill>
                <a:latin typeface="Garamond" panose="02020404030301010803" pitchFamily="18" charset="0"/>
              </a:rPr>
              <a:t>Σοχού</a:t>
            </a:r>
            <a:r>
              <a:rPr lang="el-GR" sz="2400" dirty="0">
                <a:solidFill>
                  <a:schemeClr val="bg1"/>
                </a:solidFill>
                <a:latin typeface="Garamond" panose="02020404030301010803" pitchFamily="18" charset="0"/>
              </a:rPr>
              <a:t>, κατόρθωσαν να ξεφύγουν νύχτα, φορώντας  προβιές μαύρων τράγων.   Την αμφίεση ολοκληρώνουν 5 τεράστια κουδούνια  το βάρος </a:t>
            </a:r>
            <a:r>
              <a:rPr lang="el-GR" sz="2400" dirty="0" smtClean="0">
                <a:solidFill>
                  <a:schemeClr val="bg1"/>
                </a:solidFill>
                <a:latin typeface="Garamond" panose="02020404030301010803" pitchFamily="18" charset="0"/>
              </a:rPr>
              <a:t>των οποίων </a:t>
            </a:r>
            <a:r>
              <a:rPr lang="el-GR" sz="2400" dirty="0">
                <a:solidFill>
                  <a:schemeClr val="bg1"/>
                </a:solidFill>
                <a:latin typeface="Garamond" panose="02020404030301010803" pitchFamily="18" charset="0"/>
              </a:rPr>
              <a:t>κυμαίνεται από 18 </a:t>
            </a:r>
            <a:r>
              <a:rPr lang="el-GR" sz="2400" dirty="0" err="1">
                <a:solidFill>
                  <a:schemeClr val="bg1"/>
                </a:solidFill>
                <a:latin typeface="Garamond" panose="02020404030301010803" pitchFamily="18" charset="0"/>
              </a:rPr>
              <a:t>εώς</a:t>
            </a:r>
            <a:r>
              <a:rPr lang="el-GR" sz="2400" dirty="0">
                <a:solidFill>
                  <a:schemeClr val="bg1"/>
                </a:solidFill>
                <a:latin typeface="Garamond" panose="02020404030301010803" pitchFamily="18" charset="0"/>
              </a:rPr>
              <a:t> 20 κιλά, ενώ όσο πιο βαριά είναι τα κουδούνια, τόσο καλύτερο θεωρείται το καρναβάλι που τα φοράει. Κατασκευάζονται προσεκτικά. Ώστε να τηρούν τις προδιαγραφές του σχήματος, όγκου, και του κράματος μετάλλου, για να μπορούν να δώσουν τον επιθυμητό αρμονικό  ήχο. Στο παρελθόν μάλιστα, αν κάποιο καρναβάλι εμφανιζόταν με κουδούνια κακόφωνα, κινδύνευε να τιμωρηθεί. Τον ήχο των κουδουνιών πλαισιώνουν μουσικά  ζουρνάδες και νταούλια</a:t>
            </a:r>
            <a:r>
              <a:rPr lang="el-GR" sz="2400" dirty="0" smtClean="0">
                <a:solidFill>
                  <a:schemeClr val="bg1"/>
                </a:solidFill>
                <a:latin typeface="Garamond" panose="02020404030301010803" pitchFamily="18" charset="0"/>
              </a:rPr>
              <a:t>. </a:t>
            </a:r>
            <a:endParaRPr lang="el-GR" sz="2400" dirty="0"/>
          </a:p>
        </p:txBody>
      </p:sp>
      <p:sp>
        <p:nvSpPr>
          <p:cNvPr id="4" name="TextBox 3"/>
          <p:cNvSpPr txBox="1"/>
          <p:nvPr/>
        </p:nvSpPr>
        <p:spPr>
          <a:xfrm>
            <a:off x="4530300" y="6468053"/>
            <a:ext cx="3008243" cy="369332"/>
          </a:xfrm>
          <a:prstGeom prst="rect">
            <a:avLst/>
          </a:prstGeom>
          <a:noFill/>
        </p:spPr>
        <p:txBody>
          <a:bodyPr wrap="square" rtlCol="0">
            <a:spAutoFit/>
          </a:bodyPr>
          <a:lstStyle/>
          <a:p>
            <a:pPr algn="ctr"/>
            <a:r>
              <a:rPr lang="en-US" dirty="0" smtClean="0">
                <a:solidFill>
                  <a:schemeClr val="bg1"/>
                </a:solidFill>
                <a:latin typeface="Garamond" panose="02020404030301010803" pitchFamily="18" charset="0"/>
              </a:rPr>
              <a:t>ayla.culture.gr</a:t>
            </a:r>
            <a:endParaRPr lang="el-GR" dirty="0">
              <a:solidFill>
                <a:schemeClr val="bg1"/>
              </a:solidFill>
              <a:latin typeface="Garamond" panose="02020404030301010803" pitchFamily="18" charset="0"/>
            </a:endParaRPr>
          </a:p>
        </p:txBody>
      </p:sp>
      <p:pic>
        <p:nvPicPr>
          <p:cNvPr id="5" name="Εικόνα 4" descr="http://ayla.culture.gr/wp-content/uploads/2019/12/008-830x553.jpg"/>
          <p:cNvPicPr/>
          <p:nvPr/>
        </p:nvPicPr>
        <p:blipFill>
          <a:blip r:embed="rId2">
            <a:extLst>
              <a:ext uri="{28A0092B-C50C-407E-A947-70E740481C1C}">
                <a14:useLocalDpi xmlns:a14="http://schemas.microsoft.com/office/drawing/2010/main" val="0"/>
              </a:ext>
            </a:extLst>
          </a:blip>
          <a:srcRect/>
          <a:stretch>
            <a:fillRect/>
          </a:stretch>
        </p:blipFill>
        <p:spPr bwMode="auto">
          <a:xfrm>
            <a:off x="3700698" y="3680178"/>
            <a:ext cx="4667446" cy="2787875"/>
          </a:xfrm>
          <a:prstGeom prst="rect">
            <a:avLst/>
          </a:prstGeom>
          <a:noFill/>
          <a:ln>
            <a:noFill/>
          </a:ln>
        </p:spPr>
      </p:pic>
    </p:spTree>
    <p:extLst>
      <p:ext uri="{BB962C8B-B14F-4D97-AF65-F5344CB8AC3E}">
        <p14:creationId xmlns:p14="http://schemas.microsoft.com/office/powerpoint/2010/main" val="3285082697"/>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0005" y="210580"/>
            <a:ext cx="11792198" cy="6268003"/>
          </a:xfrm>
        </p:spPr>
        <p:txBody>
          <a:bodyPr/>
          <a:lstStyle/>
          <a:p>
            <a:pPr marL="0" indent="0" algn="ctr">
              <a:buNone/>
            </a:pPr>
            <a:r>
              <a:rPr lang="el-GR" sz="2400" dirty="0" smtClean="0">
                <a:solidFill>
                  <a:schemeClr val="bg1"/>
                </a:solidFill>
                <a:latin typeface="Garamond" panose="02020404030301010803" pitchFamily="18" charset="0"/>
              </a:rPr>
              <a:t>Οι </a:t>
            </a:r>
            <a:r>
              <a:rPr lang="el-GR" sz="2400" dirty="0">
                <a:solidFill>
                  <a:schemeClr val="bg1"/>
                </a:solidFill>
                <a:latin typeface="Garamond" panose="02020404030301010803" pitchFamily="18" charset="0"/>
              </a:rPr>
              <a:t>τραγόμορφες μεταμφιέσεις δεν είναι υπόθεση ατομική, αλλά όλων των </a:t>
            </a:r>
            <a:r>
              <a:rPr lang="el-GR" sz="2400" dirty="0" err="1">
                <a:solidFill>
                  <a:schemeClr val="bg1"/>
                </a:solidFill>
                <a:latin typeface="Garamond" panose="02020404030301010803" pitchFamily="18" charset="0"/>
              </a:rPr>
              <a:t>Σοχινών</a:t>
            </a:r>
            <a:r>
              <a:rPr lang="el-GR" sz="2400" dirty="0">
                <a:solidFill>
                  <a:schemeClr val="bg1"/>
                </a:solidFill>
                <a:latin typeface="Garamond" panose="02020404030301010803" pitchFamily="18" charset="0"/>
              </a:rPr>
              <a:t>, γιατί το έθιμο συνδυάζεται με την πλούσια παραγωγή χωραφιών και κοπαδιών, και αν δεν </a:t>
            </a:r>
            <a:r>
              <a:rPr lang="el-GR" sz="2400" dirty="0" err="1">
                <a:solidFill>
                  <a:schemeClr val="bg1"/>
                </a:solidFill>
                <a:latin typeface="Garamond" panose="02020404030301010803" pitchFamily="18" charset="0"/>
              </a:rPr>
              <a:t>τελεστεί</a:t>
            </a:r>
            <a:r>
              <a:rPr lang="el-GR" sz="2400" dirty="0">
                <a:solidFill>
                  <a:schemeClr val="bg1"/>
                </a:solidFill>
                <a:latin typeface="Garamond" panose="02020404030301010803" pitchFamily="18" charset="0"/>
              </a:rPr>
              <a:t>, όχι μόνο θα είναι φτωχή η σοδιά, αλλά θα ακολουθήσουν και άλλα δεινά. Γι’ αυτό και κάθε ξενιτεμένο παιδί του </a:t>
            </a:r>
            <a:r>
              <a:rPr lang="el-GR" sz="2400" dirty="0" err="1">
                <a:solidFill>
                  <a:schemeClr val="bg1"/>
                </a:solidFill>
                <a:latin typeface="Garamond" panose="02020404030301010803" pitchFamily="18" charset="0"/>
              </a:rPr>
              <a:t>Σοχού</a:t>
            </a:r>
            <a:r>
              <a:rPr lang="el-GR" sz="2400" dirty="0">
                <a:solidFill>
                  <a:schemeClr val="bg1"/>
                </a:solidFill>
                <a:latin typeface="Garamond" panose="02020404030301010803" pitchFamily="18" charset="0"/>
              </a:rPr>
              <a:t>, θεωρεί υποχρέωσή του να βρεθεί στη γενέτειρα την μέρα αυτή, να ντυθεί καρναβάλι και να εκπληρώσει το χρέος του απέναντι στην κοινότητα.</a:t>
            </a:r>
          </a:p>
          <a:p>
            <a:pPr marL="0" indent="0" algn="ctr">
              <a:buNone/>
            </a:pPr>
            <a:endParaRPr lang="en-US" sz="2400" dirty="0" smtClean="0">
              <a:solidFill>
                <a:schemeClr val="bg1"/>
              </a:solidFill>
              <a:latin typeface="Garamond" panose="02020404030301010803" pitchFamily="18" charset="0"/>
            </a:endParaRPr>
          </a:p>
          <a:p>
            <a:pPr marL="0" indent="0" algn="ctr">
              <a:buNone/>
            </a:pPr>
            <a:r>
              <a:rPr lang="el-GR" sz="2400" dirty="0" smtClean="0">
                <a:solidFill>
                  <a:schemeClr val="bg1"/>
                </a:solidFill>
                <a:latin typeface="Garamond" panose="02020404030301010803" pitchFamily="18" charset="0"/>
              </a:rPr>
              <a:t>Η </a:t>
            </a:r>
            <a:r>
              <a:rPr lang="el-GR" sz="2400" dirty="0">
                <a:solidFill>
                  <a:schemeClr val="bg1"/>
                </a:solidFill>
                <a:latin typeface="Garamond" panose="02020404030301010803" pitchFamily="18" charset="0"/>
              </a:rPr>
              <a:t>ταύτιση Καρναβαλιών και καλοχρονιάς  είναι τόσο ριζωμένη, ώστε το έθιμο δε διακόπηκε ούτε στην τουρκοκρατία, ούτε σε καμία άλλη ιστορική περίοδο. Λέγεται πως τη μοναδική χρονιά, στις αρχές της δεκαετίας του 1930, που δε ντύθηκαν καρναβάλια γιατί το απαγόρευσε ο πρόεδρος του χωριού, έπεσε αφορία στη γη, ελονοσία μάστιζε το </a:t>
            </a:r>
            <a:r>
              <a:rPr lang="el-GR" sz="2400" dirty="0" err="1">
                <a:solidFill>
                  <a:schemeClr val="bg1"/>
                </a:solidFill>
                <a:latin typeface="Garamond" panose="02020404030301010803" pitchFamily="18" charset="0"/>
              </a:rPr>
              <a:t>Σοχό</a:t>
            </a:r>
            <a:r>
              <a:rPr lang="el-GR" sz="2400" dirty="0">
                <a:solidFill>
                  <a:schemeClr val="bg1"/>
                </a:solidFill>
                <a:latin typeface="Garamond" panose="02020404030301010803" pitchFamily="18" charset="0"/>
              </a:rPr>
              <a:t>, ζώα ψοφούσαν και καταστρεπτικός σεισμός ήρθε να τονίσει εντονότερα την ασέβεια που διαπράχθηκε με την παράβαση του εθίμου. Αξιοσημείωτο είναι ότι παλιότερα λογιζόταν </a:t>
            </a:r>
            <a:r>
              <a:rPr lang="el-GR" sz="2400" dirty="0" smtClean="0">
                <a:solidFill>
                  <a:schemeClr val="bg1"/>
                </a:solidFill>
                <a:latin typeface="Garamond" panose="02020404030301010803" pitchFamily="18" charset="0"/>
              </a:rPr>
              <a:t>υποτιμητικό </a:t>
            </a:r>
            <a:r>
              <a:rPr lang="el-GR" sz="2400" dirty="0">
                <a:solidFill>
                  <a:schemeClr val="bg1"/>
                </a:solidFill>
                <a:latin typeface="Garamond" panose="02020404030301010803" pitchFamily="18" charset="0"/>
              </a:rPr>
              <a:t>για μια κοπέλα να παντρευτεί νέο που δε ντυνόταν καρναβάλι.</a:t>
            </a:r>
          </a:p>
          <a:p>
            <a:endParaRPr lang="el-GR" dirty="0"/>
          </a:p>
        </p:txBody>
      </p:sp>
      <p:sp>
        <p:nvSpPr>
          <p:cNvPr id="5" name="Θέση περιεχομένου 2"/>
          <p:cNvSpPr txBox="1">
            <a:spLocks/>
          </p:cNvSpPr>
          <p:nvPr/>
        </p:nvSpPr>
        <p:spPr>
          <a:xfrm>
            <a:off x="828304" y="5584678"/>
            <a:ext cx="10515600" cy="114320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l-GR" dirty="0" smtClean="0">
                <a:solidFill>
                  <a:schemeClr val="bg1"/>
                </a:solidFill>
                <a:latin typeface="Garamond" panose="02020404030301010803" pitchFamily="18" charset="0"/>
              </a:rPr>
              <a:t>ΚΑΡΝΑΒΑΛΙ ΣΟΧΟΥ 2017 ΚΑΘΑΡΑ ΔΕΥΤΕΡΑ</a:t>
            </a:r>
          </a:p>
          <a:p>
            <a:pPr marL="0" indent="0" algn="ctr">
              <a:buFont typeface="Arial" panose="020B0604020202020204" pitchFamily="34" charset="0"/>
              <a:buNone/>
            </a:pPr>
            <a:r>
              <a:rPr lang="el-GR" sz="2400" dirty="0" smtClean="0">
                <a:solidFill>
                  <a:schemeClr val="bg1"/>
                </a:solidFill>
                <a:latin typeface="Garamond" panose="02020404030301010803" pitchFamily="18" charset="0"/>
              </a:rPr>
              <a:t> </a:t>
            </a:r>
            <a:r>
              <a:rPr lang="en-US" sz="2400" dirty="0" err="1" smtClean="0">
                <a:solidFill>
                  <a:schemeClr val="bg1"/>
                </a:solidFill>
                <a:latin typeface="Garamond" panose="02020404030301010803" pitchFamily="18" charset="0"/>
              </a:rPr>
              <a:t>Giorgos</a:t>
            </a:r>
            <a:r>
              <a:rPr lang="en-US" sz="2400" dirty="0" smtClean="0">
                <a:solidFill>
                  <a:schemeClr val="bg1"/>
                </a:solidFill>
                <a:latin typeface="Garamond" panose="02020404030301010803" pitchFamily="18" charset="0"/>
              </a:rPr>
              <a:t> </a:t>
            </a:r>
            <a:r>
              <a:rPr lang="en-US" sz="2400" dirty="0" err="1" smtClean="0">
                <a:solidFill>
                  <a:schemeClr val="bg1"/>
                </a:solidFill>
                <a:latin typeface="Garamond" panose="02020404030301010803" pitchFamily="18" charset="0"/>
              </a:rPr>
              <a:t>Soxalis</a:t>
            </a:r>
            <a:endParaRPr lang="el-GR" sz="2400" dirty="0" smtClean="0">
              <a:solidFill>
                <a:schemeClr val="bg1"/>
              </a:solidFill>
              <a:latin typeface="Garamond" panose="02020404030301010803" pitchFamily="18" charset="0"/>
            </a:endParaRPr>
          </a:p>
          <a:p>
            <a:pPr marL="0" indent="0" algn="ctr">
              <a:buFont typeface="Arial" panose="020B0604020202020204" pitchFamily="34" charset="0"/>
              <a:buNone/>
            </a:pPr>
            <a:r>
              <a:rPr lang="en-US" dirty="0" smtClean="0">
                <a:latin typeface="Garamond" panose="02020404030301010803" pitchFamily="18" charset="0"/>
                <a:hlinkClick r:id="rId2"/>
              </a:rPr>
              <a:t>https://www.youtube.com/watch?v=QQcdlBIXYf0</a:t>
            </a:r>
            <a:r>
              <a:rPr lang="el-GR" dirty="0" smtClean="0">
                <a:latin typeface="Garamond" panose="02020404030301010803" pitchFamily="18" charset="0"/>
              </a:rPr>
              <a:t> </a:t>
            </a:r>
            <a:endParaRPr lang="el-GR" dirty="0">
              <a:latin typeface="Garamond" panose="02020404030301010803" pitchFamily="18" charset="0"/>
            </a:endParaRPr>
          </a:p>
        </p:txBody>
      </p:sp>
    </p:spTree>
    <p:extLst>
      <p:ext uri="{BB962C8B-B14F-4D97-AF65-F5344CB8AC3E}">
        <p14:creationId xmlns:p14="http://schemas.microsoft.com/office/powerpoint/2010/main" val="279606681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lumMod val="75000"/>
              </a:schemeClr>
            </a:gs>
            <a:gs pos="68000">
              <a:schemeClr val="tx1">
                <a:lumMod val="95000"/>
                <a:lumOff val="5000"/>
              </a:schemeClr>
            </a:gs>
            <a:gs pos="16000">
              <a:schemeClr val="tx2">
                <a:lumMod val="75000"/>
              </a:schemeClr>
            </a:gs>
            <a:gs pos="100000">
              <a:srgbClr val="401B5B"/>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38667" y="369799"/>
            <a:ext cx="11371086" cy="6361113"/>
          </a:xfrm>
        </p:spPr>
        <p:txBody>
          <a:bodyPr>
            <a:normAutofit fontScale="92500" lnSpcReduction="10000"/>
          </a:bodyPr>
          <a:lstStyle/>
          <a:p>
            <a:pPr marL="0" indent="0" algn="ctr">
              <a:buNone/>
            </a:pPr>
            <a:r>
              <a:rPr lang="el-GR" dirty="0">
                <a:solidFill>
                  <a:schemeClr val="bg1"/>
                </a:solidFill>
                <a:latin typeface="Garamond" panose="02020404030301010803" pitchFamily="18" charset="0"/>
              </a:rPr>
              <a:t>Οι Απόκριες αποτελούν ουσιαστικά την εισαγωγή μας στην περίοδο της νηστείας και προετοιμασίας για τη μεγαλύτερη γιορτή της χριστιανοσύνης, το Πάσχα. Αποτελεί μια περίοδο εκτόνωσης, πριν αρχίσει ουσιαστικά η Σαρακοστή την Καθαρά Δευτέρα. Με τη νηστεία της Σαρακοστής προετοιμαζόμαστε ψυχικά και σωματικά για να παρακολουθήσουμε τα Θεία Πάθη κατά τη Μεγάλη Εβδομάδα.</a:t>
            </a:r>
          </a:p>
          <a:p>
            <a:pPr marL="0" indent="0">
              <a:buNone/>
            </a:pPr>
            <a:endParaRPr lang="el-GR" dirty="0" smtClean="0">
              <a:latin typeface="Garamond" panose="02020404030301010803" pitchFamily="18" charset="0"/>
            </a:endParaRPr>
          </a:p>
          <a:p>
            <a:pPr marL="0" indent="0">
              <a:buNone/>
            </a:pPr>
            <a:endParaRPr lang="el-GR" dirty="0">
              <a:latin typeface="Garamond" panose="02020404030301010803" pitchFamily="18" charset="0"/>
            </a:endParaRPr>
          </a:p>
          <a:p>
            <a:pPr marL="0" indent="0">
              <a:buNone/>
            </a:pPr>
            <a:endParaRPr lang="el-GR" dirty="0" smtClean="0">
              <a:latin typeface="Garamond" panose="02020404030301010803" pitchFamily="18" charset="0"/>
            </a:endParaRPr>
          </a:p>
          <a:p>
            <a:pPr marL="0" indent="0">
              <a:buNone/>
            </a:pPr>
            <a:endParaRPr lang="el-GR" dirty="0">
              <a:latin typeface="Garamond" panose="02020404030301010803" pitchFamily="18" charset="0"/>
            </a:endParaRPr>
          </a:p>
          <a:p>
            <a:pPr marL="0" indent="0">
              <a:buNone/>
            </a:pPr>
            <a:endParaRPr lang="el-GR" dirty="0" smtClean="0">
              <a:latin typeface="Garamond" panose="02020404030301010803" pitchFamily="18" charset="0"/>
            </a:endParaRPr>
          </a:p>
          <a:p>
            <a:pPr marL="0" indent="0">
              <a:buNone/>
            </a:pPr>
            <a:endParaRPr lang="el-GR" dirty="0">
              <a:latin typeface="Garamond" panose="02020404030301010803" pitchFamily="18" charset="0"/>
            </a:endParaRPr>
          </a:p>
          <a:p>
            <a:pPr marL="0" indent="0">
              <a:buNone/>
            </a:pPr>
            <a:endParaRPr lang="el-GR" dirty="0" smtClean="0">
              <a:latin typeface="Garamond" panose="02020404030301010803" pitchFamily="18" charset="0"/>
            </a:endParaRPr>
          </a:p>
          <a:p>
            <a:pPr marL="0" indent="0">
              <a:buNone/>
            </a:pPr>
            <a:endParaRPr lang="el-GR" dirty="0" smtClean="0">
              <a:latin typeface="Garamond" panose="02020404030301010803" pitchFamily="18" charset="0"/>
            </a:endParaRPr>
          </a:p>
          <a:p>
            <a:pPr marL="0" indent="0" algn="ctr">
              <a:buNone/>
            </a:pPr>
            <a:endParaRPr lang="el-GR" dirty="0" smtClean="0">
              <a:solidFill>
                <a:schemeClr val="bg1"/>
              </a:solidFill>
              <a:latin typeface="Garamond" panose="02020404030301010803" pitchFamily="18" charset="0"/>
            </a:endParaRPr>
          </a:p>
          <a:p>
            <a:pPr marL="0" indent="0" algn="ctr">
              <a:buNone/>
            </a:pPr>
            <a:r>
              <a:rPr lang="en-US" sz="2200" dirty="0" smtClean="0">
                <a:solidFill>
                  <a:schemeClr val="bg1"/>
                </a:solidFill>
                <a:latin typeface="Garamond" panose="02020404030301010803" pitchFamily="18" charset="0"/>
              </a:rPr>
              <a:t>chilonas.com</a:t>
            </a:r>
            <a:endParaRPr lang="el-GR" sz="2200" dirty="0">
              <a:solidFill>
                <a:schemeClr val="bg1"/>
              </a:solidFill>
              <a:latin typeface="Garamond" panose="02020404030301010803" pitchFamily="18" charset="0"/>
            </a:endParaRPr>
          </a:p>
        </p:txBody>
      </p:sp>
      <p:pic>
        <p:nvPicPr>
          <p:cNvPr id="1026" name="Picture 2" descr="Η Μεγάλη Σαρακοστή (Great Lent) – Χείλω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887" y="1998135"/>
            <a:ext cx="6574646" cy="410915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103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a:xfrm>
            <a:off x="-146756" y="493536"/>
            <a:ext cx="12059478" cy="4342086"/>
          </a:xfrm>
          <a:prstGeom prst="rect">
            <a:avLst/>
          </a:prstGeom>
        </p:spPr>
        <p:txBody>
          <a:bodyPr wrap="square">
            <a:spAutoFit/>
          </a:bodyPr>
          <a:lstStyle/>
          <a:p>
            <a:pPr marL="0" indent="0" algn="ctr">
              <a:lnSpc>
                <a:spcPct val="107000"/>
              </a:lnSpc>
              <a:spcAft>
                <a:spcPts val="800"/>
              </a:spcAft>
              <a:buNone/>
            </a:pPr>
            <a:r>
              <a:rPr lang="el-GR" sz="3600" b="1" u="none" strike="noStrike" dirty="0" smtClean="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Για να δούμε τι θυμόμαστε!</a:t>
            </a:r>
          </a:p>
          <a:p>
            <a:pPr marL="0" indent="0" algn="ctr">
              <a:lnSpc>
                <a:spcPct val="107000"/>
              </a:lnSpc>
              <a:spcAft>
                <a:spcPts val="800"/>
              </a:spcAft>
              <a:buNone/>
            </a:pPr>
            <a:r>
              <a:rPr lang="el-GR" sz="2400" b="1" dirty="0" smtClean="0">
                <a:solidFill>
                  <a:schemeClr val="bg1"/>
                </a:solidFill>
                <a:latin typeface="Garamond" panose="02020404030301010803" pitchFamily="18" charset="0"/>
                <a:ea typeface="Calibri" panose="020F0502020204030204" pitchFamily="34" charset="0"/>
                <a:cs typeface="Times New Roman" panose="02020603050405020304" pitchFamily="18" charset="0"/>
              </a:rPr>
              <a:t>Στο παρακάτω </a:t>
            </a:r>
            <a:r>
              <a:rPr lang="en-US" sz="2400" b="1" dirty="0" smtClean="0">
                <a:solidFill>
                  <a:schemeClr val="bg1"/>
                </a:solidFill>
                <a:latin typeface="Garamond" panose="02020404030301010803" pitchFamily="18" charset="0"/>
                <a:ea typeface="Calibri" panose="020F0502020204030204" pitchFamily="34" charset="0"/>
                <a:cs typeface="Times New Roman" panose="02020603050405020304" pitchFamily="18" charset="0"/>
              </a:rPr>
              <a:t>Link</a:t>
            </a:r>
            <a:r>
              <a:rPr lang="el-GR" sz="2400" b="1" dirty="0" smtClean="0">
                <a:solidFill>
                  <a:schemeClr val="bg1"/>
                </a:solidFill>
                <a:latin typeface="Garamond" panose="02020404030301010803" pitchFamily="18" charset="0"/>
                <a:ea typeface="Calibri" panose="020F0502020204030204" pitchFamily="34" charset="0"/>
                <a:cs typeface="Times New Roman" panose="02020603050405020304" pitchFamily="18" charset="0"/>
              </a:rPr>
              <a:t> είναι ένα σταυρόλεξο. </a:t>
            </a:r>
          </a:p>
          <a:p>
            <a:pPr marL="0" indent="0" algn="ctr">
              <a:lnSpc>
                <a:spcPct val="107000"/>
              </a:lnSpc>
              <a:spcAft>
                <a:spcPts val="800"/>
              </a:spcAft>
              <a:buNone/>
            </a:pPr>
            <a:r>
              <a:rPr lang="el-GR" sz="2400" b="1" dirty="0" smtClean="0">
                <a:solidFill>
                  <a:schemeClr val="bg1"/>
                </a:solidFill>
                <a:latin typeface="Garamond" panose="02020404030301010803" pitchFamily="18" charset="0"/>
                <a:ea typeface="Calibri" panose="020F0502020204030204" pitchFamily="34" charset="0"/>
                <a:cs typeface="Times New Roman" panose="02020603050405020304" pitchFamily="18" charset="0"/>
              </a:rPr>
              <a:t>Αν καταφέρετε να το λύσετε, </a:t>
            </a:r>
            <a:endParaRPr lang="en-US" sz="2400" b="1" dirty="0" smtClean="0">
              <a:solidFill>
                <a:schemeClr val="bg1"/>
              </a:solidFill>
              <a:latin typeface="Garamond" panose="02020404030301010803"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l-GR" sz="2400" b="1" dirty="0" smtClean="0">
                <a:solidFill>
                  <a:schemeClr val="bg1"/>
                </a:solidFill>
                <a:latin typeface="Garamond" panose="02020404030301010803" pitchFamily="18" charset="0"/>
                <a:ea typeface="Calibri" panose="020F0502020204030204" pitchFamily="34" charset="0"/>
                <a:cs typeface="Times New Roman" panose="02020603050405020304" pitchFamily="18" charset="0"/>
              </a:rPr>
              <a:t>θα </a:t>
            </a:r>
            <a:r>
              <a:rPr lang="el-GR" sz="2400" b="1" dirty="0" smtClean="0">
                <a:solidFill>
                  <a:schemeClr val="bg1"/>
                </a:solidFill>
                <a:latin typeface="Garamond" panose="02020404030301010803" pitchFamily="18" charset="0"/>
                <a:ea typeface="Calibri" panose="020F0502020204030204" pitchFamily="34" charset="0"/>
                <a:cs typeface="Times New Roman" panose="02020603050405020304" pitchFamily="18" charset="0"/>
              </a:rPr>
              <a:t>βρείτε το  πραγματικό νόημα των </a:t>
            </a:r>
            <a:r>
              <a:rPr lang="el-GR" sz="2400" b="1" dirty="0" err="1" smtClean="0">
                <a:solidFill>
                  <a:schemeClr val="bg1"/>
                </a:solidFill>
                <a:latin typeface="Garamond" panose="02020404030301010803" pitchFamily="18" charset="0"/>
                <a:ea typeface="Calibri" panose="020F0502020204030204" pitchFamily="34" charset="0"/>
                <a:cs typeface="Times New Roman" panose="02020603050405020304" pitchFamily="18" charset="0"/>
              </a:rPr>
              <a:t>Απόκρεων</a:t>
            </a:r>
            <a:r>
              <a:rPr lang="el-GR" sz="2400" b="1" dirty="0" smtClean="0">
                <a:solidFill>
                  <a:schemeClr val="bg1"/>
                </a:solidFill>
                <a:latin typeface="Garamond" panose="02020404030301010803" pitchFamily="18" charset="0"/>
                <a:ea typeface="Calibri" panose="020F0502020204030204" pitchFamily="34" charset="0"/>
                <a:cs typeface="Times New Roman" panose="02020603050405020304" pitchFamily="18" charset="0"/>
              </a:rPr>
              <a:t> για τους Χριστιανούς</a:t>
            </a:r>
            <a:endParaRPr lang="el-GR" sz="2400" b="1" u="none" strike="noStrike" dirty="0" smtClean="0">
              <a:solidFill>
                <a:schemeClr val="bg1"/>
              </a:solidFill>
              <a:effectLst/>
              <a:latin typeface="Garamond" panose="02020404030301010803"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l-GR" sz="4000" b="1" u="none" strike="noStrike" dirty="0" smtClean="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ΠΑΡΑΔΟΣΙΑΚΟ ΚΑΡΝΑΒΑΛΙ </a:t>
            </a:r>
            <a:endParaRPr lang="el-GR" sz="4000" dirty="0" smtClean="0">
              <a:solidFill>
                <a:schemeClr val="bg1"/>
              </a:solidFill>
              <a:effectLst/>
              <a:latin typeface="Garamond" panose="02020404030301010803" pitchFamily="18" charset="0"/>
              <a:ea typeface="Calibri" panose="020F0502020204030204" pitchFamily="34" charset="0"/>
              <a:cs typeface="Times New Roman" panose="02020603050405020304" pitchFamily="18" charset="0"/>
            </a:endParaRPr>
          </a:p>
          <a:p>
            <a:pPr marL="0" indent="0" algn="ctr">
              <a:lnSpc>
                <a:spcPct val="107000"/>
              </a:lnSpc>
              <a:spcAft>
                <a:spcPts val="1800"/>
              </a:spcAft>
              <a:buNone/>
            </a:pPr>
            <a:r>
              <a:rPr lang="el-GR" sz="4000" b="1" u="sng" dirty="0" smtClean="0">
                <a:solidFill>
                  <a:srgbClr val="0563C1"/>
                </a:solidFill>
                <a:effectLst/>
                <a:latin typeface="Garamond" panose="02020404030301010803" pitchFamily="18" charset="0"/>
                <a:ea typeface="Calibri" panose="020F0502020204030204" pitchFamily="34" charset="0"/>
                <a:cs typeface="Times New Roman" panose="02020603050405020304" pitchFamily="18" charset="0"/>
                <a:hlinkClick r:id="rId2"/>
              </a:rPr>
              <a:t>https://learningapps.org/display?v=py2s717mk21</a:t>
            </a:r>
            <a:endParaRPr lang="el-GR" sz="40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719125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94645" y="4422070"/>
            <a:ext cx="10515600" cy="2069042"/>
          </a:xfrm>
        </p:spPr>
        <p:txBody>
          <a:bodyPr/>
          <a:lstStyle/>
          <a:p>
            <a:pPr marL="0" indent="0" algn="ctr">
              <a:buNone/>
            </a:pPr>
            <a:r>
              <a:rPr lang="el-GR" dirty="0" smtClean="0">
                <a:solidFill>
                  <a:schemeClr val="bg1"/>
                </a:solidFill>
                <a:latin typeface="Garamond" panose="02020404030301010803" pitchFamily="18" charset="0"/>
              </a:rPr>
              <a:t>Καμία</a:t>
            </a:r>
            <a:r>
              <a:rPr lang="el-GR" dirty="0">
                <a:solidFill>
                  <a:schemeClr val="bg1"/>
                </a:solidFill>
                <a:latin typeface="Garamond" panose="02020404030301010803" pitchFamily="18" charset="0"/>
              </a:rPr>
              <a:t> </a:t>
            </a:r>
            <a:r>
              <a:rPr lang="el-GR" dirty="0" smtClean="0">
                <a:solidFill>
                  <a:schemeClr val="bg1"/>
                </a:solidFill>
                <a:latin typeface="Garamond" panose="02020404030301010803" pitchFamily="18" charset="0"/>
              </a:rPr>
              <a:t>από τις πληροφορίες , εικόνες, </a:t>
            </a:r>
            <a:r>
              <a:rPr lang="en-US" dirty="0" smtClean="0">
                <a:solidFill>
                  <a:schemeClr val="bg1"/>
                </a:solidFill>
                <a:latin typeface="Garamond" panose="02020404030301010803" pitchFamily="18" charset="0"/>
              </a:rPr>
              <a:t>vide</a:t>
            </a:r>
            <a:r>
              <a:rPr lang="el-GR" dirty="0" smtClean="0">
                <a:solidFill>
                  <a:schemeClr val="bg1"/>
                </a:solidFill>
                <a:latin typeface="Garamond" panose="02020404030301010803" pitchFamily="18" charset="0"/>
              </a:rPr>
              <a:t>ο που παρατέθηκαν στην παρούσα παρουσίαση δεν αποτελεί δικό μου δημιούργημα.  Δεν μου ανήκουν τα πνευματικά δικαιώματα. Τα πνευματικά δικαιώματα ανήκουν στους ίδιους τους δημιουργούς και στις εταιρίες που τα διαχειρίζονται. Η παρουσίαση αυτή δημιουργήθηκε για εκπαιδευτικούς λόγους και μόνο.</a:t>
            </a:r>
            <a:endParaRPr lang="el-GR"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122565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0013" y="271462"/>
            <a:ext cx="11844337" cy="6415087"/>
          </a:xfrm>
        </p:spPr>
        <p:txBody>
          <a:bodyPr>
            <a:normAutofit fontScale="70000" lnSpcReduction="20000"/>
          </a:bodyPr>
          <a:lstStyle/>
          <a:p>
            <a:pPr marL="0" indent="0">
              <a:buNone/>
            </a:pPr>
            <a:r>
              <a:rPr lang="el-GR" dirty="0" smtClean="0">
                <a:solidFill>
                  <a:schemeClr val="bg1"/>
                </a:solidFill>
              </a:rPr>
              <a:t>ΠΗΓΕΣ</a:t>
            </a:r>
          </a:p>
          <a:p>
            <a:r>
              <a:rPr lang="el-GR" i="1" u="sng" dirty="0">
                <a:latin typeface="Garamond" panose="02020404030301010803" pitchFamily="18" charset="0"/>
                <a:hlinkClick r:id="rId2"/>
              </a:rPr>
              <a:t>http://m-diamantopoulou.blogspot.com/2011/02/blog-post_28.html</a:t>
            </a:r>
            <a:r>
              <a:rPr lang="el-GR" i="1" dirty="0">
                <a:latin typeface="Garamond" panose="02020404030301010803" pitchFamily="18" charset="0"/>
              </a:rPr>
              <a:t> </a:t>
            </a:r>
          </a:p>
          <a:p>
            <a:r>
              <a:rPr lang="el-GR" i="1" u="sng" dirty="0">
                <a:latin typeface="Garamond" panose="02020404030301010803" pitchFamily="18" charset="0"/>
                <a:hlinkClick r:id="rId3"/>
              </a:rPr>
              <a:t>https://kozanitikiapokria.gr/ta-tragoudia-ton-fanon/#about</a:t>
            </a:r>
            <a:r>
              <a:rPr lang="el-GR" i="1" dirty="0">
                <a:latin typeface="Garamond" panose="02020404030301010803" pitchFamily="18" charset="0"/>
              </a:rPr>
              <a:t> </a:t>
            </a:r>
          </a:p>
          <a:p>
            <a:r>
              <a:rPr lang="el-GR" i="1" u="sng" dirty="0">
                <a:latin typeface="Garamond" panose="02020404030301010803" pitchFamily="18" charset="0"/>
                <a:hlinkClick r:id="rId4"/>
              </a:rPr>
              <a:t>https://www.maxmag.gr/afieromata/apokries-ena-ethimo-apo-tin-epochi-tou-theou-dionysou/</a:t>
            </a:r>
            <a:r>
              <a:rPr lang="el-GR" i="1" dirty="0">
                <a:latin typeface="Garamond" panose="02020404030301010803" pitchFamily="18" charset="0"/>
              </a:rPr>
              <a:t> </a:t>
            </a:r>
          </a:p>
          <a:p>
            <a:r>
              <a:rPr lang="en-US" i="1" u="sng" dirty="0">
                <a:latin typeface="Garamond" panose="02020404030301010803" pitchFamily="18" charset="0"/>
                <a:hlinkClick r:id="rId5"/>
              </a:rPr>
              <a:t>https</a:t>
            </a:r>
            <a:r>
              <a:rPr lang="el-GR" i="1" u="sng" dirty="0">
                <a:latin typeface="Garamond" panose="02020404030301010803" pitchFamily="18" charset="0"/>
                <a:hlinkClick r:id="rId5"/>
              </a:rPr>
              <a:t>://</a:t>
            </a:r>
            <a:r>
              <a:rPr lang="en-US" i="1" u="sng" dirty="0">
                <a:latin typeface="Garamond" panose="02020404030301010803" pitchFamily="18" charset="0"/>
                <a:hlinkClick r:id="rId5"/>
              </a:rPr>
              <a:t>www</a:t>
            </a:r>
            <a:r>
              <a:rPr lang="el-GR" i="1" u="sng" dirty="0">
                <a:latin typeface="Garamond" panose="02020404030301010803" pitchFamily="18" charset="0"/>
                <a:hlinkClick r:id="rId5"/>
              </a:rPr>
              <a:t>.</a:t>
            </a:r>
            <a:r>
              <a:rPr lang="en-US" i="1" u="sng" dirty="0">
                <a:latin typeface="Garamond" panose="02020404030301010803" pitchFamily="18" charset="0"/>
                <a:hlinkClick r:id="rId5"/>
              </a:rPr>
              <a:t>e</a:t>
            </a:r>
            <a:r>
              <a:rPr lang="el-GR" i="1" u="sng" dirty="0">
                <a:latin typeface="Garamond" panose="02020404030301010803" pitchFamily="18" charset="0"/>
                <a:hlinkClick r:id="rId5"/>
              </a:rPr>
              <a:t>-</a:t>
            </a:r>
            <a:r>
              <a:rPr lang="en-US" i="1" u="sng" dirty="0" err="1">
                <a:latin typeface="Garamond" panose="02020404030301010803" pitchFamily="18" charset="0"/>
                <a:hlinkClick r:id="rId5"/>
              </a:rPr>
              <a:t>naousa</a:t>
            </a:r>
            <a:r>
              <a:rPr lang="el-GR" i="1" u="sng" dirty="0">
                <a:latin typeface="Garamond" panose="02020404030301010803" pitchFamily="18" charset="0"/>
                <a:hlinkClick r:id="rId5"/>
              </a:rPr>
              <a:t>.</a:t>
            </a:r>
            <a:r>
              <a:rPr lang="en-US" i="1" u="sng" dirty="0">
                <a:latin typeface="Garamond" panose="02020404030301010803" pitchFamily="18" charset="0"/>
                <a:hlinkClick r:id="rId5"/>
              </a:rPr>
              <a:t>gr</a:t>
            </a:r>
            <a:r>
              <a:rPr lang="el-GR" i="1" u="sng" dirty="0">
                <a:latin typeface="Garamond" panose="02020404030301010803" pitchFamily="18" charset="0"/>
                <a:hlinkClick r:id="rId5"/>
              </a:rPr>
              <a:t>/</a:t>
            </a:r>
            <a:r>
              <a:rPr lang="en-US" i="1" u="sng" dirty="0">
                <a:latin typeface="Garamond" panose="02020404030301010803" pitchFamily="18" charset="0"/>
                <a:hlinkClick r:id="rId5"/>
              </a:rPr>
              <a:t>article</a:t>
            </a:r>
            <a:r>
              <a:rPr lang="el-GR" i="1" u="sng" dirty="0">
                <a:latin typeface="Garamond" panose="02020404030301010803" pitchFamily="18" charset="0"/>
                <a:hlinkClick r:id="rId5"/>
              </a:rPr>
              <a:t>.</a:t>
            </a:r>
            <a:r>
              <a:rPr lang="en-US" i="1" u="sng" dirty="0" err="1">
                <a:latin typeface="Garamond" panose="02020404030301010803" pitchFamily="18" charset="0"/>
                <a:hlinkClick r:id="rId5"/>
              </a:rPr>
              <a:t>php</a:t>
            </a:r>
            <a:r>
              <a:rPr lang="el-GR" i="1" u="sng" dirty="0">
                <a:latin typeface="Garamond" panose="02020404030301010803" pitchFamily="18" charset="0"/>
                <a:hlinkClick r:id="rId5"/>
              </a:rPr>
              <a:t>?</a:t>
            </a:r>
            <a:r>
              <a:rPr lang="en-US" i="1" u="sng" dirty="0" err="1">
                <a:latin typeface="Garamond" panose="02020404030301010803" pitchFamily="18" charset="0"/>
                <a:hlinkClick r:id="rId5"/>
              </a:rPr>
              <a:t>naousa</a:t>
            </a:r>
            <a:r>
              <a:rPr lang="el-GR" i="1" u="sng" dirty="0">
                <a:latin typeface="Garamond" panose="02020404030301010803" pitchFamily="18" charset="0"/>
                <a:hlinkClick r:id="rId5"/>
              </a:rPr>
              <a:t>=82</a:t>
            </a:r>
            <a:r>
              <a:rPr lang="el-GR" i="1" dirty="0">
                <a:latin typeface="Garamond" panose="02020404030301010803" pitchFamily="18" charset="0"/>
              </a:rPr>
              <a:t> </a:t>
            </a:r>
          </a:p>
          <a:p>
            <a:r>
              <a:rPr lang="en-US" i="1" u="sng" dirty="0">
                <a:latin typeface="Garamond" panose="02020404030301010803" pitchFamily="18" charset="0"/>
                <a:hlinkClick r:id="rId6"/>
              </a:rPr>
              <a:t>https</a:t>
            </a:r>
            <a:r>
              <a:rPr lang="el-GR" i="1" u="sng" dirty="0">
                <a:latin typeface="Garamond" panose="02020404030301010803" pitchFamily="18" charset="0"/>
                <a:hlinkClick r:id="rId6"/>
              </a:rPr>
              <a:t>://</a:t>
            </a:r>
            <a:r>
              <a:rPr lang="en-US" i="1" u="sng" dirty="0">
                <a:latin typeface="Garamond" panose="02020404030301010803" pitchFamily="18" charset="0"/>
                <a:hlinkClick r:id="rId6"/>
              </a:rPr>
              <a:t>el</a:t>
            </a:r>
            <a:r>
              <a:rPr lang="el-GR" i="1" u="sng" dirty="0">
                <a:latin typeface="Garamond" panose="02020404030301010803" pitchFamily="18" charset="0"/>
                <a:hlinkClick r:id="rId6"/>
              </a:rPr>
              <a:t>.</a:t>
            </a:r>
            <a:r>
              <a:rPr lang="en-US" i="1" u="sng" dirty="0" err="1">
                <a:latin typeface="Garamond" panose="02020404030301010803" pitchFamily="18" charset="0"/>
                <a:hlinkClick r:id="rId6"/>
              </a:rPr>
              <a:t>wikipedia</a:t>
            </a:r>
            <a:r>
              <a:rPr lang="el-GR" i="1" u="sng" dirty="0">
                <a:latin typeface="Garamond" panose="02020404030301010803" pitchFamily="18" charset="0"/>
                <a:hlinkClick r:id="rId6"/>
              </a:rPr>
              <a:t>.</a:t>
            </a:r>
            <a:r>
              <a:rPr lang="en-US" i="1" u="sng" dirty="0">
                <a:latin typeface="Garamond" panose="02020404030301010803" pitchFamily="18" charset="0"/>
                <a:hlinkClick r:id="rId6"/>
              </a:rPr>
              <a:t>org</a:t>
            </a:r>
            <a:r>
              <a:rPr lang="el-GR" i="1" u="sng" dirty="0">
                <a:latin typeface="Garamond" panose="02020404030301010803" pitchFamily="18" charset="0"/>
                <a:hlinkClick r:id="rId6"/>
              </a:rPr>
              <a:t>/</a:t>
            </a:r>
            <a:r>
              <a:rPr lang="en-US" i="1" u="sng" dirty="0">
                <a:latin typeface="Garamond" panose="02020404030301010803" pitchFamily="18" charset="0"/>
                <a:hlinkClick r:id="rId6"/>
              </a:rPr>
              <a:t>wiki</a:t>
            </a:r>
            <a:r>
              <a:rPr lang="el-GR" i="1" u="sng" dirty="0">
                <a:latin typeface="Garamond" panose="02020404030301010803" pitchFamily="18" charset="0"/>
                <a:hlinkClick r:id="rId6"/>
              </a:rPr>
              <a:t>/%</a:t>
            </a:r>
            <a:r>
              <a:rPr lang="en-US" i="1" u="sng" dirty="0">
                <a:latin typeface="Garamond" panose="02020404030301010803" pitchFamily="18" charset="0"/>
                <a:hlinkClick r:id="rId6"/>
              </a:rPr>
              <a:t>CE</a:t>
            </a:r>
            <a:r>
              <a:rPr lang="el-GR" i="1" u="sng" dirty="0">
                <a:latin typeface="Garamond" panose="02020404030301010803" pitchFamily="18" charset="0"/>
                <a:hlinkClick r:id="rId6"/>
              </a:rPr>
              <a:t>%9</a:t>
            </a:r>
            <a:r>
              <a:rPr lang="en-US" i="1" u="sng" dirty="0">
                <a:latin typeface="Garamond" panose="02020404030301010803" pitchFamily="18" charset="0"/>
                <a:hlinkClick r:id="rId6"/>
              </a:rPr>
              <a:t>B</a:t>
            </a:r>
            <a:r>
              <a:rPr lang="el-GR" i="1" u="sng" dirty="0">
                <a:latin typeface="Garamond" panose="02020404030301010803" pitchFamily="18" charset="0"/>
                <a:hlinkClick r:id="rId6"/>
              </a:rPr>
              <a:t>%</a:t>
            </a:r>
            <a:r>
              <a:rPr lang="en-US" i="1" u="sng" dirty="0">
                <a:latin typeface="Garamond" panose="02020404030301010803" pitchFamily="18" charset="0"/>
                <a:hlinkClick r:id="rId6"/>
              </a:rPr>
              <a:t>CE</a:t>
            </a:r>
            <a:r>
              <a:rPr lang="el-GR" i="1" u="sng" dirty="0">
                <a:latin typeface="Garamond" panose="02020404030301010803" pitchFamily="18" charset="0"/>
                <a:hlinkClick r:id="rId6"/>
              </a:rPr>
              <a:t>%</a:t>
            </a:r>
            <a:r>
              <a:rPr lang="en-US" i="1" u="sng" dirty="0">
                <a:latin typeface="Garamond" panose="02020404030301010803" pitchFamily="18" charset="0"/>
                <a:hlinkClick r:id="rId6"/>
              </a:rPr>
              <a:t>BF</a:t>
            </a:r>
            <a:r>
              <a:rPr lang="el-GR" i="1" u="sng" dirty="0">
                <a:latin typeface="Garamond" panose="02020404030301010803" pitchFamily="18" charset="0"/>
                <a:hlinkClick r:id="rId6"/>
              </a:rPr>
              <a:t>%</a:t>
            </a:r>
            <a:r>
              <a:rPr lang="en-US" i="1" u="sng" dirty="0">
                <a:latin typeface="Garamond" panose="02020404030301010803" pitchFamily="18" charset="0"/>
                <a:hlinkClick r:id="rId6"/>
              </a:rPr>
              <a:t>CF</a:t>
            </a:r>
            <a:r>
              <a:rPr lang="el-GR" i="1" u="sng" dirty="0">
                <a:latin typeface="Garamond" panose="02020404030301010803" pitchFamily="18" charset="0"/>
                <a:hlinkClick r:id="rId6"/>
              </a:rPr>
              <a:t>%85%</a:t>
            </a:r>
            <a:r>
              <a:rPr lang="en-US" i="1" u="sng" dirty="0">
                <a:latin typeface="Garamond" panose="02020404030301010803" pitchFamily="18" charset="0"/>
                <a:hlinkClick r:id="rId6"/>
              </a:rPr>
              <a:t>CF</a:t>
            </a:r>
            <a:r>
              <a:rPr lang="el-GR" i="1" u="sng" dirty="0">
                <a:latin typeface="Garamond" panose="02020404030301010803" pitchFamily="18" charset="0"/>
                <a:hlinkClick r:id="rId6"/>
              </a:rPr>
              <a:t>%80%</a:t>
            </a:r>
            <a:r>
              <a:rPr lang="en-US" i="1" u="sng" dirty="0">
                <a:latin typeface="Garamond" panose="02020404030301010803" pitchFamily="18" charset="0"/>
                <a:hlinkClick r:id="rId6"/>
              </a:rPr>
              <a:t>CE</a:t>
            </a:r>
            <a:r>
              <a:rPr lang="el-GR" i="1" u="sng" dirty="0">
                <a:latin typeface="Garamond" panose="02020404030301010803" pitchFamily="18" charset="0"/>
                <a:hlinkClick r:id="rId6"/>
              </a:rPr>
              <a:t>%</a:t>
            </a:r>
            <a:r>
              <a:rPr lang="en-US" i="1" u="sng" dirty="0">
                <a:latin typeface="Garamond" panose="02020404030301010803" pitchFamily="18" charset="0"/>
                <a:hlinkClick r:id="rId6"/>
              </a:rPr>
              <a:t>B</a:t>
            </a:r>
            <a:r>
              <a:rPr lang="el-GR" i="1" u="sng" dirty="0">
                <a:latin typeface="Garamond" panose="02020404030301010803" pitchFamily="18" charset="0"/>
                <a:hlinkClick r:id="rId6"/>
              </a:rPr>
              <a:t>5%</a:t>
            </a:r>
            <a:r>
              <a:rPr lang="en-US" i="1" u="sng" dirty="0">
                <a:latin typeface="Garamond" panose="02020404030301010803" pitchFamily="18" charset="0"/>
                <a:hlinkClick r:id="rId6"/>
              </a:rPr>
              <a:t>CF</a:t>
            </a:r>
            <a:r>
              <a:rPr lang="el-GR" i="1" u="sng" dirty="0">
                <a:latin typeface="Garamond" panose="02020404030301010803" pitchFamily="18" charset="0"/>
                <a:hlinkClick r:id="rId6"/>
              </a:rPr>
              <a:t>%81%</a:t>
            </a:r>
            <a:r>
              <a:rPr lang="en-US" i="1" u="sng" dirty="0">
                <a:latin typeface="Garamond" panose="02020404030301010803" pitchFamily="18" charset="0"/>
                <a:hlinkClick r:id="rId6"/>
              </a:rPr>
              <a:t>CE</a:t>
            </a:r>
            <a:r>
              <a:rPr lang="el-GR" i="1" u="sng" dirty="0">
                <a:latin typeface="Garamond" panose="02020404030301010803" pitchFamily="18" charset="0"/>
                <a:hlinkClick r:id="rId6"/>
              </a:rPr>
              <a:t>%</a:t>
            </a:r>
            <a:r>
              <a:rPr lang="en-US" i="1" u="sng" dirty="0">
                <a:latin typeface="Garamond" panose="02020404030301010803" pitchFamily="18" charset="0"/>
                <a:hlinkClick r:id="rId6"/>
              </a:rPr>
              <a:t>BA</a:t>
            </a:r>
            <a:r>
              <a:rPr lang="el-GR" i="1" u="sng" dirty="0">
                <a:latin typeface="Garamond" panose="02020404030301010803" pitchFamily="18" charset="0"/>
                <a:hlinkClick r:id="rId6"/>
              </a:rPr>
              <a:t>%</a:t>
            </a:r>
            <a:r>
              <a:rPr lang="en-US" i="1" u="sng" dirty="0">
                <a:latin typeface="Garamond" panose="02020404030301010803" pitchFamily="18" charset="0"/>
                <a:hlinkClick r:id="rId6"/>
              </a:rPr>
              <a:t>CE</a:t>
            </a:r>
            <a:r>
              <a:rPr lang="el-GR" i="1" u="sng" dirty="0">
                <a:latin typeface="Garamond" panose="02020404030301010803" pitchFamily="18" charset="0"/>
                <a:hlinkClick r:id="rId6"/>
              </a:rPr>
              <a:t>%</a:t>
            </a:r>
            <a:r>
              <a:rPr lang="en-US" i="1" u="sng" dirty="0">
                <a:latin typeface="Garamond" panose="02020404030301010803" pitchFamily="18" charset="0"/>
                <a:hlinkClick r:id="rId6"/>
              </a:rPr>
              <a:t>AC</a:t>
            </a:r>
            <a:r>
              <a:rPr lang="el-GR" i="1" u="sng" dirty="0">
                <a:latin typeface="Garamond" panose="02020404030301010803" pitchFamily="18" charset="0"/>
                <a:hlinkClick r:id="rId6"/>
              </a:rPr>
              <a:t>%</a:t>
            </a:r>
            <a:r>
              <a:rPr lang="en-US" i="1" u="sng" dirty="0">
                <a:latin typeface="Garamond" panose="02020404030301010803" pitchFamily="18" charset="0"/>
                <a:hlinkClick r:id="rId6"/>
              </a:rPr>
              <a:t>CE</a:t>
            </a:r>
            <a:r>
              <a:rPr lang="el-GR" i="1" u="sng" dirty="0">
                <a:latin typeface="Garamond" panose="02020404030301010803" pitchFamily="18" charset="0"/>
                <a:hlinkClick r:id="rId6"/>
              </a:rPr>
              <a:t>%</a:t>
            </a:r>
            <a:r>
              <a:rPr lang="en-US" i="1" u="sng" dirty="0">
                <a:latin typeface="Garamond" panose="02020404030301010803" pitchFamily="18" charset="0"/>
                <a:hlinkClick r:id="rId6"/>
              </a:rPr>
              <a:t>BB</a:t>
            </a:r>
            <a:r>
              <a:rPr lang="el-GR" i="1" u="sng" dirty="0">
                <a:latin typeface="Garamond" panose="02020404030301010803" pitchFamily="18" charset="0"/>
                <a:hlinkClick r:id="rId6"/>
              </a:rPr>
              <a:t>%</a:t>
            </a:r>
            <a:r>
              <a:rPr lang="en-US" i="1" u="sng" dirty="0">
                <a:latin typeface="Garamond" panose="02020404030301010803" pitchFamily="18" charset="0"/>
                <a:hlinkClick r:id="rId6"/>
              </a:rPr>
              <a:t>CE</a:t>
            </a:r>
            <a:r>
              <a:rPr lang="el-GR" i="1" u="sng" dirty="0">
                <a:latin typeface="Garamond" panose="02020404030301010803" pitchFamily="18" charset="0"/>
                <a:hlinkClick r:id="rId6"/>
              </a:rPr>
              <a:t>%</a:t>
            </a:r>
            <a:r>
              <a:rPr lang="en-US" i="1" u="sng" dirty="0">
                <a:latin typeface="Garamond" panose="02020404030301010803" pitchFamily="18" charset="0"/>
                <a:hlinkClick r:id="rId6"/>
              </a:rPr>
              <a:t>B</a:t>
            </a:r>
            <a:r>
              <a:rPr lang="el-GR" i="1" u="sng" dirty="0">
                <a:latin typeface="Garamond" panose="02020404030301010803" pitchFamily="18" charset="0"/>
                <a:hlinkClick r:id="rId6"/>
              </a:rPr>
              <a:t>9%</a:t>
            </a:r>
            <a:r>
              <a:rPr lang="en-US" i="1" u="sng" dirty="0">
                <a:latin typeface="Garamond" panose="02020404030301010803" pitchFamily="18" charset="0"/>
                <a:hlinkClick r:id="rId6"/>
              </a:rPr>
              <a:t>CE</a:t>
            </a:r>
            <a:r>
              <a:rPr lang="el-GR" i="1" u="sng" dirty="0">
                <a:latin typeface="Garamond" panose="02020404030301010803" pitchFamily="18" charset="0"/>
                <a:hlinkClick r:id="rId6"/>
              </a:rPr>
              <a:t>%</a:t>
            </a:r>
            <a:r>
              <a:rPr lang="en-US" i="1" u="sng" dirty="0">
                <a:latin typeface="Garamond" panose="02020404030301010803" pitchFamily="18" charset="0"/>
                <a:hlinkClick r:id="rId6"/>
              </a:rPr>
              <a:t>B</a:t>
            </a:r>
            <a:r>
              <a:rPr lang="el-GR" i="1" u="sng" dirty="0">
                <a:latin typeface="Garamond" panose="02020404030301010803" pitchFamily="18" charset="0"/>
                <a:hlinkClick r:id="rId6"/>
              </a:rPr>
              <a:t>1</a:t>
            </a:r>
            <a:endParaRPr lang="el-GR" i="1" dirty="0">
              <a:latin typeface="Garamond" panose="02020404030301010803" pitchFamily="18" charset="0"/>
            </a:endParaRPr>
          </a:p>
          <a:p>
            <a:r>
              <a:rPr lang="en-US" i="1" u="sng" dirty="0" smtClean="0">
                <a:latin typeface="Garamond" panose="02020404030301010803" pitchFamily="18" charset="0"/>
                <a:hlinkClick r:id="rId7"/>
              </a:rPr>
              <a:t>https</a:t>
            </a:r>
            <a:r>
              <a:rPr lang="el-GR" i="1" u="sng" dirty="0">
                <a:latin typeface="Garamond" panose="02020404030301010803" pitchFamily="18" charset="0"/>
                <a:hlinkClick r:id="rId7"/>
              </a:rPr>
              <a:t>://</a:t>
            </a:r>
            <a:r>
              <a:rPr lang="en-US" i="1" u="sng" dirty="0">
                <a:latin typeface="Garamond" panose="02020404030301010803" pitchFamily="18" charset="0"/>
                <a:hlinkClick r:id="rId7"/>
              </a:rPr>
              <a:t>el</a:t>
            </a:r>
            <a:r>
              <a:rPr lang="el-GR" i="1" u="sng" dirty="0">
                <a:latin typeface="Garamond" panose="02020404030301010803" pitchFamily="18" charset="0"/>
                <a:hlinkClick r:id="rId7"/>
              </a:rPr>
              <a:t>.</a:t>
            </a:r>
            <a:r>
              <a:rPr lang="en-US" i="1" u="sng" dirty="0" err="1">
                <a:latin typeface="Garamond" panose="02020404030301010803" pitchFamily="18" charset="0"/>
                <a:hlinkClick r:id="rId7"/>
              </a:rPr>
              <a:t>wikipedia</a:t>
            </a:r>
            <a:r>
              <a:rPr lang="el-GR" i="1" u="sng" dirty="0">
                <a:latin typeface="Garamond" panose="02020404030301010803" pitchFamily="18" charset="0"/>
                <a:hlinkClick r:id="rId7"/>
              </a:rPr>
              <a:t>.</a:t>
            </a:r>
            <a:r>
              <a:rPr lang="en-US" i="1" u="sng" dirty="0">
                <a:latin typeface="Garamond" panose="02020404030301010803" pitchFamily="18" charset="0"/>
                <a:hlinkClick r:id="rId7"/>
              </a:rPr>
              <a:t>org</a:t>
            </a:r>
            <a:r>
              <a:rPr lang="el-GR" i="1" u="sng" dirty="0">
                <a:latin typeface="Garamond" panose="02020404030301010803" pitchFamily="18" charset="0"/>
                <a:hlinkClick r:id="rId7"/>
              </a:rPr>
              <a:t>/</a:t>
            </a:r>
            <a:r>
              <a:rPr lang="en-US" i="1" u="sng" dirty="0">
                <a:latin typeface="Garamond" panose="02020404030301010803" pitchFamily="18" charset="0"/>
                <a:hlinkClick r:id="rId7"/>
              </a:rPr>
              <a:t>wiki</a:t>
            </a:r>
            <a:r>
              <a:rPr lang="el-GR" i="1" u="sng" dirty="0">
                <a:latin typeface="Garamond" panose="02020404030301010803" pitchFamily="18" charset="0"/>
                <a:hlinkClick r:id="rId7"/>
              </a:rPr>
              <a:t>/%</a:t>
            </a:r>
            <a:r>
              <a:rPr lang="en-US" i="1" u="sng" dirty="0">
                <a:latin typeface="Garamond" panose="02020404030301010803" pitchFamily="18" charset="0"/>
                <a:hlinkClick r:id="rId7"/>
              </a:rPr>
              <a:t>CE</a:t>
            </a:r>
            <a:r>
              <a:rPr lang="el-GR" i="1" u="sng" dirty="0">
                <a:latin typeface="Garamond" panose="02020404030301010803" pitchFamily="18" charset="0"/>
                <a:hlinkClick r:id="rId7"/>
              </a:rPr>
              <a:t>%</a:t>
            </a:r>
            <a:r>
              <a:rPr lang="en-US" i="1" u="sng" dirty="0">
                <a:latin typeface="Garamond" panose="02020404030301010803" pitchFamily="18" charset="0"/>
                <a:hlinkClick r:id="rId7"/>
              </a:rPr>
              <a:t>A</a:t>
            </a:r>
            <a:r>
              <a:rPr lang="el-GR" i="1" u="sng" dirty="0">
                <a:latin typeface="Garamond" panose="02020404030301010803" pitchFamily="18" charset="0"/>
                <a:hlinkClick r:id="rId7"/>
              </a:rPr>
              <a:t>3%</a:t>
            </a:r>
            <a:r>
              <a:rPr lang="en-US" i="1" u="sng" dirty="0">
                <a:latin typeface="Garamond" panose="02020404030301010803" pitchFamily="18" charset="0"/>
                <a:hlinkClick r:id="rId7"/>
              </a:rPr>
              <a:t>CE</a:t>
            </a:r>
            <a:r>
              <a:rPr lang="el-GR" i="1" u="sng" dirty="0">
                <a:latin typeface="Garamond" panose="02020404030301010803" pitchFamily="18" charset="0"/>
                <a:hlinkClick r:id="rId7"/>
              </a:rPr>
              <a:t>%</a:t>
            </a:r>
            <a:r>
              <a:rPr lang="en-US" i="1" u="sng" dirty="0">
                <a:latin typeface="Garamond" panose="02020404030301010803" pitchFamily="18" charset="0"/>
                <a:hlinkClick r:id="rId7"/>
              </a:rPr>
              <a:t>B</a:t>
            </a:r>
            <a:r>
              <a:rPr lang="el-GR" i="1" u="sng" dirty="0">
                <a:latin typeface="Garamond" panose="02020404030301010803" pitchFamily="18" charset="0"/>
                <a:hlinkClick r:id="rId7"/>
              </a:rPr>
              <a:t>1%</a:t>
            </a:r>
            <a:r>
              <a:rPr lang="en-US" i="1" u="sng" dirty="0">
                <a:latin typeface="Garamond" panose="02020404030301010803" pitchFamily="18" charset="0"/>
                <a:hlinkClick r:id="rId7"/>
              </a:rPr>
              <a:t>CF</a:t>
            </a:r>
            <a:r>
              <a:rPr lang="el-GR" i="1" u="sng" dirty="0">
                <a:latin typeface="Garamond" panose="02020404030301010803" pitchFamily="18" charset="0"/>
                <a:hlinkClick r:id="rId7"/>
              </a:rPr>
              <a:t>%84%</a:t>
            </a:r>
            <a:r>
              <a:rPr lang="en-US" i="1" u="sng" dirty="0">
                <a:latin typeface="Garamond" panose="02020404030301010803" pitchFamily="18" charset="0"/>
                <a:hlinkClick r:id="rId7"/>
              </a:rPr>
              <a:t>CE</a:t>
            </a:r>
            <a:r>
              <a:rPr lang="el-GR" i="1" u="sng" dirty="0">
                <a:latin typeface="Garamond" panose="02020404030301010803" pitchFamily="18" charset="0"/>
                <a:hlinkClick r:id="rId7"/>
              </a:rPr>
              <a:t>%</a:t>
            </a:r>
            <a:r>
              <a:rPr lang="en-US" i="1" u="sng" dirty="0">
                <a:latin typeface="Garamond" panose="02020404030301010803" pitchFamily="18" charset="0"/>
                <a:hlinkClick r:id="rId7"/>
              </a:rPr>
              <a:t>BF</a:t>
            </a:r>
            <a:r>
              <a:rPr lang="el-GR" i="1" u="sng" dirty="0">
                <a:latin typeface="Garamond" panose="02020404030301010803" pitchFamily="18" charset="0"/>
                <a:hlinkClick r:id="rId7"/>
              </a:rPr>
              <a:t>%</a:t>
            </a:r>
            <a:r>
              <a:rPr lang="en-US" i="1" u="sng" dirty="0">
                <a:latin typeface="Garamond" panose="02020404030301010803" pitchFamily="18" charset="0"/>
                <a:hlinkClick r:id="rId7"/>
              </a:rPr>
              <a:t>CF</a:t>
            </a:r>
            <a:r>
              <a:rPr lang="el-GR" i="1" u="sng" dirty="0">
                <a:latin typeface="Garamond" panose="02020404030301010803" pitchFamily="18" charset="0"/>
                <a:hlinkClick r:id="rId7"/>
              </a:rPr>
              <a:t>%85%</a:t>
            </a:r>
            <a:r>
              <a:rPr lang="en-US" i="1" u="sng" dirty="0">
                <a:latin typeface="Garamond" panose="02020404030301010803" pitchFamily="18" charset="0"/>
                <a:hlinkClick r:id="rId7"/>
              </a:rPr>
              <a:t>CF</a:t>
            </a:r>
            <a:r>
              <a:rPr lang="el-GR" i="1" u="sng" dirty="0">
                <a:latin typeface="Garamond" panose="02020404030301010803" pitchFamily="18" charset="0"/>
                <a:hlinkClick r:id="rId7"/>
              </a:rPr>
              <a:t>%81%</a:t>
            </a:r>
            <a:r>
              <a:rPr lang="en-US" i="1" u="sng" dirty="0">
                <a:latin typeface="Garamond" panose="02020404030301010803" pitchFamily="18" charset="0"/>
                <a:hlinkClick r:id="rId7"/>
              </a:rPr>
              <a:t>CE</a:t>
            </a:r>
            <a:r>
              <a:rPr lang="el-GR" i="1" u="sng" dirty="0">
                <a:latin typeface="Garamond" panose="02020404030301010803" pitchFamily="18" charset="0"/>
                <a:hlinkClick r:id="rId7"/>
              </a:rPr>
              <a:t>%</a:t>
            </a:r>
            <a:r>
              <a:rPr lang="en-US" i="1" u="sng" dirty="0">
                <a:latin typeface="Garamond" panose="02020404030301010803" pitchFamily="18" charset="0"/>
                <a:hlinkClick r:id="rId7"/>
              </a:rPr>
              <a:t>BD</a:t>
            </a:r>
            <a:r>
              <a:rPr lang="el-GR" i="1" u="sng" dirty="0">
                <a:latin typeface="Garamond" panose="02020404030301010803" pitchFamily="18" charset="0"/>
                <a:hlinkClick r:id="rId7"/>
              </a:rPr>
              <a:t>%</a:t>
            </a:r>
            <a:r>
              <a:rPr lang="en-US" i="1" u="sng" dirty="0">
                <a:latin typeface="Garamond" panose="02020404030301010803" pitchFamily="18" charset="0"/>
                <a:hlinkClick r:id="rId7"/>
              </a:rPr>
              <a:t>CE</a:t>
            </a:r>
            <a:r>
              <a:rPr lang="el-GR" i="1" u="sng" dirty="0">
                <a:latin typeface="Garamond" panose="02020404030301010803" pitchFamily="18" charset="0"/>
                <a:hlinkClick r:id="rId7"/>
              </a:rPr>
              <a:t>%</a:t>
            </a:r>
            <a:r>
              <a:rPr lang="en-US" i="1" u="sng" dirty="0">
                <a:latin typeface="Garamond" panose="02020404030301010803" pitchFamily="18" charset="0"/>
                <a:hlinkClick r:id="rId7"/>
              </a:rPr>
              <a:t>AC</a:t>
            </a:r>
            <a:r>
              <a:rPr lang="el-GR" i="1" u="sng" dirty="0">
                <a:latin typeface="Garamond" panose="02020404030301010803" pitchFamily="18" charset="0"/>
                <a:hlinkClick r:id="rId7"/>
              </a:rPr>
              <a:t>%</a:t>
            </a:r>
            <a:r>
              <a:rPr lang="en-US" i="1" u="sng" dirty="0">
                <a:latin typeface="Garamond" panose="02020404030301010803" pitchFamily="18" charset="0"/>
                <a:hlinkClick r:id="rId7"/>
              </a:rPr>
              <a:t>CE</a:t>
            </a:r>
            <a:r>
              <a:rPr lang="el-GR" i="1" u="sng" dirty="0">
                <a:latin typeface="Garamond" panose="02020404030301010803" pitchFamily="18" charset="0"/>
                <a:hlinkClick r:id="rId7"/>
              </a:rPr>
              <a:t>%</a:t>
            </a:r>
            <a:r>
              <a:rPr lang="en-US" i="1" u="sng" dirty="0">
                <a:latin typeface="Garamond" panose="02020404030301010803" pitchFamily="18" charset="0"/>
                <a:hlinkClick r:id="rId7"/>
              </a:rPr>
              <a:t>BB</a:t>
            </a:r>
            <a:r>
              <a:rPr lang="el-GR" i="1" u="sng" dirty="0">
                <a:latin typeface="Garamond" panose="02020404030301010803" pitchFamily="18" charset="0"/>
                <a:hlinkClick r:id="rId7"/>
              </a:rPr>
              <a:t>%</a:t>
            </a:r>
            <a:r>
              <a:rPr lang="en-US" i="1" u="sng" dirty="0">
                <a:latin typeface="Garamond" panose="02020404030301010803" pitchFamily="18" charset="0"/>
                <a:hlinkClick r:id="rId7"/>
              </a:rPr>
              <a:t>CE</a:t>
            </a:r>
            <a:r>
              <a:rPr lang="el-GR" i="1" u="sng" dirty="0">
                <a:latin typeface="Garamond" panose="02020404030301010803" pitchFamily="18" charset="0"/>
                <a:hlinkClick r:id="rId7"/>
              </a:rPr>
              <a:t>%</a:t>
            </a:r>
            <a:r>
              <a:rPr lang="en-US" i="1" u="sng" dirty="0">
                <a:latin typeface="Garamond" panose="02020404030301010803" pitchFamily="18" charset="0"/>
                <a:hlinkClick r:id="rId7"/>
              </a:rPr>
              <a:t>B</a:t>
            </a:r>
            <a:r>
              <a:rPr lang="el-GR" i="1" u="sng" dirty="0">
                <a:latin typeface="Garamond" panose="02020404030301010803" pitchFamily="18" charset="0"/>
                <a:hlinkClick r:id="rId7"/>
              </a:rPr>
              <a:t>9%</a:t>
            </a:r>
            <a:r>
              <a:rPr lang="en-US" i="1" u="sng" dirty="0">
                <a:latin typeface="Garamond" panose="02020404030301010803" pitchFamily="18" charset="0"/>
                <a:hlinkClick r:id="rId7"/>
              </a:rPr>
              <a:t>CE</a:t>
            </a:r>
            <a:r>
              <a:rPr lang="el-GR" i="1" u="sng" dirty="0">
                <a:latin typeface="Garamond" panose="02020404030301010803" pitchFamily="18" charset="0"/>
                <a:hlinkClick r:id="rId7"/>
              </a:rPr>
              <a:t>%</a:t>
            </a:r>
            <a:r>
              <a:rPr lang="en-US" i="1" u="sng" dirty="0">
                <a:latin typeface="Garamond" panose="02020404030301010803" pitchFamily="18" charset="0"/>
                <a:hlinkClick r:id="rId7"/>
              </a:rPr>
              <a:t>B</a:t>
            </a:r>
            <a:r>
              <a:rPr lang="el-GR" i="1" u="sng" dirty="0">
                <a:latin typeface="Garamond" panose="02020404030301010803" pitchFamily="18" charset="0"/>
                <a:hlinkClick r:id="rId7"/>
              </a:rPr>
              <a:t>1</a:t>
            </a:r>
            <a:r>
              <a:rPr lang="el-GR" i="1" dirty="0">
                <a:latin typeface="Garamond" panose="02020404030301010803" pitchFamily="18" charset="0"/>
              </a:rPr>
              <a:t> </a:t>
            </a:r>
          </a:p>
          <a:p>
            <a:r>
              <a:rPr lang="el-GR" i="1" u="sng" dirty="0">
                <a:latin typeface="Garamond" panose="02020404030301010803" pitchFamily="18" charset="0"/>
                <a:hlinkClick r:id="rId8"/>
              </a:rPr>
              <a:t>https://vresekdiloseis.gr/item/to-kapsimo-tou-tzarou-ksanthi-thraki-ethima-paradosiakes-ekdiloseis/</a:t>
            </a:r>
            <a:r>
              <a:rPr lang="el-GR" i="1" dirty="0">
                <a:latin typeface="Garamond" panose="02020404030301010803" pitchFamily="18" charset="0"/>
              </a:rPr>
              <a:t> </a:t>
            </a:r>
          </a:p>
          <a:p>
            <a:r>
              <a:rPr lang="el-GR" i="1" u="sng" dirty="0">
                <a:latin typeface="Garamond" panose="02020404030301010803" pitchFamily="18" charset="0"/>
                <a:hlinkClick r:id="rId9"/>
              </a:rPr>
              <a:t>https://el.wikipedia.org/wiki/%CE%9C%CF%80%CE%BF%CF%8D%CE%BB%CE%B5%CF%82</a:t>
            </a:r>
            <a:r>
              <a:rPr lang="el-GR" i="1" dirty="0">
                <a:latin typeface="Garamond" panose="02020404030301010803" pitchFamily="18" charset="0"/>
              </a:rPr>
              <a:t> </a:t>
            </a:r>
          </a:p>
          <a:p>
            <a:r>
              <a:rPr lang="el-GR" i="1" u="sng" dirty="0">
                <a:latin typeface="Garamond" panose="02020404030301010803" pitchFamily="18" charset="0"/>
                <a:hlinkClick r:id="rId10"/>
              </a:rPr>
              <a:t>https://www.iefimerida.gr/news/255972/ta-ethima-tis-apokrias-se-oli-tin-ellada-mpoyrani-gamos-toy-koytroyli</a:t>
            </a:r>
            <a:r>
              <a:rPr lang="el-GR" i="1" dirty="0">
                <a:latin typeface="Garamond" panose="02020404030301010803" pitchFamily="18" charset="0"/>
              </a:rPr>
              <a:t> </a:t>
            </a:r>
          </a:p>
          <a:p>
            <a:r>
              <a:rPr lang="el-GR" i="1" u="sng" dirty="0">
                <a:latin typeface="Garamond" panose="02020404030301010803" pitchFamily="18" charset="0"/>
                <a:hlinkClick r:id="rId11"/>
              </a:rPr>
              <a:t>http://ayla.culture.gr/karnavali-soxou/</a:t>
            </a:r>
            <a:r>
              <a:rPr lang="el-GR" i="1" dirty="0">
                <a:latin typeface="Garamond" panose="02020404030301010803" pitchFamily="18" charset="0"/>
              </a:rPr>
              <a:t> </a:t>
            </a:r>
          </a:p>
          <a:p>
            <a:r>
              <a:rPr lang="el-GR" i="1" u="sng" dirty="0">
                <a:latin typeface="Garamond" panose="02020404030301010803" pitchFamily="18" charset="0"/>
                <a:hlinkClick r:id="rId12"/>
              </a:rPr>
              <a:t>https://apokries.ert.gr/koudounoforoi-sohos-thessalonikis/</a:t>
            </a:r>
            <a:r>
              <a:rPr lang="el-GR" i="1" dirty="0">
                <a:latin typeface="Garamond" panose="02020404030301010803" pitchFamily="18" charset="0"/>
              </a:rPr>
              <a:t> </a:t>
            </a:r>
          </a:p>
          <a:p>
            <a:r>
              <a:rPr lang="el-GR" i="1" u="sng" dirty="0">
                <a:latin typeface="Garamond" panose="02020404030301010803" pitchFamily="18" charset="0"/>
                <a:hlinkClick r:id="rId13"/>
              </a:rPr>
              <a:t>https://www.proionta-tis-fisis.com/oi-rizes-tou-karnavaliou-stin-arhaia-ellada/</a:t>
            </a:r>
            <a:r>
              <a:rPr lang="el-GR" i="1" dirty="0">
                <a:latin typeface="Garamond" panose="02020404030301010803" pitchFamily="18" charset="0"/>
              </a:rPr>
              <a:t> </a:t>
            </a:r>
          </a:p>
          <a:p>
            <a:r>
              <a:rPr lang="el-GR" i="1" u="sng" dirty="0">
                <a:latin typeface="Garamond" panose="02020404030301010803" pitchFamily="18" charset="0"/>
                <a:hlinkClick r:id="rId14"/>
              </a:rPr>
              <a:t>https://apokries.ert.gr/ethima-paradoseis-apokrias-se-oli-tin-ellada/</a:t>
            </a:r>
            <a:r>
              <a:rPr lang="el-GR" i="1" dirty="0">
                <a:latin typeface="Garamond" panose="02020404030301010803" pitchFamily="18" charset="0"/>
              </a:rPr>
              <a:t> </a:t>
            </a:r>
          </a:p>
          <a:p>
            <a:r>
              <a:rPr lang="en-US" i="1" u="sng" dirty="0">
                <a:latin typeface="Garamond" panose="02020404030301010803" pitchFamily="18" charset="0"/>
                <a:hlinkClick r:id="rId15"/>
              </a:rPr>
              <a:t>https://orthodoxoiorizontes.gr/Palaia_Diathikh_Biblio/H_ptwsh_tou_anthrwpou/H_ptwsh_twn_prwtoplastwn_apo_ton_paraseiso.htm</a:t>
            </a:r>
            <a:r>
              <a:rPr lang="en-US" i="1" dirty="0">
                <a:latin typeface="Garamond" panose="02020404030301010803" pitchFamily="18" charset="0"/>
              </a:rPr>
              <a:t> </a:t>
            </a:r>
            <a:endParaRPr lang="el-GR" i="1" dirty="0" smtClean="0">
              <a:latin typeface="Garamond" panose="02020404030301010803" pitchFamily="18" charset="0"/>
            </a:endParaRPr>
          </a:p>
          <a:p>
            <a:r>
              <a:rPr lang="en-US" i="1" dirty="0">
                <a:latin typeface="Garamond" panose="02020404030301010803" pitchFamily="18" charset="0"/>
                <a:hlinkClick r:id="rId16"/>
              </a:rPr>
              <a:t>https://chilonas.com/2015/04/06/httpwp-mep1op6y-1zo</a:t>
            </a:r>
            <a:r>
              <a:rPr lang="en-US" i="1" dirty="0" smtClean="0">
                <a:latin typeface="Garamond" panose="02020404030301010803" pitchFamily="18" charset="0"/>
                <a:hlinkClick r:id="rId16"/>
              </a:rPr>
              <a:t>/</a:t>
            </a:r>
            <a:r>
              <a:rPr lang="el-GR" i="1" dirty="0" smtClean="0">
                <a:latin typeface="Garamond" panose="02020404030301010803" pitchFamily="18" charset="0"/>
              </a:rPr>
              <a:t> </a:t>
            </a:r>
            <a:endParaRPr lang="el-GR" i="1" dirty="0">
              <a:latin typeface="Garamond" panose="02020404030301010803" pitchFamily="18" charset="0"/>
            </a:endParaRPr>
          </a:p>
          <a:p>
            <a:pPr marL="0" indent="0">
              <a:buNone/>
            </a:pPr>
            <a:endParaRPr lang="el-GR" dirty="0"/>
          </a:p>
        </p:txBody>
      </p:sp>
    </p:spTree>
    <p:extLst>
      <p:ext uri="{BB962C8B-B14F-4D97-AF65-F5344CB8AC3E}">
        <p14:creationId xmlns:p14="http://schemas.microsoft.com/office/powerpoint/2010/main" val="44958717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8600" y="228601"/>
            <a:ext cx="11772899" cy="6357937"/>
          </a:xfrm>
        </p:spPr>
        <p:txBody>
          <a:bodyPr>
            <a:normAutofit/>
          </a:bodyPr>
          <a:lstStyle/>
          <a:p>
            <a:pPr marL="0" indent="0" algn="ctr">
              <a:buNone/>
            </a:pPr>
            <a:r>
              <a:rPr lang="el-GR" b="1" dirty="0">
                <a:solidFill>
                  <a:schemeClr val="bg1"/>
                </a:solidFill>
                <a:latin typeface="Garamond" panose="02020404030301010803" pitchFamily="18" charset="0"/>
              </a:rPr>
              <a:t> </a:t>
            </a:r>
            <a:r>
              <a:rPr lang="el-GR" b="1" dirty="0" smtClean="0">
                <a:solidFill>
                  <a:schemeClr val="bg1"/>
                </a:solidFill>
                <a:latin typeface="Garamond" panose="02020404030301010803" pitchFamily="18" charset="0"/>
              </a:rPr>
              <a:t>ΑΠΟΚΡΙΕΣ: Ένα </a:t>
            </a:r>
            <a:r>
              <a:rPr lang="el-GR" b="1" dirty="0">
                <a:solidFill>
                  <a:schemeClr val="bg1"/>
                </a:solidFill>
                <a:latin typeface="Garamond" panose="02020404030301010803" pitchFamily="18" charset="0"/>
              </a:rPr>
              <a:t>έθιμο από την εποχή του Θεού Διονύσου</a:t>
            </a:r>
            <a:endParaRPr lang="el-GR" dirty="0">
              <a:solidFill>
                <a:schemeClr val="bg1"/>
              </a:solidFill>
              <a:latin typeface="Garamond" panose="02020404030301010803" pitchFamily="18" charset="0"/>
            </a:endParaRPr>
          </a:p>
          <a:p>
            <a:pPr marL="0" indent="0" algn="ctr">
              <a:buNone/>
            </a:pPr>
            <a:r>
              <a:rPr lang="el-GR" dirty="0">
                <a:solidFill>
                  <a:schemeClr val="bg1"/>
                </a:solidFill>
                <a:latin typeface="Garamond" panose="02020404030301010803" pitchFamily="18" charset="0"/>
              </a:rPr>
              <a:t>Οι Απόκριες είναι μία από τις χαρακτηριστικότερες εορτές του έτους ως προς την ιδιοτυπία των εθίμων που συνδέονται με τη γιορτή αυτή: έθιμα διαφορετικά από περιοχή σε περιοχή, έθιμα πρωτότυπα και άλλα ανασυρμένα από το άρμα του παρελθόντος. Τα αποκριάτικα πανηγύρια ανιχνεύονται στις περίφημες γιορτές των </a:t>
            </a:r>
            <a:r>
              <a:rPr lang="el-GR" dirty="0" err="1">
                <a:solidFill>
                  <a:schemeClr val="bg1"/>
                </a:solidFill>
                <a:latin typeface="Garamond" panose="02020404030301010803" pitchFamily="18" charset="0"/>
              </a:rPr>
              <a:t>Κρονίων</a:t>
            </a:r>
            <a:r>
              <a:rPr lang="el-GR" dirty="0">
                <a:solidFill>
                  <a:schemeClr val="bg1"/>
                </a:solidFill>
                <a:latin typeface="Garamond" panose="02020404030301010803" pitchFamily="18" charset="0"/>
              </a:rPr>
              <a:t>, των Διονυσίων, των ρωμαϊκών </a:t>
            </a:r>
            <a:r>
              <a:rPr lang="el-GR" dirty="0" err="1">
                <a:solidFill>
                  <a:schemeClr val="bg1"/>
                </a:solidFill>
                <a:latin typeface="Garamond" panose="02020404030301010803" pitchFamily="18" charset="0"/>
              </a:rPr>
              <a:t>Λουπερκαλίων</a:t>
            </a:r>
            <a:r>
              <a:rPr lang="el-GR" dirty="0">
                <a:solidFill>
                  <a:schemeClr val="bg1"/>
                </a:solidFill>
                <a:latin typeface="Garamond" panose="02020404030301010803" pitchFamily="18" charset="0"/>
              </a:rPr>
              <a:t> και των </a:t>
            </a:r>
            <a:r>
              <a:rPr lang="el-GR" dirty="0" err="1">
                <a:solidFill>
                  <a:schemeClr val="bg1"/>
                </a:solidFill>
                <a:latin typeface="Garamond" panose="02020404030301010803" pitchFamily="18" charset="0"/>
              </a:rPr>
              <a:t>Σατουρναλίων</a:t>
            </a:r>
            <a:r>
              <a:rPr lang="el-GR" dirty="0">
                <a:solidFill>
                  <a:schemeClr val="bg1"/>
                </a:solidFill>
                <a:latin typeface="Garamond" panose="02020404030301010803" pitchFamily="18" charset="0"/>
              </a:rPr>
              <a:t>. Κατά τους </a:t>
            </a:r>
            <a:r>
              <a:rPr lang="el-GR" dirty="0" err="1">
                <a:solidFill>
                  <a:schemeClr val="bg1"/>
                </a:solidFill>
                <a:latin typeface="Garamond" panose="02020404030301010803" pitchFamily="18" charset="0"/>
              </a:rPr>
              <a:t>νεώτερους</a:t>
            </a:r>
            <a:r>
              <a:rPr lang="el-GR" dirty="0">
                <a:solidFill>
                  <a:schemeClr val="bg1"/>
                </a:solidFill>
                <a:latin typeface="Garamond" panose="02020404030301010803" pitchFamily="18" charset="0"/>
              </a:rPr>
              <a:t> χρόνους, τα έθιμα αυτά πέρασαν στις γιορτές των μασκοφόρων της Ρώμης, της Φλωρεντίας, της Βενετίας καθώς και σε άλλες. Σε μια κρίσιμη καμπή του χρόνου – στο πέρασμα από το χειμώνα στην άνοιξη – </a:t>
            </a:r>
            <a:r>
              <a:rPr lang="el-GR" b="1" dirty="0">
                <a:solidFill>
                  <a:schemeClr val="bg1"/>
                </a:solidFill>
                <a:latin typeface="Garamond" panose="02020404030301010803" pitchFamily="18" charset="0"/>
              </a:rPr>
              <a:t>οι άνθρωποι πανηγύριζαν την ετήσια αναγέννηση του κόσμου και προσπαθούσαν πίσω από τις μάσκες να αμφισβητήσουν τις αξίες και ιεραρχίες.</a:t>
            </a:r>
            <a:endParaRPr lang="el-GR" dirty="0">
              <a:solidFill>
                <a:schemeClr val="bg1"/>
              </a:solidFill>
              <a:latin typeface="Garamond" panose="02020404030301010803" pitchFamily="18" charset="0"/>
            </a:endParaRPr>
          </a:p>
          <a:p>
            <a:pPr marL="0" indent="0">
              <a:buNone/>
            </a:pPr>
            <a:r>
              <a:rPr lang="el-GR" sz="1700" dirty="0">
                <a:solidFill>
                  <a:schemeClr val="bg1"/>
                </a:solidFill>
                <a:latin typeface="Garamond" panose="02020404030301010803" pitchFamily="18" charset="0"/>
              </a:rPr>
              <a:t>(Τα </a:t>
            </a:r>
            <a:r>
              <a:rPr lang="el-GR" sz="1700" b="1" dirty="0" err="1">
                <a:solidFill>
                  <a:schemeClr val="bg1"/>
                </a:solidFill>
                <a:latin typeface="Garamond" panose="02020404030301010803" pitchFamily="18" charset="0"/>
              </a:rPr>
              <a:t>Λουπερκάλια</a:t>
            </a:r>
            <a:r>
              <a:rPr lang="el-GR" sz="1700" dirty="0">
                <a:solidFill>
                  <a:schemeClr val="bg1"/>
                </a:solidFill>
                <a:latin typeface="Garamond" panose="02020404030301010803" pitchFamily="18" charset="0"/>
              </a:rPr>
              <a:t> ήταν μια από τις παλαιότερες ρωμαϊκές γιορτές που τελούνταν κάθε χρόνο προς τιμήν του </a:t>
            </a:r>
            <a:r>
              <a:rPr lang="el-GR" sz="1700" dirty="0" err="1">
                <a:solidFill>
                  <a:schemeClr val="bg1"/>
                </a:solidFill>
                <a:latin typeface="Garamond" panose="02020404030301010803" pitchFamily="18" charset="0"/>
              </a:rPr>
              <a:t>Λούπερκους</a:t>
            </a:r>
            <a:r>
              <a:rPr lang="el-GR" sz="1700" dirty="0">
                <a:solidFill>
                  <a:schemeClr val="bg1"/>
                </a:solidFill>
                <a:latin typeface="Garamond" panose="02020404030301010803" pitchFamily="18" charset="0"/>
              </a:rPr>
              <a:t>, πρώιμου θεού της γονιμότητας στη ρωμαϊκή μυθολογία. Τα </a:t>
            </a:r>
            <a:r>
              <a:rPr lang="el-GR" sz="1700" dirty="0" err="1">
                <a:solidFill>
                  <a:schemeClr val="bg1"/>
                </a:solidFill>
                <a:latin typeface="Garamond" panose="02020404030301010803" pitchFamily="18" charset="0"/>
              </a:rPr>
              <a:t>Λουπερκάλια</a:t>
            </a:r>
            <a:r>
              <a:rPr lang="el-GR" sz="1700" dirty="0">
                <a:solidFill>
                  <a:schemeClr val="bg1"/>
                </a:solidFill>
                <a:latin typeface="Garamond" panose="02020404030301010803" pitchFamily="18" charset="0"/>
              </a:rPr>
              <a:t> γιορτάζονταν σε πολλές πόλεις της Ιταλίας και της Γαλατίας. Απαγορεύτηκαν το 494 μ.Χ. από τον Πάπα.)</a:t>
            </a:r>
          </a:p>
          <a:p>
            <a:pPr marL="0" indent="0">
              <a:buNone/>
            </a:pPr>
            <a:r>
              <a:rPr lang="el-GR" sz="1700" dirty="0">
                <a:solidFill>
                  <a:schemeClr val="bg1"/>
                </a:solidFill>
                <a:latin typeface="Garamond" panose="02020404030301010803" pitchFamily="18" charset="0"/>
              </a:rPr>
              <a:t>(Τα </a:t>
            </a:r>
            <a:r>
              <a:rPr lang="el-GR" sz="1700" b="1" dirty="0" err="1">
                <a:solidFill>
                  <a:schemeClr val="bg1"/>
                </a:solidFill>
                <a:latin typeface="Garamond" panose="02020404030301010803" pitchFamily="18" charset="0"/>
              </a:rPr>
              <a:t>Σατουρνάλια</a:t>
            </a:r>
            <a:r>
              <a:rPr lang="el-GR" sz="1700" dirty="0">
                <a:solidFill>
                  <a:schemeClr val="bg1"/>
                </a:solidFill>
                <a:latin typeface="Garamond" panose="02020404030301010803" pitchFamily="18" charset="0"/>
              </a:rPr>
              <a:t> ήταν γιορτή των Ρωμαίων αφιερωμένη στο θεό </a:t>
            </a:r>
            <a:r>
              <a:rPr lang="el-GR" sz="1700" dirty="0" err="1">
                <a:solidFill>
                  <a:schemeClr val="bg1"/>
                </a:solidFill>
                <a:latin typeface="Garamond" panose="02020404030301010803" pitchFamily="18" charset="0"/>
              </a:rPr>
              <a:t>Σατούρνους</a:t>
            </a:r>
            <a:r>
              <a:rPr lang="el-GR" sz="1700" dirty="0">
                <a:solidFill>
                  <a:schemeClr val="bg1"/>
                </a:solidFill>
                <a:latin typeface="Garamond" panose="02020404030301010803" pitchFamily="18" charset="0"/>
              </a:rPr>
              <a:t>, ο οποίος αντιστοιχεί στον ελληνικό θεό Κρόνο. Πραγματοποιούταν κατά τους χειμερινούς μήνες κατά την περίοδο του χειμερινού ηλιοστασίου, συνήθως στις 17 Δεκεμβρίου, αλλά αργότερα η γιορτή κρατούσε έως και μια βδομάδα, μέχρι τις 23 Δεκεμβρίου.)</a:t>
            </a:r>
          </a:p>
          <a:p>
            <a:pPr marL="0" indent="0">
              <a:buNone/>
            </a:pPr>
            <a:endParaRPr lang="el-GR" dirty="0">
              <a:latin typeface="Garamond" panose="02020404030301010803" pitchFamily="18" charset="0"/>
            </a:endParaRPr>
          </a:p>
        </p:txBody>
      </p:sp>
    </p:spTree>
    <p:extLst>
      <p:ext uri="{BB962C8B-B14F-4D97-AF65-F5344CB8AC3E}">
        <p14:creationId xmlns:p14="http://schemas.microsoft.com/office/powerpoint/2010/main" val="2415326634"/>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descr="Οι ρίζες του καρναβαλιού στην αρχαία Ελλάδα"/>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14575" y="249382"/>
            <a:ext cx="7458816" cy="6022831"/>
          </a:xfrm>
          <a:prstGeom prst="rect">
            <a:avLst/>
          </a:prstGeom>
          <a:noFill/>
          <a:ln>
            <a:noFill/>
          </a:ln>
        </p:spPr>
      </p:pic>
      <p:sp>
        <p:nvSpPr>
          <p:cNvPr id="5" name="TextBox 4"/>
          <p:cNvSpPr txBox="1"/>
          <p:nvPr/>
        </p:nvSpPr>
        <p:spPr>
          <a:xfrm>
            <a:off x="1672379" y="6272213"/>
            <a:ext cx="9443296" cy="369332"/>
          </a:xfrm>
          <a:prstGeom prst="rect">
            <a:avLst/>
          </a:prstGeom>
          <a:noFill/>
        </p:spPr>
        <p:txBody>
          <a:bodyPr wrap="square" rtlCol="0">
            <a:spAutoFit/>
          </a:bodyPr>
          <a:lstStyle/>
          <a:p>
            <a:pPr algn="ctr"/>
            <a:r>
              <a:rPr lang="en-US" dirty="0" smtClean="0">
                <a:solidFill>
                  <a:schemeClr val="bg1"/>
                </a:solidFill>
                <a:latin typeface="Garamond" panose="02020404030301010803" pitchFamily="18" charset="0"/>
              </a:rPr>
              <a:t>www.maxmag.gr</a:t>
            </a:r>
            <a:endParaRPr lang="el-GR"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362510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00050"/>
            <a:ext cx="10515600" cy="5776913"/>
          </a:xfrm>
        </p:spPr>
        <p:txBody>
          <a:bodyPr>
            <a:normAutofit lnSpcReduction="10000"/>
          </a:bodyPr>
          <a:lstStyle/>
          <a:p>
            <a:pPr marL="0" indent="0" algn="ctr">
              <a:buNone/>
            </a:pPr>
            <a:r>
              <a:rPr lang="el-GR" b="1" dirty="0">
                <a:solidFill>
                  <a:schemeClr val="bg1"/>
                </a:solidFill>
                <a:latin typeface="Garamond" panose="02020404030301010803" pitchFamily="18" charset="0"/>
              </a:rPr>
              <a:t>Οι Απόκριες και οι ρίζες τους</a:t>
            </a:r>
            <a:endParaRPr lang="el-GR" dirty="0">
              <a:solidFill>
                <a:schemeClr val="bg1"/>
              </a:solidFill>
              <a:latin typeface="Garamond" panose="02020404030301010803" pitchFamily="18" charset="0"/>
            </a:endParaRPr>
          </a:p>
          <a:p>
            <a:pPr marL="0" indent="0" algn="ctr">
              <a:buNone/>
            </a:pPr>
            <a:r>
              <a:rPr lang="el-GR" dirty="0">
                <a:solidFill>
                  <a:schemeClr val="bg1"/>
                </a:solidFill>
                <a:latin typeface="Garamond" panose="02020404030301010803" pitchFamily="18" charset="0"/>
              </a:rPr>
              <a:t>Οι ελληνικές </a:t>
            </a:r>
            <a:r>
              <a:rPr lang="el-GR" dirty="0" err="1">
                <a:solidFill>
                  <a:schemeClr val="bg1"/>
                </a:solidFill>
                <a:latin typeface="Garamond" panose="02020404030301010803" pitchFamily="18" charset="0"/>
              </a:rPr>
              <a:t>απόκριες</a:t>
            </a:r>
            <a:r>
              <a:rPr lang="el-GR" dirty="0">
                <a:solidFill>
                  <a:schemeClr val="bg1"/>
                </a:solidFill>
                <a:latin typeface="Garamond" panose="02020404030301010803" pitchFamily="18" charset="0"/>
              </a:rPr>
              <a:t> έχουν τις </a:t>
            </a:r>
            <a:r>
              <a:rPr lang="el-GR" b="1" dirty="0">
                <a:solidFill>
                  <a:schemeClr val="bg1"/>
                </a:solidFill>
                <a:latin typeface="Garamond" panose="02020404030301010803" pitchFamily="18" charset="0"/>
              </a:rPr>
              <a:t>ρίζες τους στην αρχαία Ελλάδα και συνδέονται άμεσα µε την λατρεία του Θεού Διονύσου.</a:t>
            </a:r>
            <a:r>
              <a:rPr lang="el-GR" dirty="0">
                <a:solidFill>
                  <a:schemeClr val="bg1"/>
                </a:solidFill>
                <a:latin typeface="Garamond" panose="02020404030301010803" pitchFamily="18" charset="0"/>
              </a:rPr>
              <a:t> Η αγγλική λέξη «</a:t>
            </a:r>
            <a:r>
              <a:rPr lang="el-GR" dirty="0" err="1">
                <a:solidFill>
                  <a:schemeClr val="bg1"/>
                </a:solidFill>
                <a:latin typeface="Garamond" panose="02020404030301010803" pitchFamily="18" charset="0"/>
              </a:rPr>
              <a:t>carnival</a:t>
            </a:r>
            <a:r>
              <a:rPr lang="el-GR" dirty="0">
                <a:solidFill>
                  <a:schemeClr val="bg1"/>
                </a:solidFill>
                <a:latin typeface="Garamond" panose="02020404030301010803" pitchFamily="18" charset="0"/>
              </a:rPr>
              <a:t>», που όλοι μας γνωρίζουμε, προέρχεται από το λατινικό «</a:t>
            </a:r>
            <a:r>
              <a:rPr lang="el-GR" dirty="0" err="1">
                <a:solidFill>
                  <a:schemeClr val="bg1"/>
                </a:solidFill>
                <a:latin typeface="Garamond" panose="02020404030301010803" pitchFamily="18" charset="0"/>
              </a:rPr>
              <a:t>carnem</a:t>
            </a:r>
            <a:r>
              <a:rPr lang="el-GR" dirty="0">
                <a:solidFill>
                  <a:schemeClr val="bg1"/>
                </a:solidFill>
                <a:latin typeface="Garamond" panose="02020404030301010803" pitchFamily="18" charset="0"/>
              </a:rPr>
              <a:t> </a:t>
            </a:r>
            <a:r>
              <a:rPr lang="el-GR" dirty="0" err="1">
                <a:solidFill>
                  <a:schemeClr val="bg1"/>
                </a:solidFill>
                <a:latin typeface="Garamond" panose="02020404030301010803" pitchFamily="18" charset="0"/>
              </a:rPr>
              <a:t>levare</a:t>
            </a:r>
            <a:r>
              <a:rPr lang="el-GR" dirty="0">
                <a:solidFill>
                  <a:schemeClr val="bg1"/>
                </a:solidFill>
                <a:latin typeface="Garamond" panose="02020404030301010803" pitchFamily="18" charset="0"/>
              </a:rPr>
              <a:t>» ή «</a:t>
            </a:r>
            <a:r>
              <a:rPr lang="el-GR" dirty="0" err="1">
                <a:solidFill>
                  <a:schemeClr val="bg1"/>
                </a:solidFill>
                <a:latin typeface="Garamond" panose="02020404030301010803" pitchFamily="18" charset="0"/>
              </a:rPr>
              <a:t>carnis</a:t>
            </a:r>
            <a:r>
              <a:rPr lang="el-GR" dirty="0">
                <a:solidFill>
                  <a:schemeClr val="bg1"/>
                </a:solidFill>
                <a:latin typeface="Garamond" panose="02020404030301010803" pitchFamily="18" charset="0"/>
              </a:rPr>
              <a:t> </a:t>
            </a:r>
            <a:r>
              <a:rPr lang="el-GR" dirty="0" err="1">
                <a:solidFill>
                  <a:schemeClr val="bg1"/>
                </a:solidFill>
                <a:latin typeface="Garamond" panose="02020404030301010803" pitchFamily="18" charset="0"/>
              </a:rPr>
              <a:t>levamen</a:t>
            </a:r>
            <a:r>
              <a:rPr lang="el-GR" dirty="0">
                <a:solidFill>
                  <a:schemeClr val="bg1"/>
                </a:solidFill>
                <a:latin typeface="Garamond" panose="02020404030301010803" pitchFamily="18" charset="0"/>
              </a:rPr>
              <a:t>», που σημαίνει τη «διακοπή της βρώσης κρέατος». Στα ελληνικά το λατινογενές Καρναβάλι ταυτίζεται με τη λέξη «</a:t>
            </a:r>
            <a:r>
              <a:rPr lang="el-GR" dirty="0" err="1">
                <a:solidFill>
                  <a:schemeClr val="bg1"/>
                </a:solidFill>
                <a:latin typeface="Garamond" panose="02020404030301010803" pitchFamily="18" charset="0"/>
              </a:rPr>
              <a:t>απόκρεω</a:t>
            </a:r>
            <a:r>
              <a:rPr lang="el-GR" dirty="0">
                <a:solidFill>
                  <a:schemeClr val="bg1"/>
                </a:solidFill>
                <a:latin typeface="Garamond" panose="02020404030301010803" pitchFamily="18" charset="0"/>
              </a:rPr>
              <a:t> ή αποκριά» και έχει ακριβώς την ίδια ερμηνεία.  Αυτή η δημοφιλής παράδοση προέρχεται από τις παγανιστικές τελετουργίες των αρχαίων Ελλήνων και τις γιορτές προς </a:t>
            </a:r>
            <a:r>
              <a:rPr lang="el-GR" dirty="0" err="1">
                <a:solidFill>
                  <a:schemeClr val="bg1"/>
                </a:solidFill>
                <a:latin typeface="Garamond" panose="02020404030301010803" pitchFamily="18" charset="0"/>
              </a:rPr>
              <a:t>τιµή</a:t>
            </a:r>
            <a:r>
              <a:rPr lang="el-GR" dirty="0">
                <a:solidFill>
                  <a:schemeClr val="bg1"/>
                </a:solidFill>
                <a:latin typeface="Garamond" panose="02020404030301010803" pitchFamily="18" charset="0"/>
              </a:rPr>
              <a:t> του Διονύσου, θεού του κρασιού και της ευθυμίας.</a:t>
            </a:r>
            <a:r>
              <a:rPr lang="el-GR" b="1" dirty="0">
                <a:solidFill>
                  <a:schemeClr val="bg1"/>
                </a:solidFill>
                <a:latin typeface="Garamond" panose="02020404030301010803" pitchFamily="18" charset="0"/>
              </a:rPr>
              <a:t> Οι άνθρωποι μεταμφιέζονταν σε σατύρους ή φορούσαν διάφορες μάσκες και ξεχύνονταν στους δρόμους.</a:t>
            </a:r>
            <a:r>
              <a:rPr lang="el-GR" dirty="0">
                <a:solidFill>
                  <a:schemeClr val="bg1"/>
                </a:solidFill>
                <a:latin typeface="Garamond" panose="02020404030301010803" pitchFamily="18" charset="0"/>
              </a:rPr>
              <a:t> Κύριο χαρακτηριστικό αυτών των τελετουργιών ήταν η «προκλητική» συμπεριφορά με τους συμμετέχοντες να </a:t>
            </a:r>
            <a:r>
              <a:rPr lang="el-GR" b="1" dirty="0">
                <a:solidFill>
                  <a:schemeClr val="bg1"/>
                </a:solidFill>
                <a:latin typeface="Garamond" panose="02020404030301010803" pitchFamily="18" charset="0"/>
              </a:rPr>
              <a:t>επιδίδονται σε τολμηρές πράξεις</a:t>
            </a:r>
            <a:r>
              <a:rPr lang="el-GR" dirty="0">
                <a:solidFill>
                  <a:schemeClr val="bg1"/>
                </a:solidFill>
                <a:latin typeface="Garamond" panose="02020404030301010803" pitchFamily="18" charset="0"/>
              </a:rPr>
              <a:t> και να εκφράζονται με βωμολοχίες. Έτσι, στις Διονυσιακές γιορτές οι «σάτυροι» έκρυβαν την αληθινή τους ταυτότητα πίσω από τις μάσκες και εξέφραζαν ελεύθερα τις κρυφές ερωτικές τους σκέψεις.</a:t>
            </a:r>
          </a:p>
          <a:p>
            <a:pPr marL="0" indent="0">
              <a:buNone/>
            </a:pPr>
            <a:endParaRPr lang="el-GR" dirty="0">
              <a:latin typeface="Garamond" panose="02020404030301010803" pitchFamily="18" charset="0"/>
            </a:endParaRPr>
          </a:p>
        </p:txBody>
      </p:sp>
    </p:spTree>
    <p:extLst>
      <p:ext uri="{BB962C8B-B14F-4D97-AF65-F5344CB8AC3E}">
        <p14:creationId xmlns:p14="http://schemas.microsoft.com/office/powerpoint/2010/main" val="14357100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0075" y="282985"/>
            <a:ext cx="10515600" cy="1325563"/>
          </a:xfrm>
        </p:spPr>
        <p:txBody>
          <a:bodyPr/>
          <a:lstStyle/>
          <a:p>
            <a:pPr algn="ctr"/>
            <a:r>
              <a:rPr lang="el-GR" b="1" dirty="0">
                <a:solidFill>
                  <a:schemeClr val="bg1"/>
                </a:solidFill>
                <a:latin typeface="Garamond" panose="02020404030301010803" pitchFamily="18" charset="0"/>
              </a:rPr>
              <a:t>Οι Απόκριες στον Χριστιανισμό</a:t>
            </a:r>
            <a:r>
              <a:rPr lang="el-GR" dirty="0">
                <a:solidFill>
                  <a:schemeClr val="bg1"/>
                </a:solidFill>
                <a:latin typeface="Garamond" panose="02020404030301010803" pitchFamily="18" charset="0"/>
              </a:rPr>
              <a:t/>
            </a:r>
            <a:br>
              <a:rPr lang="el-GR" dirty="0">
                <a:solidFill>
                  <a:schemeClr val="bg1"/>
                </a:solidFill>
                <a:latin typeface="Garamond" panose="02020404030301010803" pitchFamily="18" charset="0"/>
              </a:rPr>
            </a:br>
            <a:endParaRPr lang="el-GR" dirty="0"/>
          </a:p>
        </p:txBody>
      </p:sp>
      <p:pic>
        <p:nvPicPr>
          <p:cNvPr id="2052" name="Picture 4" descr="https://orthodoxoiorizontes.gr/Image/Palaia_Diathikh/Adam_kai_Eua/Adam_kai_Eua_H_ptwsh_0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83710" y="1074353"/>
            <a:ext cx="3848329" cy="52494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7149" y="6323804"/>
            <a:ext cx="11601450" cy="338554"/>
          </a:xfrm>
          <a:prstGeom prst="rect">
            <a:avLst/>
          </a:prstGeom>
          <a:noFill/>
        </p:spPr>
        <p:txBody>
          <a:bodyPr wrap="square" rtlCol="0">
            <a:spAutoFit/>
          </a:bodyPr>
          <a:lstStyle/>
          <a:p>
            <a:pPr algn="ctr"/>
            <a:r>
              <a:rPr lang="en-US" sz="1600" dirty="0" smtClean="0">
                <a:solidFill>
                  <a:schemeClr val="bg1"/>
                </a:solidFill>
                <a:latin typeface="Garamond" panose="02020404030301010803" pitchFamily="18" charset="0"/>
              </a:rPr>
              <a:t>orthodoxoiorizontes.gr</a:t>
            </a:r>
            <a:endParaRPr lang="el-GR" sz="16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42383145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13757" y="1187532"/>
            <a:ext cx="11720944" cy="4989431"/>
          </a:xfrm>
        </p:spPr>
        <p:txBody>
          <a:bodyPr>
            <a:normAutofit/>
          </a:bodyPr>
          <a:lstStyle/>
          <a:p>
            <a:pPr marL="0" indent="0" algn="ctr">
              <a:buNone/>
            </a:pPr>
            <a:r>
              <a:rPr lang="el-GR" dirty="0" smtClean="0">
                <a:solidFill>
                  <a:schemeClr val="bg1"/>
                </a:solidFill>
                <a:latin typeface="Garamond" panose="02020404030301010803" pitchFamily="18" charset="0"/>
              </a:rPr>
              <a:t>Αυτό </a:t>
            </a:r>
            <a:r>
              <a:rPr lang="el-GR" dirty="0">
                <a:solidFill>
                  <a:schemeClr val="bg1"/>
                </a:solidFill>
                <a:latin typeface="Garamond" panose="02020404030301010803" pitchFamily="18" charset="0"/>
              </a:rPr>
              <a:t>που όλοι ονομάζουμε «Απόκριες», </a:t>
            </a:r>
            <a:r>
              <a:rPr lang="el-GR" b="1" dirty="0">
                <a:solidFill>
                  <a:schemeClr val="bg1"/>
                </a:solidFill>
                <a:latin typeface="Garamond" panose="02020404030301010803" pitchFamily="18" charset="0"/>
              </a:rPr>
              <a:t>στη γλώσσα της Εκκλησίας μας ονομάζεται «Τριώδιο»</a:t>
            </a:r>
            <a:r>
              <a:rPr lang="el-GR" dirty="0">
                <a:solidFill>
                  <a:schemeClr val="bg1"/>
                </a:solidFill>
                <a:latin typeface="Garamond" panose="02020404030301010803" pitchFamily="18" charset="0"/>
              </a:rPr>
              <a:t>. Το «Τριώδιο» έχει λάβει την ονομασία αυτή από το ομώνυμο εκκλησιαστικό βιβλίο, το Τριώδιο, το οποίο περιλαμβάνει τους ύμνους που ψάλλονται στις εκκλησίες κατά τη συγκεκριμένη περίοδο. Οι ύμνοι αυτοί έχουν τρεις ωδές σε αντίθεση με τους υπόλοιπους ύμνους τις εκκλησίας, οι οποίοι έχουν εννέα ωδές.  Ξεκινά την πρώτη Κυριακή, που αναφέρεται στο Ευαγγέλιο του </a:t>
            </a:r>
            <a:r>
              <a:rPr lang="el-GR" b="1" dirty="0">
                <a:solidFill>
                  <a:schemeClr val="bg1"/>
                </a:solidFill>
                <a:latin typeface="Garamond" panose="02020404030301010803" pitchFamily="18" charset="0"/>
              </a:rPr>
              <a:t>«Τελώνη και Φαρισαίου»</a:t>
            </a:r>
            <a:r>
              <a:rPr lang="el-GR" dirty="0">
                <a:solidFill>
                  <a:schemeClr val="bg1"/>
                </a:solidFill>
                <a:latin typeface="Garamond" panose="02020404030301010803" pitchFamily="18" charset="0"/>
              </a:rPr>
              <a:t>. Τη δεύτερη Κυριακή γίνεται αναφορά στο Ευαγγέλιο του </a:t>
            </a:r>
            <a:r>
              <a:rPr lang="el-GR" b="1" dirty="0">
                <a:solidFill>
                  <a:schemeClr val="bg1"/>
                </a:solidFill>
                <a:latin typeface="Garamond" panose="02020404030301010803" pitchFamily="18" charset="0"/>
              </a:rPr>
              <a:t>«Ασώτου Υιού»</a:t>
            </a:r>
            <a:r>
              <a:rPr lang="el-GR" dirty="0">
                <a:solidFill>
                  <a:schemeClr val="bg1"/>
                </a:solidFill>
                <a:latin typeface="Garamond" panose="02020404030301010803" pitchFamily="18" charset="0"/>
              </a:rPr>
              <a:t>, ενώ την τρίτη είναι της </a:t>
            </a:r>
            <a:r>
              <a:rPr lang="el-GR" b="1" dirty="0">
                <a:solidFill>
                  <a:schemeClr val="bg1"/>
                </a:solidFill>
                <a:latin typeface="Garamond" panose="02020404030301010803" pitchFamily="18" charset="0"/>
              </a:rPr>
              <a:t>«</a:t>
            </a:r>
            <a:r>
              <a:rPr lang="el-GR" b="1" dirty="0" err="1">
                <a:solidFill>
                  <a:schemeClr val="bg1"/>
                </a:solidFill>
                <a:latin typeface="Garamond" panose="02020404030301010803" pitchFamily="18" charset="0"/>
              </a:rPr>
              <a:t>Απόκρεω</a:t>
            </a:r>
            <a:r>
              <a:rPr lang="el-GR" b="1" dirty="0">
                <a:solidFill>
                  <a:schemeClr val="bg1"/>
                </a:solidFill>
                <a:latin typeface="Garamond" panose="02020404030301010803" pitchFamily="18" charset="0"/>
              </a:rPr>
              <a:t>»</a:t>
            </a:r>
            <a:r>
              <a:rPr lang="el-GR" dirty="0">
                <a:solidFill>
                  <a:schemeClr val="bg1"/>
                </a:solidFill>
                <a:latin typeface="Garamond" panose="02020404030301010803" pitchFamily="18" charset="0"/>
              </a:rPr>
              <a:t>. Την τελευταία Κυριακή της αποκριάς, κατά την οποία οι εορτασμοί και οι εκδηλώσεις φτάνουν στο απόγειο τους, είναι η «</a:t>
            </a:r>
            <a:r>
              <a:rPr lang="el-GR" dirty="0" err="1">
                <a:solidFill>
                  <a:schemeClr val="bg1"/>
                </a:solidFill>
                <a:latin typeface="Garamond" panose="02020404030301010803" pitchFamily="18" charset="0"/>
              </a:rPr>
              <a:t>Τυρινή</a:t>
            </a:r>
            <a:r>
              <a:rPr lang="el-GR" dirty="0">
                <a:solidFill>
                  <a:schemeClr val="bg1"/>
                </a:solidFill>
                <a:latin typeface="Garamond" panose="02020404030301010803" pitchFamily="18" charset="0"/>
              </a:rPr>
              <a:t>» (τυροφάγου). Το τέλος της αποκριάς γίνεται την Καθαρά Δευτέρα, την πρώτη μέρα της Μεγάλης Τεσσαρακοστής.</a:t>
            </a:r>
          </a:p>
          <a:p>
            <a:pPr marL="0" indent="0">
              <a:buNone/>
            </a:pPr>
            <a:endParaRPr lang="el-GR" dirty="0">
              <a:latin typeface="Garamond" panose="02020404030301010803" pitchFamily="18" charset="0"/>
            </a:endParaRPr>
          </a:p>
        </p:txBody>
      </p:sp>
    </p:spTree>
    <p:extLst>
      <p:ext uri="{BB962C8B-B14F-4D97-AF65-F5344CB8AC3E}">
        <p14:creationId xmlns:p14="http://schemas.microsoft.com/office/powerpoint/2010/main" val="310111073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00857" y="3005669"/>
            <a:ext cx="10515600" cy="2771775"/>
          </a:xfrm>
        </p:spPr>
        <p:txBody>
          <a:bodyPr/>
          <a:lstStyle/>
          <a:p>
            <a:pPr marL="0" indent="0" algn="ctr">
              <a:buNone/>
            </a:pPr>
            <a:r>
              <a:rPr lang="el-GR" sz="4400" b="1" u="sng" dirty="0">
                <a:solidFill>
                  <a:schemeClr val="bg1"/>
                </a:solidFill>
                <a:latin typeface="Garamond" panose="02020404030301010803" pitchFamily="18" charset="0"/>
              </a:rPr>
              <a:t>ΑΠΟΚΡΙΑΤΙΚΑ ΕΘΙΜΑ ΣΤΗΝ </a:t>
            </a:r>
            <a:r>
              <a:rPr lang="el-GR" sz="4400" b="1" u="sng" dirty="0" smtClean="0">
                <a:solidFill>
                  <a:schemeClr val="bg1"/>
                </a:solidFill>
                <a:latin typeface="Garamond" panose="02020404030301010803" pitchFamily="18" charset="0"/>
              </a:rPr>
              <a:t>ΕΛΛΑΔΑ</a:t>
            </a:r>
          </a:p>
          <a:p>
            <a:pPr marL="0" indent="0" algn="ctr">
              <a:buNone/>
            </a:pPr>
            <a:endParaRPr lang="el-GR" b="1" u="sng" dirty="0">
              <a:solidFill>
                <a:schemeClr val="bg1"/>
              </a:solidFill>
            </a:endParaRPr>
          </a:p>
          <a:p>
            <a:pPr marL="0" indent="0" algn="ctr">
              <a:buNone/>
            </a:pPr>
            <a:endParaRPr lang="el-GR" b="1" u="sng" dirty="0" smtClean="0">
              <a:solidFill>
                <a:schemeClr val="bg1"/>
              </a:solidFill>
            </a:endParaRPr>
          </a:p>
          <a:p>
            <a:pPr marL="0" indent="0" algn="ctr">
              <a:buNone/>
            </a:pPr>
            <a:endParaRPr lang="el-GR" dirty="0">
              <a:solidFill>
                <a:schemeClr val="bg1"/>
              </a:solidFill>
            </a:endParaRPr>
          </a:p>
          <a:p>
            <a:pPr marL="0" indent="0">
              <a:buNone/>
            </a:pPr>
            <a:endParaRPr lang="el-GR" dirty="0"/>
          </a:p>
        </p:txBody>
      </p:sp>
    </p:spTree>
    <p:extLst>
      <p:ext uri="{BB962C8B-B14F-4D97-AF65-F5344CB8AC3E}">
        <p14:creationId xmlns:p14="http://schemas.microsoft.com/office/powerpoint/2010/main" val="38097750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0025" y="100013"/>
            <a:ext cx="11787187" cy="5991225"/>
          </a:xfrm>
        </p:spPr>
        <p:txBody>
          <a:bodyPr/>
          <a:lstStyle/>
          <a:p>
            <a:pPr marL="0" indent="0" algn="ctr">
              <a:buNone/>
            </a:pPr>
            <a:r>
              <a:rPr lang="el-GR" b="1" dirty="0" smtClean="0">
                <a:solidFill>
                  <a:schemeClr val="bg1"/>
                </a:solidFill>
                <a:latin typeface="Garamond" panose="02020404030301010803" pitchFamily="18" charset="0"/>
              </a:rPr>
              <a:t>ΟΙ ΦΑΝΟΙ ΣΤΗΝ ΚΟΖΑΝΗ</a:t>
            </a:r>
          </a:p>
          <a:p>
            <a:pPr marL="0" indent="0" algn="ctr">
              <a:buNone/>
            </a:pPr>
            <a:r>
              <a:rPr lang="el-GR" dirty="0" smtClean="0">
                <a:solidFill>
                  <a:schemeClr val="bg1"/>
                </a:solidFill>
                <a:latin typeface="Garamond" panose="02020404030301010803" pitchFamily="18" charset="0"/>
              </a:rPr>
              <a:t>Οι αγρότες κάτοικοι της Κοζάνης χόρευαν γύρω από τη φωτιά, εξορκίζοντας την κακοδαιμονία και καλώντας τις δυνάμεις του καλού να τους συντρέξουν στο δύσκολο έργο τους.</a:t>
            </a:r>
          </a:p>
          <a:p>
            <a:pPr marL="0" indent="0">
              <a:buNone/>
            </a:pPr>
            <a:endParaRPr lang="el-GR" dirty="0"/>
          </a:p>
        </p:txBody>
      </p:sp>
      <p:pic>
        <p:nvPicPr>
          <p:cNvPr id="5" name="Εικόνα 4" descr="Τα έθιμα της Αποκριάς σε όλη την Ελλάδα -Μπουρανί, Γάμος του Κουτρούλη, Αλευρομουτζουρώματα [εικόνες] | iefimerida.gr 1"/>
          <p:cNvPicPr/>
          <p:nvPr/>
        </p:nvPicPr>
        <p:blipFill>
          <a:blip r:embed="rId2">
            <a:extLst>
              <a:ext uri="{28A0092B-C50C-407E-A947-70E740481C1C}">
                <a14:useLocalDpi xmlns:a14="http://schemas.microsoft.com/office/drawing/2010/main" val="0"/>
              </a:ext>
            </a:extLst>
          </a:blip>
          <a:srcRect/>
          <a:stretch>
            <a:fillRect/>
          </a:stretch>
        </p:blipFill>
        <p:spPr bwMode="auto">
          <a:xfrm>
            <a:off x="2590731" y="1892917"/>
            <a:ext cx="7005774" cy="4595751"/>
          </a:xfrm>
          <a:prstGeom prst="rect">
            <a:avLst/>
          </a:prstGeom>
          <a:noFill/>
          <a:ln>
            <a:noFill/>
          </a:ln>
        </p:spPr>
      </p:pic>
      <p:sp>
        <p:nvSpPr>
          <p:cNvPr id="6" name="TextBox 5"/>
          <p:cNvSpPr txBox="1"/>
          <p:nvPr/>
        </p:nvSpPr>
        <p:spPr>
          <a:xfrm>
            <a:off x="516731" y="6488668"/>
            <a:ext cx="11158538" cy="369332"/>
          </a:xfrm>
          <a:prstGeom prst="rect">
            <a:avLst/>
          </a:prstGeom>
          <a:noFill/>
        </p:spPr>
        <p:txBody>
          <a:bodyPr wrap="square" rtlCol="0">
            <a:spAutoFit/>
          </a:bodyPr>
          <a:lstStyle/>
          <a:p>
            <a:pPr algn="ctr"/>
            <a:r>
              <a:rPr lang="en-US" dirty="0" smtClean="0">
                <a:solidFill>
                  <a:schemeClr val="bg1"/>
                </a:solidFill>
                <a:latin typeface="Garamond" panose="02020404030301010803" pitchFamily="18" charset="0"/>
              </a:rPr>
              <a:t>www.iefimerida.gr</a:t>
            </a:r>
            <a:endParaRPr lang="el-GR"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7770467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146754"/>
            <a:ext cx="12112978" cy="6592713"/>
          </a:xfrm>
        </p:spPr>
        <p:txBody>
          <a:bodyPr>
            <a:normAutofit lnSpcReduction="10000"/>
          </a:bodyPr>
          <a:lstStyle/>
          <a:p>
            <a:pPr marL="0" indent="0" algn="ctr" fontAlgn="base">
              <a:buNone/>
            </a:pPr>
            <a:r>
              <a:rPr lang="el-GR" sz="2400" dirty="0">
                <a:solidFill>
                  <a:schemeClr val="bg1"/>
                </a:solidFill>
                <a:latin typeface="Garamond" panose="02020404030301010803" pitchFamily="18" charset="0"/>
              </a:rPr>
              <a:t>Μεταξύ των τραγουδιών του Φανού την πιο σημαντική θέση κατέχουν τα λεγόμενα </a:t>
            </a:r>
            <a:r>
              <a:rPr lang="el-GR" sz="2400" b="1" u="sng" dirty="0" err="1">
                <a:solidFill>
                  <a:schemeClr val="bg1"/>
                </a:solidFill>
                <a:latin typeface="Garamond" panose="02020404030301010803" pitchFamily="18" charset="0"/>
              </a:rPr>
              <a:t>ξινέντραπα</a:t>
            </a:r>
            <a:r>
              <a:rPr lang="el-GR" sz="2400" b="1" dirty="0">
                <a:solidFill>
                  <a:schemeClr val="bg1"/>
                </a:solidFill>
                <a:latin typeface="Garamond" panose="02020404030301010803" pitchFamily="18" charset="0"/>
              </a:rPr>
              <a:t> </a:t>
            </a:r>
            <a:r>
              <a:rPr lang="el-GR" sz="2400" dirty="0">
                <a:solidFill>
                  <a:schemeClr val="bg1"/>
                </a:solidFill>
                <a:latin typeface="Garamond" panose="02020404030301010803" pitchFamily="18" charset="0"/>
              </a:rPr>
              <a:t>ή</a:t>
            </a:r>
            <a:r>
              <a:rPr lang="el-GR" sz="2400" b="1" dirty="0">
                <a:solidFill>
                  <a:schemeClr val="bg1"/>
                </a:solidFill>
                <a:latin typeface="Garamond" panose="02020404030301010803" pitchFamily="18" charset="0"/>
              </a:rPr>
              <a:t> </a:t>
            </a:r>
            <a:r>
              <a:rPr lang="el-GR" sz="2400" b="1" u="sng" dirty="0" err="1">
                <a:solidFill>
                  <a:schemeClr val="bg1"/>
                </a:solidFill>
                <a:latin typeface="Garamond" panose="02020404030301010803" pitchFamily="18" charset="0"/>
              </a:rPr>
              <a:t>μασκαραλίτκα</a:t>
            </a:r>
            <a:r>
              <a:rPr lang="el-GR" sz="2400" b="1" dirty="0">
                <a:solidFill>
                  <a:schemeClr val="bg1"/>
                </a:solidFill>
                <a:latin typeface="Garamond" panose="02020404030301010803" pitchFamily="18" charset="0"/>
              </a:rPr>
              <a:t> </a:t>
            </a:r>
            <a:r>
              <a:rPr lang="el-GR" sz="2400" dirty="0">
                <a:solidFill>
                  <a:schemeClr val="bg1"/>
                </a:solidFill>
                <a:latin typeface="Garamond" panose="02020404030301010803" pitchFamily="18" charset="0"/>
              </a:rPr>
              <a:t>ή και</a:t>
            </a:r>
            <a:r>
              <a:rPr lang="el-GR" sz="2400" b="1" dirty="0">
                <a:solidFill>
                  <a:schemeClr val="bg1"/>
                </a:solidFill>
                <a:latin typeface="Garamond" panose="02020404030301010803" pitchFamily="18" charset="0"/>
              </a:rPr>
              <a:t> </a:t>
            </a:r>
            <a:r>
              <a:rPr lang="el-GR" sz="2400" b="1" u="sng" dirty="0" err="1">
                <a:solidFill>
                  <a:schemeClr val="bg1"/>
                </a:solidFill>
                <a:latin typeface="Garamond" panose="02020404030301010803" pitchFamily="18" charset="0"/>
              </a:rPr>
              <a:t>νοικοκυρίσια</a:t>
            </a:r>
            <a:r>
              <a:rPr lang="el-GR" sz="2400" dirty="0">
                <a:solidFill>
                  <a:schemeClr val="bg1"/>
                </a:solidFill>
                <a:latin typeface="Garamond" panose="02020404030301010803" pitchFamily="18" charset="0"/>
              </a:rPr>
              <a:t> κατ’ </a:t>
            </a:r>
            <a:r>
              <a:rPr lang="el-GR" sz="2400" dirty="0" err="1">
                <a:solidFill>
                  <a:schemeClr val="bg1"/>
                </a:solidFill>
                <a:latin typeface="Garamond" panose="02020404030301010803" pitchFamily="18" charset="0"/>
              </a:rPr>
              <a:t>ευφημισμόν</a:t>
            </a:r>
            <a:r>
              <a:rPr lang="el-GR" sz="2400" dirty="0">
                <a:solidFill>
                  <a:schemeClr val="bg1"/>
                </a:solidFill>
                <a:latin typeface="Garamond" panose="02020404030301010803" pitchFamily="18" charset="0"/>
              </a:rPr>
              <a:t>, τα οποία είναι γεμάτα σεξουαλικές αναφορές, συγκαλυμμένες ή κι …απροκάλυπτες! Τα τραγούδια αυτά τόσο στο παρελθόν όσο και τώρα είναι κοινωνικά απολύτως αποδεκτά στο συγκεκριμένο χρονικό πλαίσιο, ακούγονται ελεύθερα και τραγουδιούνται ακόμα κι από τα παιδιά και τις γυναίκες</a:t>
            </a:r>
            <a:r>
              <a:rPr lang="el-GR" sz="2400" dirty="0" smtClean="0">
                <a:solidFill>
                  <a:schemeClr val="bg1"/>
                </a:solidFill>
                <a:latin typeface="Garamond" panose="02020404030301010803" pitchFamily="18" charset="0"/>
              </a:rPr>
              <a:t>.</a:t>
            </a:r>
            <a:endParaRPr lang="en-US" sz="2400" dirty="0" smtClean="0">
              <a:solidFill>
                <a:schemeClr val="bg1"/>
              </a:solidFill>
              <a:latin typeface="Garamond" panose="02020404030301010803" pitchFamily="18" charset="0"/>
            </a:endParaRPr>
          </a:p>
          <a:p>
            <a:pPr marL="0" indent="0" algn="ctr" fontAlgn="base">
              <a:buNone/>
            </a:pPr>
            <a:endParaRPr lang="el-GR" sz="2400" dirty="0">
              <a:solidFill>
                <a:schemeClr val="bg1"/>
              </a:solidFill>
              <a:latin typeface="Garamond" panose="02020404030301010803" pitchFamily="18" charset="0"/>
            </a:endParaRPr>
          </a:p>
          <a:p>
            <a:pPr marL="0" indent="0" algn="ctr" fontAlgn="base">
              <a:buNone/>
            </a:pPr>
            <a:r>
              <a:rPr lang="el-GR" sz="2400" dirty="0">
                <a:solidFill>
                  <a:schemeClr val="bg1"/>
                </a:solidFill>
                <a:latin typeface="Garamond" panose="02020404030301010803" pitchFamily="18" charset="0"/>
              </a:rPr>
              <a:t>Η δεύτερη κατηγορία περιλαμβάνει </a:t>
            </a:r>
            <a:r>
              <a:rPr lang="el-GR" sz="2400" b="1" u="sng" dirty="0">
                <a:solidFill>
                  <a:schemeClr val="bg1"/>
                </a:solidFill>
                <a:latin typeface="Garamond" panose="02020404030301010803" pitchFamily="18" charset="0"/>
              </a:rPr>
              <a:t>σκωπτικά</a:t>
            </a:r>
            <a:r>
              <a:rPr lang="el-GR" sz="2400" dirty="0">
                <a:solidFill>
                  <a:schemeClr val="bg1"/>
                </a:solidFill>
                <a:latin typeface="Garamond" panose="02020404030301010803" pitchFamily="18" charset="0"/>
              </a:rPr>
              <a:t> τραγούδια. Αποκλειστικός σκοπός του τραγουδοποιού είναι εδώ η </a:t>
            </a:r>
            <a:r>
              <a:rPr lang="el-GR" sz="2400" b="1" dirty="0">
                <a:solidFill>
                  <a:schemeClr val="bg1"/>
                </a:solidFill>
                <a:latin typeface="Garamond" panose="02020404030301010803" pitchFamily="18" charset="0"/>
              </a:rPr>
              <a:t>σάτιρα, </a:t>
            </a:r>
            <a:r>
              <a:rPr lang="el-GR" sz="2400" dirty="0">
                <a:solidFill>
                  <a:schemeClr val="bg1"/>
                </a:solidFill>
                <a:latin typeface="Garamond" panose="02020404030301010803" pitchFamily="18" charset="0"/>
              </a:rPr>
              <a:t>η διακωμώδηση της κοινωνικής και πολιτικής τάξης και μέσα από αυτήν η ανατροπή της, έστω και προσωρινή</a:t>
            </a:r>
            <a:r>
              <a:rPr lang="el-GR" sz="2400" dirty="0" smtClean="0">
                <a:solidFill>
                  <a:schemeClr val="bg1"/>
                </a:solidFill>
                <a:latin typeface="Garamond" panose="02020404030301010803" pitchFamily="18" charset="0"/>
              </a:rPr>
              <a:t>.</a:t>
            </a:r>
            <a:endParaRPr lang="en-US" sz="2400" dirty="0" smtClean="0">
              <a:solidFill>
                <a:schemeClr val="bg1"/>
              </a:solidFill>
              <a:latin typeface="Garamond" panose="02020404030301010803" pitchFamily="18" charset="0"/>
            </a:endParaRPr>
          </a:p>
          <a:p>
            <a:pPr marL="0" indent="0" algn="ctr" fontAlgn="base">
              <a:buNone/>
            </a:pPr>
            <a:endParaRPr lang="el-GR" sz="2400" dirty="0">
              <a:solidFill>
                <a:schemeClr val="bg1"/>
              </a:solidFill>
              <a:latin typeface="Garamond" panose="02020404030301010803" pitchFamily="18" charset="0"/>
            </a:endParaRPr>
          </a:p>
          <a:p>
            <a:pPr marL="0" indent="0" algn="ctr" fontAlgn="base">
              <a:buNone/>
            </a:pPr>
            <a:r>
              <a:rPr lang="el-GR" sz="2400" dirty="0">
                <a:solidFill>
                  <a:schemeClr val="bg1"/>
                </a:solidFill>
                <a:latin typeface="Garamond" panose="02020404030301010803" pitchFamily="18" charset="0"/>
              </a:rPr>
              <a:t>Μια τρίτη κατηγορία είναι τα </a:t>
            </a:r>
            <a:r>
              <a:rPr lang="el-GR" sz="2400" b="1" u="sng" dirty="0">
                <a:solidFill>
                  <a:schemeClr val="bg1"/>
                </a:solidFill>
                <a:latin typeface="Garamond" panose="02020404030301010803" pitchFamily="18" charset="0"/>
              </a:rPr>
              <a:t>τραγούδια της αγάπης</a:t>
            </a:r>
            <a:r>
              <a:rPr lang="el-GR" sz="2400" b="1" dirty="0">
                <a:solidFill>
                  <a:schemeClr val="bg1"/>
                </a:solidFill>
                <a:latin typeface="Garamond" panose="02020404030301010803" pitchFamily="18" charset="0"/>
              </a:rPr>
              <a:t> </a:t>
            </a:r>
            <a:r>
              <a:rPr lang="el-GR" sz="2400" dirty="0">
                <a:solidFill>
                  <a:schemeClr val="bg1"/>
                </a:solidFill>
                <a:latin typeface="Garamond" panose="02020404030301010803" pitchFamily="18" charset="0"/>
              </a:rPr>
              <a:t>τα οποία δεν είναι δημιουργήματα της Αποκριάς. Πρόκειται για λυρικά λαϊκά έργα που τραγουδούν τον έρωτα και τα βρίσκουμε οπουδήποτε η κοινότητα αισθάνεται την ανάγκη να εκφραστεί τραγουδώντας</a:t>
            </a:r>
            <a:r>
              <a:rPr lang="el-GR" sz="2400" dirty="0" smtClean="0">
                <a:solidFill>
                  <a:schemeClr val="bg1"/>
                </a:solidFill>
                <a:latin typeface="Garamond" panose="02020404030301010803" pitchFamily="18" charset="0"/>
              </a:rPr>
              <a:t>.</a:t>
            </a:r>
            <a:endParaRPr lang="en-US" sz="2400" dirty="0" smtClean="0">
              <a:solidFill>
                <a:schemeClr val="bg1"/>
              </a:solidFill>
              <a:latin typeface="Garamond" panose="02020404030301010803" pitchFamily="18" charset="0"/>
            </a:endParaRPr>
          </a:p>
          <a:p>
            <a:pPr marL="0" indent="0" algn="ctr" fontAlgn="base">
              <a:buNone/>
            </a:pPr>
            <a:endParaRPr lang="el-GR" sz="2400" dirty="0">
              <a:solidFill>
                <a:schemeClr val="bg1"/>
              </a:solidFill>
              <a:latin typeface="Garamond" panose="02020404030301010803" pitchFamily="18" charset="0"/>
            </a:endParaRPr>
          </a:p>
          <a:p>
            <a:pPr marL="0" indent="0" algn="ctr" fontAlgn="base">
              <a:buNone/>
            </a:pPr>
            <a:r>
              <a:rPr lang="el-GR" sz="2400" dirty="0">
                <a:solidFill>
                  <a:schemeClr val="bg1"/>
                </a:solidFill>
                <a:latin typeface="Garamond" panose="02020404030301010803" pitchFamily="18" charset="0"/>
              </a:rPr>
              <a:t>Τελευταία θα αναφέρω τα λεγόμενα </a:t>
            </a:r>
            <a:r>
              <a:rPr lang="el-GR" sz="2400" b="1" u="sng" dirty="0">
                <a:solidFill>
                  <a:schemeClr val="bg1"/>
                </a:solidFill>
                <a:latin typeface="Garamond" panose="02020404030301010803" pitchFamily="18" charset="0"/>
              </a:rPr>
              <a:t>κλέφτικα</a:t>
            </a:r>
            <a:r>
              <a:rPr lang="el-GR" sz="2400" b="1" dirty="0">
                <a:solidFill>
                  <a:schemeClr val="bg1"/>
                </a:solidFill>
                <a:latin typeface="Garamond" panose="02020404030301010803" pitchFamily="18" charset="0"/>
              </a:rPr>
              <a:t>, </a:t>
            </a:r>
            <a:r>
              <a:rPr lang="el-GR" sz="2400" dirty="0">
                <a:solidFill>
                  <a:schemeClr val="bg1"/>
                </a:solidFill>
                <a:latin typeface="Garamond" panose="02020404030301010803" pitchFamily="18" charset="0"/>
              </a:rPr>
              <a:t>επικά τραγούδια δηλαδή, που υμνούν τα κατορθώματα των Κλεφτών ή αφηγούνται πώς ζούσαν οι αντάρτικες ομάδες πάνω στα λημέρια τους. Για τους </a:t>
            </a:r>
            <a:r>
              <a:rPr lang="el-GR" sz="2400" dirty="0" err="1">
                <a:solidFill>
                  <a:schemeClr val="bg1"/>
                </a:solidFill>
                <a:latin typeface="Garamond" panose="02020404030301010803" pitchFamily="18" charset="0"/>
              </a:rPr>
              <a:t>Κοζανίτες</a:t>
            </a:r>
            <a:r>
              <a:rPr lang="el-GR" sz="2400" dirty="0">
                <a:solidFill>
                  <a:schemeClr val="bg1"/>
                </a:solidFill>
                <a:latin typeface="Garamond" panose="02020404030301010803" pitchFamily="18" charset="0"/>
              </a:rPr>
              <a:t> η παρουσία τέτοιων τραγουδιών στο ρεπερτόριο της Αποκριάς δεν είναι άσχετη με τη </a:t>
            </a:r>
            <a:r>
              <a:rPr lang="el-GR" sz="2400" dirty="0" err="1">
                <a:solidFill>
                  <a:schemeClr val="bg1"/>
                </a:solidFill>
                <a:latin typeface="Garamond" panose="02020404030301010803" pitchFamily="18" charset="0"/>
              </a:rPr>
              <a:t>θρυλούμενη</a:t>
            </a:r>
            <a:r>
              <a:rPr lang="el-GR" sz="2400" dirty="0">
                <a:solidFill>
                  <a:schemeClr val="bg1"/>
                </a:solidFill>
                <a:latin typeface="Garamond" panose="02020404030301010803" pitchFamily="18" charset="0"/>
              </a:rPr>
              <a:t> σχέση των μαχητών της ελευθερίας με τους Φανούς.</a:t>
            </a:r>
          </a:p>
          <a:p>
            <a:pPr marL="0" indent="0">
              <a:buNone/>
            </a:pPr>
            <a:endParaRPr lang="el-GR" dirty="0"/>
          </a:p>
        </p:txBody>
      </p:sp>
    </p:spTree>
    <p:extLst>
      <p:ext uri="{BB962C8B-B14F-4D97-AF65-F5344CB8AC3E}">
        <p14:creationId xmlns:p14="http://schemas.microsoft.com/office/powerpoint/2010/main" val="422668999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787</Words>
  <Application>Microsoft Office PowerPoint</Application>
  <PresentationFormat>Ευρεία οθόνη</PresentationFormat>
  <Paragraphs>91</Paragraphs>
  <Slides>18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Calibri</vt:lpstr>
      <vt:lpstr>Calibri Light</vt:lpstr>
      <vt:lpstr>Garamond</vt:lpstr>
      <vt:lpstr>Times New Roman</vt:lpstr>
      <vt:lpstr>Θέμα του Office</vt:lpstr>
      <vt:lpstr>ΠΑΡΑΔΟΣΙΑΚΟ ΚΑΡΝΑΒΑΛΙ από την εκπαιδευτικό  Νικολέτα Πουρσανίδου</vt:lpstr>
      <vt:lpstr>Παρουσίαση του PowerPoint</vt:lpstr>
      <vt:lpstr>Παρουσίαση του PowerPoint</vt:lpstr>
      <vt:lpstr>Παρουσίαση του PowerPoint</vt:lpstr>
      <vt:lpstr>Οι Απόκριες στον Χριστιανισμό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ΠΑΡΑΔΟΣΙΑΚΟ ΚΑΡΝΑΒΑΛΙ</dc:title>
  <dc:creator>User</dc:creator>
  <cp:lastModifiedBy>User</cp:lastModifiedBy>
  <cp:revision>29</cp:revision>
  <dcterms:created xsi:type="dcterms:W3CDTF">2021-03-08T07:35:34Z</dcterms:created>
  <dcterms:modified xsi:type="dcterms:W3CDTF">2021-03-09T10:46:50Z</dcterms:modified>
</cp:coreProperties>
</file>