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04831620-E5D1-441C-BB62-9F4C50CD1F56}" type="datetimeFigureOut">
              <a:rPr lang="el-GR" smtClean="0"/>
              <a:pPr/>
              <a:t>11/1/2024</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11" name="Slide Number Placeholder 10"/>
          <p:cNvSpPr>
            <a:spLocks noGrp="1"/>
          </p:cNvSpPr>
          <p:nvPr>
            <p:ph type="sldNum" sz="quarter" idx="12"/>
          </p:nvPr>
        </p:nvSpPr>
        <p:spPr/>
        <p:txBody>
          <a:bodyPr/>
          <a:lstStyle>
            <a:extLst/>
          </a:lstStyle>
          <a:p>
            <a:fld id="{95E64FAF-2BD8-4AF1-86FD-92700A0C330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831620-E5D1-441C-BB62-9F4C50CD1F56}" type="datetimeFigureOut">
              <a:rPr lang="el-GR" smtClean="0"/>
              <a:pPr/>
              <a:t>11/1/2024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95E64FAF-2BD8-4AF1-86FD-92700A0C330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831620-E5D1-441C-BB62-9F4C50CD1F56}" type="datetimeFigureOut">
              <a:rPr lang="el-GR" smtClean="0"/>
              <a:pPr/>
              <a:t>11/1/2024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95E64FAF-2BD8-4AF1-86FD-92700A0C330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831620-E5D1-441C-BB62-9F4C50CD1F56}" type="datetimeFigureOut">
              <a:rPr lang="el-GR" smtClean="0"/>
              <a:pPr/>
              <a:t>11/1/2024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95E64FAF-2BD8-4AF1-86FD-92700A0C330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4831620-E5D1-441C-BB62-9F4C50CD1F56}" type="datetimeFigureOut">
              <a:rPr lang="el-GR" smtClean="0"/>
              <a:pPr/>
              <a:t>11/1/2024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95E64FAF-2BD8-4AF1-86FD-92700A0C330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831620-E5D1-441C-BB62-9F4C50CD1F56}" type="datetimeFigureOut">
              <a:rPr lang="el-GR" smtClean="0"/>
              <a:pPr/>
              <a:t>11/1/2024</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95E64FAF-2BD8-4AF1-86FD-92700A0C330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4831620-E5D1-441C-BB62-9F4C50CD1F56}" type="datetimeFigureOut">
              <a:rPr lang="el-GR" smtClean="0"/>
              <a:pPr/>
              <a:t>11/1/2024</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9" name="Slide Number Placeholder 8"/>
          <p:cNvSpPr>
            <a:spLocks noGrp="1"/>
          </p:cNvSpPr>
          <p:nvPr>
            <p:ph type="sldNum" sz="quarter" idx="12"/>
          </p:nvPr>
        </p:nvSpPr>
        <p:spPr/>
        <p:txBody>
          <a:bodyPr/>
          <a:lstStyle>
            <a:extLst/>
          </a:lstStyle>
          <a:p>
            <a:fld id="{95E64FAF-2BD8-4AF1-86FD-92700A0C330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4831620-E5D1-441C-BB62-9F4C50CD1F56}" type="datetimeFigureOut">
              <a:rPr lang="el-GR" smtClean="0"/>
              <a:pPr/>
              <a:t>11/1/2024</a:t>
            </a:fld>
            <a:endParaRPr lang="el-GR"/>
          </a:p>
        </p:txBody>
      </p:sp>
      <p:sp>
        <p:nvSpPr>
          <p:cNvPr id="4" name="Footer Placeholder 3"/>
          <p:cNvSpPr>
            <a:spLocks noGrp="1"/>
          </p:cNvSpPr>
          <p:nvPr>
            <p:ph type="ftr" sz="quarter" idx="11"/>
          </p:nvPr>
        </p:nvSpPr>
        <p:spPr/>
        <p:txBody>
          <a:bodyPr/>
          <a:lstStyle>
            <a:extLst/>
          </a:lstStyle>
          <a:p>
            <a:endParaRPr lang="el-GR"/>
          </a:p>
        </p:txBody>
      </p:sp>
      <p:sp>
        <p:nvSpPr>
          <p:cNvPr id="5" name="Slide Number Placeholder 4"/>
          <p:cNvSpPr>
            <a:spLocks noGrp="1"/>
          </p:cNvSpPr>
          <p:nvPr>
            <p:ph type="sldNum" sz="quarter" idx="12"/>
          </p:nvPr>
        </p:nvSpPr>
        <p:spPr/>
        <p:txBody>
          <a:bodyPr/>
          <a:lstStyle>
            <a:extLst/>
          </a:lstStyle>
          <a:p>
            <a:fld id="{95E64FAF-2BD8-4AF1-86FD-92700A0C330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4831620-E5D1-441C-BB62-9F4C50CD1F56}" type="datetimeFigureOut">
              <a:rPr lang="el-GR" smtClean="0"/>
              <a:pPr/>
              <a:t>11/1/2024</a:t>
            </a:fld>
            <a:endParaRPr lang="el-GR"/>
          </a:p>
        </p:txBody>
      </p:sp>
      <p:sp>
        <p:nvSpPr>
          <p:cNvPr id="3" name="Footer Placeholder 2"/>
          <p:cNvSpPr>
            <a:spLocks noGrp="1"/>
          </p:cNvSpPr>
          <p:nvPr>
            <p:ph type="ftr" sz="quarter" idx="11"/>
          </p:nvPr>
        </p:nvSpPr>
        <p:spPr/>
        <p:txBody>
          <a:bodyPr/>
          <a:lstStyle>
            <a:extLst/>
          </a:lstStyle>
          <a:p>
            <a:endParaRPr lang="el-GR"/>
          </a:p>
        </p:txBody>
      </p:sp>
      <p:sp>
        <p:nvSpPr>
          <p:cNvPr id="4" name="Slide Number Placeholder 3"/>
          <p:cNvSpPr>
            <a:spLocks noGrp="1"/>
          </p:cNvSpPr>
          <p:nvPr>
            <p:ph type="sldNum" sz="quarter" idx="12"/>
          </p:nvPr>
        </p:nvSpPr>
        <p:spPr/>
        <p:txBody>
          <a:bodyPr/>
          <a:lstStyle>
            <a:extLst/>
          </a:lstStyle>
          <a:p>
            <a:fld id="{95E64FAF-2BD8-4AF1-86FD-92700A0C330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831620-E5D1-441C-BB62-9F4C50CD1F56}" type="datetimeFigureOut">
              <a:rPr lang="el-GR" smtClean="0"/>
              <a:pPr/>
              <a:t>11/1/2024</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95E64FAF-2BD8-4AF1-86FD-92700A0C330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831620-E5D1-441C-BB62-9F4C50CD1F56}" type="datetimeFigureOut">
              <a:rPr lang="el-GR" smtClean="0"/>
              <a:pPr/>
              <a:t>11/1/2024</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95E64FAF-2BD8-4AF1-86FD-92700A0C3308}" type="slidenum">
              <a:rPr lang="el-GR" smtClean="0"/>
              <a:pPr/>
              <a:t>‹#›</a:t>
            </a:fld>
            <a:endParaRPr lang="el-G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4831620-E5D1-441C-BB62-9F4C50CD1F56}" type="datetimeFigureOut">
              <a:rPr lang="el-GR" smtClean="0"/>
              <a:pPr/>
              <a:t>11/1/2024</a:t>
            </a:fld>
            <a:endParaRPr lang="el-G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5E64FAF-2BD8-4AF1-86FD-92700A0C330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oe.int/el/web/about-us/structure" TargetMode="External"/><Relationship Id="rId2" Type="http://schemas.openxmlformats.org/officeDocument/2006/relationships/hyperlink" Target="https://www.coe.int/el/web/about-us"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wuzot-S3A-4&amp;t=1s" TargetMode="External"/><Relationship Id="rId2" Type="http://schemas.openxmlformats.org/officeDocument/2006/relationships/hyperlink" Target="https://www.enpe.gr/el/kogkreso-ton-topikon-kai-perifereiakon-arx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800" dirty="0" smtClean="0">
                <a:solidFill>
                  <a:schemeClr val="tx2">
                    <a:lumMod val="75000"/>
                  </a:schemeClr>
                </a:solidFill>
              </a:rPr>
              <a:t>AMEC 2024</a:t>
            </a:r>
            <a:r>
              <a:rPr lang="el-GR" sz="2800" dirty="0" smtClean="0">
                <a:solidFill>
                  <a:schemeClr val="tx2">
                    <a:lumMod val="75000"/>
                  </a:schemeClr>
                </a:solidFill>
              </a:rPr>
              <a:t/>
            </a:r>
            <a:br>
              <a:rPr lang="el-GR" sz="2800" dirty="0" smtClean="0">
                <a:solidFill>
                  <a:schemeClr val="tx2">
                    <a:lumMod val="75000"/>
                  </a:schemeClr>
                </a:solidFill>
              </a:rPr>
            </a:br>
            <a:r>
              <a:rPr lang="el-GR" sz="2800" dirty="0" smtClean="0">
                <a:solidFill>
                  <a:srgbClr val="0070C0"/>
                </a:solidFill>
              </a:rPr>
              <a:t>ΠΡΟΣΟΜΟΙΩΣΗ ΕΥΡΩΠΑΪΚΟΥ ΚΟΓΚΡΕΣΟΥ ΤΟΠΙΚΩΝ ΚΑΙ ΠΕΡΙΦΕΡΕΙΑΚΩΝ ΑΡΧΩΝ ΤΟΥ ΣΥΜΒΟΥΛΙΟΥ ΤΗΣ ΕΥΡΩΠΗΣ</a:t>
            </a:r>
            <a:endParaRPr lang="el-GR" sz="2800" dirty="0">
              <a:solidFill>
                <a:srgbClr val="0070C0"/>
              </a:solidFill>
            </a:endParaRPr>
          </a:p>
        </p:txBody>
      </p:sp>
      <p:sp>
        <p:nvSpPr>
          <p:cNvPr id="3" name="Subtitle 2"/>
          <p:cNvSpPr>
            <a:spLocks noGrp="1"/>
          </p:cNvSpPr>
          <p:nvPr>
            <p:ph type="subTitle" idx="1"/>
          </p:nvPr>
        </p:nvSpPr>
        <p:spPr/>
        <p:txBody>
          <a:bodyPr/>
          <a:lstStyle/>
          <a:p>
            <a:r>
              <a:rPr lang="en-US" dirty="0" smtClean="0">
                <a:solidFill>
                  <a:schemeClr val="accent2">
                    <a:lumMod val="75000"/>
                  </a:schemeClr>
                </a:solidFill>
              </a:rPr>
              <a:t>A</a:t>
            </a:r>
            <a:r>
              <a:rPr lang="el-GR" dirty="0" smtClean="0">
                <a:solidFill>
                  <a:schemeClr val="accent2">
                    <a:lumMod val="75000"/>
                  </a:schemeClr>
                </a:solidFill>
              </a:rPr>
              <a:t>νάβρυτα</a:t>
            </a:r>
          </a:p>
          <a:p>
            <a:r>
              <a:rPr lang="el-GR" dirty="0" smtClean="0">
                <a:solidFill>
                  <a:schemeClr val="accent2">
                    <a:lumMod val="75000"/>
                  </a:schemeClr>
                </a:solidFill>
              </a:rPr>
              <a:t>Πέμπτη 29 Φεβρουαρίου </a:t>
            </a:r>
            <a:endParaRPr lang="el-GR" dirty="0">
              <a:solidFill>
                <a:schemeClr val="accent2">
                  <a:lumMod val="75000"/>
                </a:schemeClr>
              </a:solidFill>
            </a:endParaRPr>
          </a:p>
        </p:txBody>
      </p:sp>
      <p:pic>
        <p:nvPicPr>
          <p:cNvPr id="4" name="Image 1" descr="Εικόνα που περιέχει clipart  Περιγραφή που δημιουργήθηκε αυτόματα"/>
          <p:cNvPicPr/>
          <p:nvPr/>
        </p:nvPicPr>
        <p:blipFill>
          <a:blip r:embed="rId2" cstate="print"/>
          <a:stretch>
            <a:fillRect/>
          </a:stretch>
        </p:blipFill>
        <p:spPr>
          <a:xfrm>
            <a:off x="4860032" y="908720"/>
            <a:ext cx="1168781" cy="924115"/>
          </a:xfrm>
          <a:prstGeom prst="rect">
            <a:avLst/>
          </a:prstGeom>
        </p:spPr>
      </p:pic>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pSp>
        <p:nvGrpSpPr>
          <p:cNvPr id="22529" name="docshapegroup1"/>
          <p:cNvGrpSpPr>
            <a:grpSpLocks/>
          </p:cNvGrpSpPr>
          <p:nvPr/>
        </p:nvGrpSpPr>
        <p:grpSpPr bwMode="auto">
          <a:xfrm>
            <a:off x="6660232" y="476672"/>
            <a:ext cx="1656184" cy="936104"/>
            <a:chOff x="0" y="0"/>
            <a:chExt cx="2122" cy="1134"/>
          </a:xfrm>
        </p:grpSpPr>
        <p:pic>
          <p:nvPicPr>
            <p:cNvPr id="22531" name="docshape2" descr="A picture containing clipart  Description generated with high confidence"/>
            <p:cNvPicPr>
              <a:picLocks noChangeAspect="1" noChangeArrowheads="1"/>
            </p:cNvPicPr>
            <p:nvPr/>
          </p:nvPicPr>
          <p:blipFill>
            <a:blip r:embed="rId3" cstate="print"/>
            <a:srcRect/>
            <a:stretch>
              <a:fillRect/>
            </a:stretch>
          </p:blipFill>
          <p:spPr bwMode="auto">
            <a:xfrm>
              <a:off x="0" y="30"/>
              <a:ext cx="1104" cy="1104"/>
            </a:xfrm>
            <a:prstGeom prst="rect">
              <a:avLst/>
            </a:prstGeom>
            <a:noFill/>
          </p:spPr>
        </p:pic>
        <p:pic>
          <p:nvPicPr>
            <p:cNvPr id="22530" name="docshape3" descr="Εικόνα που περιέχει κείμενο, clipart  Περιγραφή που δημιουργήθηκε αυτόματα"/>
            <p:cNvPicPr>
              <a:picLocks noChangeAspect="1" noChangeArrowheads="1"/>
            </p:cNvPicPr>
            <p:nvPr/>
          </p:nvPicPr>
          <p:blipFill>
            <a:blip r:embed="rId4" cstate="print"/>
            <a:srcRect/>
            <a:stretch>
              <a:fillRect/>
            </a:stretch>
          </p:blipFill>
          <p:spPr bwMode="auto">
            <a:xfrm>
              <a:off x="1167" y="0"/>
              <a:ext cx="955" cy="1121"/>
            </a:xfrm>
            <a:prstGeom prst="rect">
              <a:avLst/>
            </a:prstGeom>
            <a:noFill/>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ΚΑΝΟΝΕΣ ΔΙΑΔΙΚΑΣΙΑΣ</a:t>
            </a:r>
            <a:endParaRPr lang="el-GR" dirty="0"/>
          </a:p>
        </p:txBody>
      </p:sp>
      <p:sp>
        <p:nvSpPr>
          <p:cNvPr id="3" name="Content Placeholder 2"/>
          <p:cNvSpPr>
            <a:spLocks noGrp="1"/>
          </p:cNvSpPr>
          <p:nvPr>
            <p:ph idx="1"/>
          </p:nvPr>
        </p:nvSpPr>
        <p:spPr/>
        <p:txBody>
          <a:bodyPr/>
          <a:lstStyle/>
          <a:p>
            <a:r>
              <a:rPr lang="el-GR" b="1" dirty="0" smtClean="0"/>
              <a:t>Εκπροσώπηση</a:t>
            </a:r>
            <a:r>
              <a:rPr lang="el-GR" dirty="0" smtClean="0"/>
              <a:t>: Οι μαθητές/τριες καλούνται να εκπροσωπήσουν έναν δήμο ευρωπαϊκής χώρας που έχει κληρωθεί τυχαία για κάθε μαθητή/τρια με γνώμονα την πληρέστερη εκπροσώπηση των κρατών της Ευρωπαϊκής Ένωσης σε επίπεδο τοπικής αυτοδιοίκησης.</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ΚΑΝΟΝΕΣ ΔΙΑΔΙΚΑΣΙΑΣ</a:t>
            </a:r>
            <a:endParaRPr lang="el-GR" dirty="0"/>
          </a:p>
        </p:txBody>
      </p:sp>
      <p:sp>
        <p:nvSpPr>
          <p:cNvPr id="3" name="Content Placeholder 2"/>
          <p:cNvSpPr>
            <a:spLocks noGrp="1"/>
          </p:cNvSpPr>
          <p:nvPr>
            <p:ph idx="1"/>
          </p:nvPr>
        </p:nvSpPr>
        <p:spPr/>
        <p:txBody>
          <a:bodyPr>
            <a:normAutofit fontScale="55000" lnSpcReduction="20000"/>
          </a:bodyPr>
          <a:lstStyle/>
          <a:p>
            <a:r>
              <a:rPr lang="el-GR" b="1" dirty="0" smtClean="0"/>
              <a:t>Επιτροπές Εργασίας</a:t>
            </a:r>
            <a:r>
              <a:rPr lang="el-GR" dirty="0" smtClean="0"/>
              <a:t>: Οι μαθητές/τριες που λειτουργούν ως εκπρόσωποι των δήμων τους καλούνται να ανταλλάξουν ιδέες και να υποβάλουν προτάσεις για την αντιμετώπιση προβλημάτων με βάση συγκεκριμένη ημερήσια διάταξη σε κάθε Επιτροπή.</a:t>
            </a:r>
            <a:endParaRPr lang="en-US" dirty="0" smtClean="0"/>
          </a:p>
          <a:p>
            <a:endParaRPr lang="el-GR" dirty="0" smtClean="0"/>
          </a:p>
          <a:p>
            <a:pPr>
              <a:buNone/>
            </a:pPr>
            <a:r>
              <a:rPr lang="en-US" dirty="0" smtClean="0"/>
              <a:t>    </a:t>
            </a:r>
            <a:r>
              <a:rPr lang="el-GR" dirty="0" smtClean="0"/>
              <a:t>Οι 4 ελληνόφωνες και οι 4 αγγλόφωνες Επιτροπές Εργασίας είναι οι ακόλουθες:</a:t>
            </a:r>
          </a:p>
          <a:p>
            <a:pPr>
              <a:buNone/>
            </a:pPr>
            <a:r>
              <a:rPr lang="el-GR" dirty="0" smtClean="0"/>
              <a:t> </a:t>
            </a:r>
          </a:p>
          <a:p>
            <a:pPr lvl="0"/>
            <a:r>
              <a:rPr lang="el-GR" b="1" dirty="0" smtClean="0"/>
              <a:t>Επιτροπή Θεσμών </a:t>
            </a:r>
            <a:r>
              <a:rPr lang="el-GR" dirty="0" smtClean="0"/>
              <a:t>(θέματα τοπικής και περιφερειακής δημοκρατίας, έλεγχος και λογοδοσία θεσμών και φορέων της τοπικής αυτοδιοίκησης) – Γλώσσες εργασίας: ελληνική/αγγλική</a:t>
            </a:r>
            <a:endParaRPr lang="en-US" dirty="0" smtClean="0"/>
          </a:p>
          <a:p>
            <a:pPr lvl="0"/>
            <a:endParaRPr lang="el-GR" dirty="0" smtClean="0"/>
          </a:p>
          <a:p>
            <a:pPr lvl="0"/>
            <a:r>
              <a:rPr lang="el-GR" b="1" dirty="0" smtClean="0"/>
              <a:t>Επιτροπή για τον Πολιτισμό και την Παιδεία </a:t>
            </a:r>
            <a:r>
              <a:rPr lang="el-GR" dirty="0" smtClean="0"/>
              <a:t>(θέματα τύπου, νέας γενιάς, αθλητισμού, πολιτισμού, επικοινωνιών) – Γλώσσες εργασίας: ελληνική/αγγλική</a:t>
            </a:r>
            <a:endParaRPr lang="en-US" dirty="0" smtClean="0"/>
          </a:p>
          <a:p>
            <a:pPr lvl="0"/>
            <a:endParaRPr lang="el-GR" dirty="0" smtClean="0"/>
          </a:p>
          <a:p>
            <a:pPr lvl="0"/>
            <a:r>
              <a:rPr lang="el-GR" b="1" dirty="0" smtClean="0"/>
              <a:t>Επιτροπή για την Αειφόρο Ανάπτυξη </a:t>
            </a:r>
            <a:r>
              <a:rPr lang="el-GR" dirty="0" smtClean="0"/>
              <a:t>(θέματα περιβάλλοντος και αειφόρου αστικού σχεδιασμού) – Γλώσσες εργασίας: </a:t>
            </a:r>
            <a:r>
              <a:rPr lang="el-GR" dirty="0" smtClean="0"/>
              <a:t>ελληνική/αγγλική</a:t>
            </a:r>
            <a:endParaRPr lang="en-US" dirty="0" smtClean="0"/>
          </a:p>
          <a:p>
            <a:pPr lvl="0"/>
            <a:endParaRPr lang="el-GR" dirty="0" smtClean="0"/>
          </a:p>
          <a:p>
            <a:pPr lvl="0"/>
            <a:r>
              <a:rPr lang="el-GR" b="1" dirty="0" smtClean="0"/>
              <a:t>Επιτροπή </a:t>
            </a:r>
            <a:r>
              <a:rPr lang="el-GR" b="1" dirty="0" smtClean="0"/>
              <a:t>για την Κοινωνική Συνοχή </a:t>
            </a:r>
            <a:r>
              <a:rPr lang="el-GR" dirty="0" smtClean="0"/>
              <a:t>(θέματα εργασίας, υπηκοότητας, μετανάστευσης, ισότητας φύλων, δικαιωμάτων και κοινωνικής συνοχής) – Γλώσσες εργασίας: ελληνική/αγγλική.</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ΚΑΝΟΝΕΣ ΔΙΑΔΙΚΑΣΙΑΣ</a:t>
            </a:r>
            <a:endParaRPr lang="el-GR" dirty="0"/>
          </a:p>
        </p:txBody>
      </p:sp>
      <p:sp>
        <p:nvSpPr>
          <p:cNvPr id="3" name="Content Placeholder 2"/>
          <p:cNvSpPr>
            <a:spLocks noGrp="1"/>
          </p:cNvSpPr>
          <p:nvPr>
            <p:ph idx="1"/>
          </p:nvPr>
        </p:nvSpPr>
        <p:spPr/>
        <p:txBody>
          <a:bodyPr>
            <a:normAutofit fontScale="92500"/>
          </a:bodyPr>
          <a:lstStyle/>
          <a:p>
            <a:r>
              <a:rPr lang="el-GR" dirty="0" smtClean="0"/>
              <a:t>Κάθε μαθητής/τρια μπορεί να λάβει μέρος σε μία (1) από τις παραπάνω Επιτροπές. Σε κάθε Επιτροπή θα συζητηθεί ένα (1) θέμα και θα παραχθεί ένα (1) τελικό Ψήφισμα το οποίο θα περιέχει τα άρθρα/προτάσεις για την αντιμετώπιση του θέματος που συζητήθηκε. Το Ψήφισμα κάθε Επιτροπής περιλαμβάνει μόνον τα άρθρα/προτάσεις που εγκρίθηκαν με απλή πλειοψηφία των μελών κατά τη διάρκεια των εργασιών της Επιτροπής.</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ΚΑΝΟΝΕΣ ΔΙΑΔΙΚΑΣΙΑΣ</a:t>
            </a:r>
            <a:endParaRPr lang="el-GR" dirty="0"/>
          </a:p>
        </p:txBody>
      </p:sp>
      <p:sp>
        <p:nvSpPr>
          <p:cNvPr id="3" name="Content Placeholder 2"/>
          <p:cNvSpPr>
            <a:spLocks noGrp="1"/>
          </p:cNvSpPr>
          <p:nvPr>
            <p:ph idx="1"/>
          </p:nvPr>
        </p:nvSpPr>
        <p:spPr/>
        <p:txBody>
          <a:bodyPr>
            <a:normAutofit lnSpcReduction="10000"/>
          </a:bodyPr>
          <a:lstStyle/>
          <a:p>
            <a:r>
              <a:rPr lang="el-GR" b="1" dirty="0" smtClean="0"/>
              <a:t>Πρόεδρος/Αντιπρόεδρος </a:t>
            </a:r>
            <a:r>
              <a:rPr lang="el-GR" dirty="0" smtClean="0"/>
              <a:t>Οι πρόεδροι είναι υπεύθυνοι για τον συντονισμό της συζήτησης στην Επιτροπή και για την εφαρμογή των Κανόνων Διαδικασίας. Οι αντιπρόεδροι είναι υπεύθυνοι για την καταγραφή των προτάσεων των εκπροσώπων των δήμων. Οι πρόεδροι και οι αντιπρόεδροι συνεργάζονται αρμονικά προκειμένου να συνθέσουν όλες τις προτάσεις σε ένα Ψήφισμα.</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ΚΑΝΟΝΕΣ ΔΙΑΔΙΚΑΣΙΑΣ</a:t>
            </a:r>
            <a:endParaRPr lang="el-GR" dirty="0"/>
          </a:p>
        </p:txBody>
      </p:sp>
      <p:sp>
        <p:nvSpPr>
          <p:cNvPr id="3" name="Content Placeholder 2"/>
          <p:cNvSpPr>
            <a:spLocks noGrp="1"/>
          </p:cNvSpPr>
          <p:nvPr>
            <p:ph idx="1"/>
          </p:nvPr>
        </p:nvSpPr>
        <p:spPr/>
        <p:txBody>
          <a:bodyPr>
            <a:normAutofit fontScale="77500" lnSpcReduction="20000"/>
          </a:bodyPr>
          <a:lstStyle/>
          <a:p>
            <a:r>
              <a:rPr lang="el-GR" b="1" dirty="0" smtClean="0"/>
              <a:t>Ημερήσια διάταξη</a:t>
            </a:r>
            <a:r>
              <a:rPr lang="el-GR" dirty="0" smtClean="0"/>
              <a:t>: Ο κατάλογος με τα θέματα που συζητούνται σε κάθε Επιτροπή Εργασίας και για τα οποία έχουν προετοιμαστεί οι εκπρόσωποι των δήμων.</a:t>
            </a:r>
          </a:p>
          <a:p>
            <a:r>
              <a:rPr lang="el-GR" b="1" dirty="0" smtClean="0"/>
              <a:t>Άρθρα/προτάσεις</a:t>
            </a:r>
            <a:r>
              <a:rPr lang="el-GR" dirty="0" smtClean="0"/>
              <a:t>: Το άρθρο είναι η πρόταση για το πώς μπορεί να επιλυθεί ένα συγκεκριμένο πρόβλημα, σύμφωνα με τη γνώμη του εκπροσώπου του δήμου που το προτείνει.</a:t>
            </a:r>
          </a:p>
          <a:p>
            <a:r>
              <a:rPr lang="el-GR" b="1" dirty="0" smtClean="0"/>
              <a:t>Το Ψήφισμα</a:t>
            </a:r>
            <a:r>
              <a:rPr lang="el-GR" dirty="0" smtClean="0"/>
              <a:t>: Το Ψήφισμα είναι η συλλογή των άρθρων που έχει συνθέσει η Επιτροπή και περιλαμβάνει βιώσιμες λύσεις για κάθε συγκεκριμένο θέμα. Το Ψήφισμα συντάσσεται από το Προεδρείο της κάθε Επιτροπής χρησιμοποιώντας τα άρθρα τα οποία ψηφίστηκαν από τα μέλη της Επιτροπής κατά πλειοψηφία.</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ΚΑΝΟΝΕΣ ΔΙΑΔΙΚΑΣΙΑΣ</a:t>
            </a:r>
            <a:endParaRPr lang="el-GR" dirty="0"/>
          </a:p>
        </p:txBody>
      </p:sp>
      <p:sp>
        <p:nvSpPr>
          <p:cNvPr id="3" name="Content Placeholder 2"/>
          <p:cNvSpPr>
            <a:spLocks noGrp="1"/>
          </p:cNvSpPr>
          <p:nvPr>
            <p:ph idx="1"/>
          </p:nvPr>
        </p:nvSpPr>
        <p:spPr/>
        <p:txBody>
          <a:bodyPr>
            <a:normAutofit fontScale="92500"/>
          </a:bodyPr>
          <a:lstStyle/>
          <a:p>
            <a:r>
              <a:rPr lang="el-GR" b="1" dirty="0" smtClean="0"/>
              <a:t>Εκπρόσωποι των Δήμων</a:t>
            </a:r>
            <a:r>
              <a:rPr lang="el-GR" dirty="0" smtClean="0"/>
              <a:t>: Είναι τα μέλη της κάθε Επιτροπής Εργασίας </a:t>
            </a:r>
            <a:r>
              <a:rPr lang="el-GR" dirty="0" smtClean="0"/>
              <a:t>κα</a:t>
            </a:r>
            <a:r>
              <a:rPr lang="el-GR" dirty="0" smtClean="0"/>
              <a:t>ι </a:t>
            </a:r>
            <a:r>
              <a:rPr lang="el-GR" dirty="0" smtClean="0"/>
              <a:t>αντιπροσωπεύουν </a:t>
            </a:r>
            <a:r>
              <a:rPr lang="el-GR" dirty="0" smtClean="0"/>
              <a:t>έναν δήμο. Προσφωνούνται με το όνομα του δήμου τους, π.χ. «Θα επιθυμούσε ο εκπρόσωπος του δήμου του Ρότερνταμ να πάρει τον λόγο;». Ο/Η ομιλητής/τρια πρέπει να εκπροσωπεί τις ανάγκες του δήμου του/της και να αποφεύγει να εκφράζει ιδέες πάνω στις δικές του/της, προσωπικές ανάγκες.</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ΠΡΟΕΤΟΙΜΑΣΙΑ </a:t>
            </a:r>
            <a:endParaRPr lang="el-GR" dirty="0"/>
          </a:p>
        </p:txBody>
      </p:sp>
      <p:sp>
        <p:nvSpPr>
          <p:cNvPr id="3" name="Content Placeholder 2"/>
          <p:cNvSpPr>
            <a:spLocks noGrp="1"/>
          </p:cNvSpPr>
          <p:nvPr>
            <p:ph idx="1"/>
          </p:nvPr>
        </p:nvSpPr>
        <p:spPr/>
        <p:txBody>
          <a:bodyPr>
            <a:normAutofit fontScale="85000" lnSpcReduction="20000"/>
          </a:bodyPr>
          <a:lstStyle/>
          <a:p>
            <a:r>
              <a:rPr lang="el-GR" b="1" dirty="0" smtClean="0"/>
              <a:t>Α. Κείμενο Θέσεων: </a:t>
            </a:r>
            <a:r>
              <a:rPr lang="el-GR" dirty="0" smtClean="0"/>
              <a:t>Η θέση ενός δήμου είναι και η άποψή του για ένα συγκεκριμένο θέμα/πρόβλημα. Οι εκπρόσωποι των δήμων θα πρέπει να γνωρίζουν ποιες είναι οι βασικές θέσεις του δήμου τους και να προσπαθούν να παραμένουν όσο το δυνατόν πιστότεροι σε αυτές κατά τη διάρκεια της συζήτησης. Προτείνεται να έχει συνταχθεί από πριν ένα Κείμενο Θέσεων που θα καταγράφει το πρόβλημα και τον τρόπο με τον οποίο επηρεάζει τονδήμο του. Το Κείμενο Θέσεων έχει έκταση περίπου </a:t>
            </a:r>
            <a:r>
              <a:rPr lang="el-GR" dirty="0" smtClean="0"/>
              <a:t>200 </a:t>
            </a:r>
            <a:r>
              <a:rPr lang="el-GR" dirty="0" smtClean="0"/>
              <a:t>λέξεων και θα πρέπει να αποσαφηνίζει την άποψη του δήμου πάνω στο συγκεκριμένο θέμα.</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ΠΡΟΕΤΟΙΜΑΣΙΑ </a:t>
            </a:r>
            <a:endParaRPr lang="el-GR" dirty="0"/>
          </a:p>
        </p:txBody>
      </p:sp>
      <p:sp>
        <p:nvSpPr>
          <p:cNvPr id="3" name="Content Placeholder 2"/>
          <p:cNvSpPr>
            <a:spLocks noGrp="1"/>
          </p:cNvSpPr>
          <p:nvPr>
            <p:ph idx="1"/>
          </p:nvPr>
        </p:nvSpPr>
        <p:spPr>
          <a:xfrm>
            <a:off x="502920" y="530352"/>
            <a:ext cx="8183880" cy="4626840"/>
          </a:xfrm>
        </p:spPr>
        <p:txBody>
          <a:bodyPr>
            <a:normAutofit fontScale="55000" lnSpcReduction="20000"/>
          </a:bodyPr>
          <a:lstStyle/>
          <a:p>
            <a:r>
              <a:rPr lang="el-GR" sz="3600" b="1" dirty="0" smtClean="0"/>
              <a:t>Β. Άρθρα: </a:t>
            </a:r>
            <a:r>
              <a:rPr lang="el-GR" sz="3600" dirty="0" smtClean="0"/>
              <a:t>Οι εκπρόσωποι των δήμων θα πρέπει να έχουν κάνει μία μικρή εστιασμένη έρευνα στα θέματα της Ημερήσιας Διάταξης και να έχουν ετοιμάσει τουλάχιστον τρία (3) άρθρα/προτάσεις για την επίλυση του προβλήματος/θέματος της Ημερήσιας Διάταξης. Οι εκπρόσωποι μπορούν να φέρουν τις προτάσεις τους σε ηλεκτρονική μορφή σε ένα usb. Εναλλακτικά, θα μπορούν να έχουν μαζί τους τις προτάσεις τους σε έντυπη</a:t>
            </a:r>
          </a:p>
          <a:p>
            <a:pPr>
              <a:buNone/>
            </a:pPr>
            <a:r>
              <a:rPr lang="el-GR" sz="3600" dirty="0" smtClean="0"/>
              <a:t>    μορφή.</a:t>
            </a:r>
          </a:p>
          <a:p>
            <a:pPr>
              <a:buNone/>
            </a:pPr>
            <a:r>
              <a:rPr lang="el-GR" sz="3600" dirty="0" smtClean="0"/>
              <a:t> </a:t>
            </a:r>
          </a:p>
          <a:p>
            <a:r>
              <a:rPr lang="el-GR" sz="3600" b="1" dirty="0" smtClean="0"/>
              <a:t>Ενδυμασία: </a:t>
            </a:r>
            <a:r>
              <a:rPr lang="el-GR" sz="3600" dirty="0" smtClean="0"/>
              <a:t>Οι μαθητές/τριες θα πρέπει να προσέρχονται με επίσημο ένδυμα. Παρακαλούμε να αποφεύγονται τα φούτερ, τα σκισμένα τζιν, οι αθλητικές φόρμες, οι μίνι φούστες, τα ψηλά τακούνια. Συστήνεται απλό ένδυμα με σακάκι - παντελόνι (βαμβακερό ντένιμ ή άλλο, με ή χωρίς γραβάτα) για τα αγόρια και σακάκι φούστα ή φόρεμα για τα κορίτσια.</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ΔΙΑΔΙΚΑΣΙΑ</a:t>
            </a:r>
            <a:endParaRPr lang="el-GR" dirty="0"/>
          </a:p>
        </p:txBody>
      </p:sp>
      <p:sp>
        <p:nvSpPr>
          <p:cNvPr id="3" name="Content Placeholder 2"/>
          <p:cNvSpPr>
            <a:spLocks noGrp="1"/>
          </p:cNvSpPr>
          <p:nvPr>
            <p:ph idx="1"/>
          </p:nvPr>
        </p:nvSpPr>
        <p:spPr>
          <a:xfrm>
            <a:off x="502920" y="530352"/>
            <a:ext cx="8183880" cy="4626840"/>
          </a:xfrm>
        </p:spPr>
        <p:txBody>
          <a:bodyPr>
            <a:normAutofit fontScale="85000" lnSpcReduction="20000"/>
          </a:bodyPr>
          <a:lstStyle/>
          <a:p>
            <a:r>
              <a:rPr lang="el-GR" b="1" dirty="0" smtClean="0"/>
              <a:t>Απαρτία</a:t>
            </a:r>
            <a:r>
              <a:rPr lang="el-GR" dirty="0" smtClean="0"/>
              <a:t>: Μετά την άφιξή τους οι εκπρόσωποι των Δήμων οδηγούνται στις Επιτροπές τους. Μόλις όλοι μπουν στις Επιτροπές, το Προεδρείο προχωρεί στην εξακρίβωση της απαρτίας. Στο άκουσμα του ονόματος του δήμου του/της, κάθε εκπρόσωπος θα πρέπει να σηκώσει την πινακίδα με το όνομα του δήμου του για να δηλώσει «παρών».</a:t>
            </a:r>
          </a:p>
          <a:p>
            <a:r>
              <a:rPr lang="el-GR" b="1" dirty="0" smtClean="0"/>
              <a:t>Εξήγηση των Κανόνων Διαδικασίας</a:t>
            </a:r>
            <a:r>
              <a:rPr lang="el-GR" dirty="0" smtClean="0"/>
              <a:t>: Μετά την εξακρίβωση της απαρτίας, το Προεδρείο εξηγεί εν συντομία τους Κανόνες Διαδικασίας και δέχεται ερωτήσεις ή απορίες. Μόλις τα μέλη της Επιτροπής νιώσουν άνετα με τους Κανόνες, μπορεί να ξεκινήσει η συζήτηση πάνω στο θέμα της Ημερήσιας Διάταξης.</a:t>
            </a:r>
          </a:p>
          <a:p>
            <a:pPr>
              <a:buNone/>
            </a:pPr>
            <a:endParaRPr lang="el-GR" dirty="0" smtClean="0"/>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ΔΙΑΔΙΚΑΣΙΑ</a:t>
            </a:r>
            <a:endParaRPr lang="el-GR" dirty="0"/>
          </a:p>
        </p:txBody>
      </p:sp>
      <p:sp>
        <p:nvSpPr>
          <p:cNvPr id="3" name="Content Placeholder 2"/>
          <p:cNvSpPr>
            <a:spLocks noGrp="1"/>
          </p:cNvSpPr>
          <p:nvPr>
            <p:ph idx="1"/>
          </p:nvPr>
        </p:nvSpPr>
        <p:spPr>
          <a:xfrm>
            <a:off x="502920" y="530352"/>
            <a:ext cx="8183880" cy="4986880"/>
          </a:xfrm>
        </p:spPr>
        <p:txBody>
          <a:bodyPr>
            <a:normAutofit fontScale="77500" lnSpcReduction="20000"/>
          </a:bodyPr>
          <a:lstStyle/>
          <a:p>
            <a:r>
              <a:rPr lang="el-GR" sz="2900" b="1" dirty="0" smtClean="0"/>
              <a:t>Ανάγνωση των Κειμένων Θέσεων</a:t>
            </a:r>
            <a:r>
              <a:rPr lang="el-GR" sz="2900" dirty="0" smtClean="0"/>
              <a:t>: Το πρώτο στάδιο της συζήτησης στις Επιτροπές  περιλαμβάνει  την  προαιρετική  ανάγνωση  των  Κειμένων Θέσεων των εκπροσώπων - ομιλητών. Κάθε εκπρόσωπος έχει τη δυνατότητα να διαβάσει το Κείμενο Θέσεων του δήμου του/της, ώστε τα υπόλοιπα μέλη της Επιτροπής να πληροφορηθούν σχετικά με τις απόψεις του κάθε δήμου πάνω στο θέμα. Όλοι οι εκπρόσωποι στην Επιτροπή έχουν δικαίωμα να υποβάλλουν ερώτηση απευθείας στον εκπρόσωπο που έχει αναγνώσει το Κείμενο Θέσεών του/της. Κάθε εκπρόσωπος μπορεί να απαντήσει σε μέχρι δύο (2) σύντομες ερωτήσεις, ή σε καμία αν δεν το επιθυμεί. Το τμήμα αυτό της συνεδρίασης δεν θα πρέπει να υπερβεί σε χρονική διάρκεια τα σαράντα πέντε (45’) λεπτά. </a:t>
            </a:r>
            <a:r>
              <a:rPr lang="el-GR" sz="2900" b="1" dirty="0" smtClean="0"/>
              <a:t>Σε κάθε περίπτωση, το αίτημα για να πάρει τον λόγο ένας εκπρόσωπος πρέπει να απευθύνεται στο Προεδρείο με ανάταση της καρτέλας του δήμου.</a:t>
            </a:r>
            <a:endParaRPr lang="el-GR" sz="2900"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Τι είναι το Συμβούλιο της Ευρώπης </a:t>
            </a:r>
            <a:endParaRPr lang="el-GR" dirty="0"/>
          </a:p>
        </p:txBody>
      </p:sp>
      <p:sp>
        <p:nvSpPr>
          <p:cNvPr id="3" name="Content Placeholder 2"/>
          <p:cNvSpPr>
            <a:spLocks noGrp="1"/>
          </p:cNvSpPr>
          <p:nvPr>
            <p:ph idx="1"/>
          </p:nvPr>
        </p:nvSpPr>
        <p:spPr>
          <a:xfrm>
            <a:off x="539552" y="1772816"/>
            <a:ext cx="7992888" cy="3888432"/>
          </a:xfrm>
        </p:spPr>
        <p:txBody>
          <a:bodyPr>
            <a:normAutofit fontScale="47500" lnSpcReduction="20000"/>
          </a:bodyPr>
          <a:lstStyle/>
          <a:p>
            <a:pPr>
              <a:buNone/>
            </a:pPr>
            <a:r>
              <a:rPr lang="el-GR" dirty="0" smtClean="0"/>
              <a:t/>
            </a:r>
            <a:br>
              <a:rPr lang="el-GR" dirty="0" smtClean="0"/>
            </a:br>
            <a:r>
              <a:rPr lang="el-GR" dirty="0" smtClean="0"/>
              <a:t/>
            </a:r>
            <a:br>
              <a:rPr lang="el-GR" dirty="0" smtClean="0"/>
            </a:br>
            <a:r>
              <a:rPr lang="el-GR" sz="3400" b="1" dirty="0" smtClean="0">
                <a:solidFill>
                  <a:srgbClr val="0070C0"/>
                </a:solidFill>
              </a:rPr>
              <a:t>Το Συμβούλιο της Ευρώπης (Council of Europe) εδρεύει στο Στρασβούργο, στη Γαλλία. Αποτελεί τον παλαιότερο ευρωπαϊκό πολιτικό οργανισμό, (ιδρύθηκε με τη Συνθήκη του Λονδίνου (5.5.1949)</a:t>
            </a:r>
            <a:r>
              <a:rPr lang="el-GR" sz="3400" dirty="0" smtClean="0">
                <a:solidFill>
                  <a:srgbClr val="0070C0"/>
                </a:solidFill>
              </a:rPr>
              <a:t> </a:t>
            </a:r>
            <a:r>
              <a:rPr lang="el-GR" sz="3400" dirty="0" smtClean="0"/>
              <a:t>και η λειτουργία του εδράζεται επί τριών πυλώνων:</a:t>
            </a:r>
            <a:r>
              <a:rPr lang="el-GR" sz="3400" b="1" dirty="0" smtClean="0">
                <a:solidFill>
                  <a:schemeClr val="accent1">
                    <a:lumMod val="75000"/>
                  </a:schemeClr>
                </a:solidFill>
              </a:rPr>
              <a:t> </a:t>
            </a:r>
            <a:r>
              <a:rPr lang="el-GR" sz="3400" b="1" dirty="0" smtClean="0">
                <a:solidFill>
                  <a:srgbClr val="0070C0"/>
                </a:solidFill>
              </a:rPr>
              <a:t>Δημοκρατία, Κράτος Δικαίου και Ανθρώπινα Δικαιώματα</a:t>
            </a:r>
            <a:r>
              <a:rPr lang="el-GR" sz="3400" dirty="0" smtClean="0"/>
              <a:t>. Σκοπός του Συμβουλίου της Ευρώπης (ΣτΕ) είναι </a:t>
            </a:r>
            <a:r>
              <a:rPr lang="el-GR" sz="3400" b="1" dirty="0" smtClean="0">
                <a:solidFill>
                  <a:srgbClr val="0070C0"/>
                </a:solidFill>
              </a:rPr>
              <a:t>«η επίτευξη στενότερης ενότητας μεταξύ των μελών του, ώστε να διαφυλαχθούν και να προωθηθούν τα κοινά ιδεώδη και οι αρχές και να ευνοηθεί η οικονομική πρόοδός τους»</a:t>
            </a:r>
            <a:r>
              <a:rPr lang="el-GR" sz="3400" dirty="0" smtClean="0"/>
              <a:t>. Ιδρυτικά κράτη του Οργανισμού είναι τα εξής: Δανία, Ιρλανδία, Λουξεμβούργο, Ολλανδία, Νορβηγία, Σουηδία, Ηνωμένο Βασίλειο, Γαλλία, Βέλγιο, Ιταλία. Σήμερα αριθμεί 46 μέλη (το 2022 αποπέμφθηκε η Ρωσική Ομοσπονδία λόγω της στρατιωτικής εισβολής της στην Ουκρανία).</a:t>
            </a:r>
            <a:endParaRPr lang="en-US" sz="3400" dirty="0" smtClean="0"/>
          </a:p>
          <a:p>
            <a:pPr>
              <a:buNone/>
            </a:pPr>
            <a:endParaRPr lang="el-GR" dirty="0" smtClean="0"/>
          </a:p>
          <a:p>
            <a:pPr>
              <a:buNone/>
            </a:pPr>
            <a:r>
              <a:rPr lang="en-US" dirty="0" smtClean="0">
                <a:hlinkClick r:id="rId2"/>
              </a:rPr>
              <a:t>https://www.coe.int/el/web/about-us</a:t>
            </a:r>
            <a:endParaRPr lang="en-US" dirty="0" smtClean="0"/>
          </a:p>
          <a:p>
            <a:pPr>
              <a:buNone/>
            </a:pPr>
            <a:r>
              <a:rPr lang="en-US" dirty="0" smtClean="0">
                <a:hlinkClick r:id="rId3"/>
              </a:rPr>
              <a:t>https://www.coe.int/el/web/about-us/structure</a:t>
            </a:r>
            <a:endParaRPr lang="en-US" dirty="0" smtClean="0"/>
          </a:p>
          <a:p>
            <a:pPr>
              <a:buNone/>
            </a:pPr>
            <a:endParaRPr lang="el-GR" dirty="0" smtClean="0"/>
          </a:p>
          <a:p>
            <a:pPr>
              <a:buNone/>
            </a:pPr>
            <a:endParaRPr lang="el-GR" dirty="0" smtClean="0"/>
          </a:p>
          <a:p>
            <a:pPr>
              <a:buNone/>
            </a:pPr>
            <a:endParaRPr lang="el-GR" dirty="0" smtClean="0"/>
          </a:p>
          <a:p>
            <a:pPr>
              <a:buNone/>
            </a:pPr>
            <a:endParaRPr lang="el-GR" dirty="0" smtClean="0"/>
          </a:p>
          <a:p>
            <a:endParaRPr lang="el-GR" dirty="0"/>
          </a:p>
        </p:txBody>
      </p:sp>
      <p:pic>
        <p:nvPicPr>
          <p:cNvPr id="5" name="Picture 4" descr="Untitled.png"/>
          <p:cNvPicPr>
            <a:picLocks noChangeAspect="1"/>
          </p:cNvPicPr>
          <p:nvPr/>
        </p:nvPicPr>
        <p:blipFill>
          <a:blip r:embed="rId4" cstate="print"/>
          <a:stretch>
            <a:fillRect/>
          </a:stretch>
        </p:blipFill>
        <p:spPr>
          <a:xfrm>
            <a:off x="6660232" y="548680"/>
            <a:ext cx="1584176" cy="1277561"/>
          </a:xfrm>
          <a:prstGeom prst="rect">
            <a:avLst/>
          </a:prstGeom>
        </p:spPr>
      </p:pic>
      <p:pic>
        <p:nvPicPr>
          <p:cNvPr id="6" name="Picture 5" descr="COE 75-Logo-Quadri-texte blanc.png"/>
          <p:cNvPicPr>
            <a:picLocks noChangeAspect="1"/>
          </p:cNvPicPr>
          <p:nvPr/>
        </p:nvPicPr>
        <p:blipFill>
          <a:blip r:embed="rId5" cstate="print"/>
          <a:stretch>
            <a:fillRect/>
          </a:stretch>
        </p:blipFill>
        <p:spPr>
          <a:xfrm>
            <a:off x="395536" y="476672"/>
            <a:ext cx="1943689" cy="1555477"/>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ΔΙΑΔΙΚΑΣΙΑ</a:t>
            </a:r>
            <a:endParaRPr lang="el-GR" dirty="0"/>
          </a:p>
        </p:txBody>
      </p:sp>
      <p:sp>
        <p:nvSpPr>
          <p:cNvPr id="3" name="Content Placeholder 2"/>
          <p:cNvSpPr>
            <a:spLocks noGrp="1"/>
          </p:cNvSpPr>
          <p:nvPr>
            <p:ph idx="1"/>
          </p:nvPr>
        </p:nvSpPr>
        <p:spPr>
          <a:xfrm>
            <a:off x="502920" y="530352"/>
            <a:ext cx="8183880" cy="4770856"/>
          </a:xfrm>
        </p:spPr>
        <p:txBody>
          <a:bodyPr>
            <a:noAutofit/>
          </a:bodyPr>
          <a:lstStyle/>
          <a:p>
            <a:r>
              <a:rPr lang="el-GR" sz="1400" b="1" dirty="0" smtClean="0"/>
              <a:t>Συζήτηση</a:t>
            </a:r>
            <a:r>
              <a:rPr lang="el-GR" sz="1400" dirty="0" smtClean="0"/>
              <a:t>: Αφού παρουσιαστούν τα Κείμενα Θέσεων και γίνουν οι διευκρινιστικές ερωτήσεις, η Επιτροπή θα προχωρήσει στη συζήτηση. Κατά τη διάρκεια της συζήτησης το Προεδρείο επιτρέπει στους εκπροσώπους των δήμων να εξηγήσουν τις απόψεις που αφορούν τους δήμους τους, να θέσουν ερωτήσεις και κυρίως να προτείνουν λύσεις σε σχέση με το υπό συζήτηση θέμα. </a:t>
            </a:r>
            <a:r>
              <a:rPr lang="el-GR" sz="1400" b="1" dirty="0" smtClean="0"/>
              <a:t>Οι εκπρόσωποι μπορούν να απευθύνονται στην Επιτροπή σηκώνοντας τις καρτέλες τους και παίρνοντας το λόγο από το Προεδρείο. </a:t>
            </a:r>
            <a:r>
              <a:rPr lang="el-GR" sz="1400" dirty="0" smtClean="0"/>
              <a:t>Μπορούν επίσης να σχολιάσουν κάποια άποψη. Κατά τη διάρκεια αυτού του τμήματος της συνεδρίασης οι εκπρόσωποι ανταλλάσσουν ιδέες και συνεργάζονται μεταξύ τους με την καθοδήγηση του Προεδρείου. Η πλήρης διάρκεια των Επιτροπών Εργασίας είναι δύο (2) ώρες.</a:t>
            </a:r>
          </a:p>
          <a:p>
            <a:pPr>
              <a:buNone/>
            </a:pPr>
            <a:endParaRPr lang="el-GR" sz="1400" dirty="0" smtClean="0"/>
          </a:p>
          <a:p>
            <a:r>
              <a:rPr lang="el-GR" sz="1400" dirty="0" smtClean="0"/>
              <a:t>Όταν ολοκληρωθεί η διαδικασία αυτή, τα προτεινόμενα άρθρα/προτάσεις τίθενται προς ψήφιση. Οι εκπρόσωποι μπορούν να ψηφίσουν υπέρ ή κατά ενός άρθρου/πρότασης. Εάν η πλειοψηφία των εκπροσώπων ψηφίσουν υπέρ, τότε το άρθρο εντάσσεται στο Ψήφισμα. Εάν η πλειοψηφία ψηφίσει κατά, τότε το συγκεκριμένο άρθρο δεν εντάσσεται στο Ψήφισμα της Επιτροπής.</a:t>
            </a:r>
          </a:p>
          <a:p>
            <a:endParaRPr lang="el-GR" sz="1400" dirty="0" smtClean="0"/>
          </a:p>
          <a:p>
            <a:r>
              <a:rPr lang="el-GR" sz="1400" dirty="0" smtClean="0"/>
              <a:t>Αφού ολοκληρωθεί και αυτό το τμήμα της διαδικασίας, όλα τα άρθρα/προτάσεις που έχουν ψηφιστεί εντάσσονται στο νέο κείμενο που αποτελεί πια το Ψήφισμα της Επιτροπής. Κάθε Επιτροπή παράγει ένα (1) Ψήφισμα, το οποίο παρουσιάζεται κατόπιν στη Γενική Συνδιάσκεψη, όπου όλες οι Επιτροπές παρουσιάζουν τα Ψηφίσματά τους.</a:t>
            </a:r>
          </a:p>
          <a:p>
            <a:endParaRPr lang="el-GR"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ΔΙΑΔΙΚΑΣΙΑ</a:t>
            </a:r>
            <a:endParaRPr lang="el-GR" dirty="0"/>
          </a:p>
        </p:txBody>
      </p:sp>
      <p:sp>
        <p:nvSpPr>
          <p:cNvPr id="3" name="Content Placeholder 2"/>
          <p:cNvSpPr>
            <a:spLocks noGrp="1"/>
          </p:cNvSpPr>
          <p:nvPr>
            <p:ph idx="1"/>
          </p:nvPr>
        </p:nvSpPr>
        <p:spPr>
          <a:xfrm>
            <a:off x="502920" y="530352"/>
            <a:ext cx="8183880" cy="4770856"/>
          </a:xfrm>
        </p:spPr>
        <p:txBody>
          <a:bodyPr>
            <a:normAutofit fontScale="70000" lnSpcReduction="20000"/>
          </a:bodyPr>
          <a:lstStyle/>
          <a:p>
            <a:r>
              <a:rPr lang="el-GR" sz="3400" b="1" dirty="0" smtClean="0"/>
              <a:t>Γενική Συνδιάσκεψη</a:t>
            </a:r>
            <a:r>
              <a:rPr lang="el-GR" sz="3400" dirty="0" smtClean="0"/>
              <a:t>: Τα Ψηφίσματα κάθε Επιτροπής διαβάζονται στις αντίστοιχες γλώσσες εργασίας κατά τη διάρκεια της Γενικής Συνδιάσκεψης. Ο Πρόεδρος κάθε Επιτροπής διαβάζει το Ψήφισμα στη Συνδιάσκεψη και, κατόπιν, ζητά από έναν εκπρόσωπο δήμου που έχει εκλεγεί από τα μέλη της Επιτροπής του να απευθυνθεί στη Συνδιάσκεψη υποστηρίζοντας το Ψήφισμα της Επιτροπής του. Ο εκπρόσωπος που</a:t>
            </a:r>
          </a:p>
          <a:p>
            <a:pPr>
              <a:buNone/>
            </a:pPr>
            <a:r>
              <a:rPr lang="el-GR" sz="3400" dirty="0" smtClean="0"/>
              <a:t>   επιλέγεται θα πρέπει να αναδείξει τα κύρια σημεία του Ψηφίσματος και τη σημασία του και θα μπορεί να δεχτεί μέχρι τρεις (3) ερωτήσεις από τα μέλη της Γενικής Συνδιάσκεψης. Η πλήρης διάρκεια της Γενικής Συνδιάσκεψης είναι δύο (2) ώρες.</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81128"/>
            <a:ext cx="8183880" cy="1453912"/>
          </a:xfrm>
        </p:spPr>
        <p:txBody>
          <a:bodyPr>
            <a:normAutofit fontScale="90000"/>
          </a:bodyPr>
          <a:lstStyle/>
          <a:p>
            <a:r>
              <a:rPr lang="el-GR" sz="3100" dirty="0" smtClean="0"/>
              <a:t>Το Ευρωπαικό Κογκρέσο των Τοπικών και Περιφερειακών Αρχών</a:t>
            </a:r>
            <a:r>
              <a:rPr lang="el-GR" dirty="0" smtClean="0"/>
              <a:t/>
            </a:r>
            <a:br>
              <a:rPr lang="el-GR" dirty="0" smtClean="0"/>
            </a:br>
            <a:endParaRPr lang="el-GR"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solidFill>
                  <a:srgbClr val="0070C0"/>
                </a:solidFill>
                <a:hlinkClick r:id="rId2"/>
              </a:rPr>
              <a:t>https://www.enpe.gr/el/kogkreso-ton-topikon-kai-perifereiakon-arxon</a:t>
            </a:r>
            <a:endParaRPr lang="en-US" b="1" dirty="0" smtClean="0">
              <a:solidFill>
                <a:srgbClr val="0070C0"/>
              </a:solidFill>
            </a:endParaRPr>
          </a:p>
          <a:p>
            <a:pPr>
              <a:buNone/>
            </a:pPr>
            <a:endParaRPr lang="en-US" b="1" dirty="0" smtClean="0">
              <a:solidFill>
                <a:srgbClr val="0070C0"/>
              </a:solidFill>
            </a:endParaRPr>
          </a:p>
          <a:p>
            <a:pPr>
              <a:buNone/>
            </a:pPr>
            <a:r>
              <a:rPr lang="el-GR" b="1" dirty="0" smtClean="0"/>
              <a:t>Τι είναι</a:t>
            </a:r>
            <a:r>
              <a:rPr lang="en-US" b="1" dirty="0" smtClean="0"/>
              <a:t> </a:t>
            </a:r>
            <a:r>
              <a:rPr lang="el-GR" b="1" dirty="0" smtClean="0"/>
              <a:t>το Κογκρέσο</a:t>
            </a:r>
            <a:r>
              <a:rPr lang="en-US" b="1" dirty="0" smtClean="0"/>
              <a:t>;</a:t>
            </a:r>
          </a:p>
          <a:p>
            <a:pPr>
              <a:buNone/>
            </a:pPr>
            <a:r>
              <a:rPr lang="el-GR" b="1" dirty="0" smtClean="0"/>
              <a:t>Ποιος είναι ο ρόλος του</a:t>
            </a:r>
            <a:r>
              <a:rPr lang="en-US" b="1" dirty="0" smtClean="0"/>
              <a:t>; </a:t>
            </a:r>
          </a:p>
          <a:p>
            <a:pPr>
              <a:buNone/>
            </a:pPr>
            <a:r>
              <a:rPr lang="el-GR" b="1" dirty="0" smtClean="0"/>
              <a:t>Πώς δουλεύει</a:t>
            </a:r>
            <a:r>
              <a:rPr lang="en-US" b="1" dirty="0" smtClean="0"/>
              <a:t>;</a:t>
            </a:r>
          </a:p>
          <a:p>
            <a:pPr>
              <a:buNone/>
            </a:pPr>
            <a:endParaRPr lang="en-US" b="1" dirty="0" smtClean="0"/>
          </a:p>
          <a:p>
            <a:pPr>
              <a:buNone/>
            </a:pPr>
            <a:r>
              <a:rPr lang="en-US" sz="2600" b="1" dirty="0" smtClean="0"/>
              <a:t>A short video: </a:t>
            </a:r>
            <a:r>
              <a:rPr lang="en-US" b="1" dirty="0" smtClean="0">
                <a:hlinkClick r:id="rId3"/>
              </a:rPr>
              <a:t>https://www.youtube.com/watch?v=wuzot-S3A-4&amp;t=1s</a:t>
            </a:r>
            <a:endParaRPr lang="en-US" b="1" dirty="0" smtClean="0"/>
          </a:p>
          <a:p>
            <a:pPr>
              <a:buNone/>
            </a:pPr>
            <a:r>
              <a:rPr lang="en-US" b="1" dirty="0" smtClean="0"/>
              <a:t> </a:t>
            </a:r>
            <a:endParaRPr lang="el-GR"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Οι Επιτροπές του Κογκρέσου </a:t>
            </a:r>
            <a:endParaRPr lang="el-GR" dirty="0"/>
          </a:p>
        </p:txBody>
      </p:sp>
      <p:sp>
        <p:nvSpPr>
          <p:cNvPr id="3" name="Content Placeholder 2"/>
          <p:cNvSpPr>
            <a:spLocks noGrp="1"/>
          </p:cNvSpPr>
          <p:nvPr>
            <p:ph idx="1"/>
          </p:nvPr>
        </p:nvSpPr>
        <p:spPr>
          <a:xfrm>
            <a:off x="502920" y="530352"/>
            <a:ext cx="8183880" cy="4986880"/>
          </a:xfrm>
        </p:spPr>
        <p:txBody>
          <a:bodyPr>
            <a:normAutofit fontScale="62500" lnSpcReduction="20000"/>
          </a:bodyPr>
          <a:lstStyle/>
          <a:p>
            <a:pPr>
              <a:buNone/>
            </a:pPr>
            <a:r>
              <a:rPr lang="el-GR" dirty="0" smtClean="0"/>
              <a:t>   </a:t>
            </a:r>
            <a:r>
              <a:rPr lang="el-GR" b="1" dirty="0" smtClean="0">
                <a:solidFill>
                  <a:schemeClr val="accent1">
                    <a:lumMod val="75000"/>
                  </a:schemeClr>
                </a:solidFill>
              </a:rPr>
              <a:t>Οι εργασίες του Κογκρέσου </a:t>
            </a:r>
            <a:r>
              <a:rPr lang="el-GR" dirty="0" smtClean="0"/>
              <a:t>δομούνται σε </a:t>
            </a:r>
            <a:r>
              <a:rPr lang="el-GR" b="1" dirty="0" smtClean="0"/>
              <a:t>τέσσερις Καταστατικές Επιτροπές</a:t>
            </a:r>
            <a:r>
              <a:rPr lang="el-GR" dirty="0" smtClean="0"/>
              <a:t>:</a:t>
            </a:r>
          </a:p>
          <a:p>
            <a:pPr>
              <a:buNone/>
            </a:pPr>
            <a:endParaRPr lang="el-GR" dirty="0" smtClean="0"/>
          </a:p>
          <a:p>
            <a:r>
              <a:rPr lang="el-GR" b="1" dirty="0" smtClean="0">
                <a:solidFill>
                  <a:schemeClr val="accent1">
                    <a:lumMod val="75000"/>
                  </a:schemeClr>
                </a:solidFill>
              </a:rPr>
              <a:t>Την θεσμική Επιτροπή (Institutional Committee)</a:t>
            </a:r>
            <a:r>
              <a:rPr lang="el-GR" dirty="0" smtClean="0"/>
              <a:t>, με αντικείμενο τις εκθέσεις σχετικά με την πρόοδο της τοπικής και περιφερειακής δημοκρατίας στην Ευρώπη κι η οποία υποστηρίζεται από μια επιτροπή με ανεξάρτητους τεχνοκράτες</a:t>
            </a:r>
          </a:p>
          <a:p>
            <a:endParaRPr lang="el-GR" dirty="0" smtClean="0"/>
          </a:p>
          <a:p>
            <a:r>
              <a:rPr lang="el-GR" b="1" dirty="0" smtClean="0">
                <a:solidFill>
                  <a:schemeClr val="accent1">
                    <a:lumMod val="75000"/>
                  </a:schemeClr>
                </a:solidFill>
              </a:rPr>
              <a:t>Την Επιτροπή Πολιτισμού και Παιδείας (Committee of Culture and Education), </a:t>
            </a:r>
            <a:r>
              <a:rPr lang="el-GR" dirty="0" smtClean="0"/>
              <a:t>υπεύθυνη για τον τύπο, την νέα γενιά, τον αθλητισμό και τις επικοινωνίες</a:t>
            </a:r>
          </a:p>
          <a:p>
            <a:endParaRPr lang="el-GR" dirty="0" smtClean="0"/>
          </a:p>
          <a:p>
            <a:r>
              <a:rPr lang="el-GR" b="1" dirty="0" smtClean="0">
                <a:solidFill>
                  <a:schemeClr val="accent1">
                    <a:lumMod val="75000"/>
                  </a:schemeClr>
                </a:solidFill>
              </a:rPr>
              <a:t>Την Επιτροπή της Αειφόρου Ανάπτυξης (Committee of Sustainable Development), </a:t>
            </a:r>
            <a:r>
              <a:rPr lang="el-GR" dirty="0" smtClean="0"/>
              <a:t>υπεύθυνη για περιβαντολλογικά θέματα και τον αειφόρο αστικό σχεδιασμό</a:t>
            </a:r>
          </a:p>
          <a:p>
            <a:endParaRPr lang="el-GR" dirty="0" smtClean="0"/>
          </a:p>
          <a:p>
            <a:r>
              <a:rPr lang="el-GR" b="1" dirty="0" smtClean="0">
                <a:solidFill>
                  <a:schemeClr val="accent1">
                    <a:lumMod val="75000"/>
                  </a:schemeClr>
                </a:solidFill>
              </a:rPr>
              <a:t>Την Επιτροπή Κοινωνικής Συνοχής (Committee of Social Cohesion), </a:t>
            </a:r>
            <a:r>
              <a:rPr lang="el-GR" dirty="0" smtClean="0"/>
              <a:t>υπεύθυνη για θέματα που αφορούν την εργασία, την υπηκοότητα, την μετανάστευση, τις ενδοκοινοτικές σχέσεις, την ισότητα ανάμεσα στις γυναίκες και στους άντρες και την συνοχή.</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E</a:t>
            </a:r>
            <a:r>
              <a:rPr lang="el-GR" sz="2800" dirty="0" smtClean="0"/>
              <a:t>ΠΙΤΡΟΠΗ ΘΕΣΜΩΝ</a:t>
            </a:r>
            <a:r>
              <a:rPr lang="en-US" sz="2800" dirty="0" smtClean="0"/>
              <a:t/>
            </a:r>
            <a:br>
              <a:rPr lang="en-US" sz="2800" dirty="0" smtClean="0"/>
            </a:br>
            <a:r>
              <a:rPr lang="en-US" sz="2800" dirty="0" smtClean="0"/>
              <a:t>INSTITUTIONAL COMMITTEE </a:t>
            </a:r>
            <a:endParaRPr lang="el-GR" sz="2800" dirty="0"/>
          </a:p>
        </p:txBody>
      </p:sp>
      <p:sp>
        <p:nvSpPr>
          <p:cNvPr id="3" name="Content Placeholder 2"/>
          <p:cNvSpPr>
            <a:spLocks noGrp="1"/>
          </p:cNvSpPr>
          <p:nvPr>
            <p:ph idx="1"/>
          </p:nvPr>
        </p:nvSpPr>
        <p:spPr/>
        <p:txBody>
          <a:bodyPr/>
          <a:lstStyle/>
          <a:p>
            <a:pPr lvl="0"/>
            <a:r>
              <a:rPr lang="en-US" b="1" dirty="0" smtClean="0"/>
              <a:t>1. </a:t>
            </a:r>
            <a:r>
              <a:rPr lang="el-GR" b="1" dirty="0" smtClean="0"/>
              <a:t>Επιτροπή Θεσμών (ελληνική γλώσσα)</a:t>
            </a:r>
          </a:p>
          <a:p>
            <a:pPr>
              <a:buNone/>
            </a:pPr>
            <a:r>
              <a:rPr lang="en-US" dirty="0" smtClean="0"/>
              <a:t>  </a:t>
            </a:r>
            <a:r>
              <a:rPr lang="el-GR" dirty="0" smtClean="0"/>
              <a:t>Θέμα: Τοπικά και Περιφερειακά Μ.Μ.Ε: φύλακες της δημοκρατίας και της κοινωνικής συνοχής</a:t>
            </a:r>
          </a:p>
          <a:p>
            <a:r>
              <a:rPr lang="en-US" b="1" dirty="0" smtClean="0"/>
              <a:t>1a. Institutional Committee (English language)</a:t>
            </a:r>
            <a:endParaRPr lang="el-GR" b="1" dirty="0" smtClean="0"/>
          </a:p>
          <a:p>
            <a:pPr>
              <a:buNone/>
            </a:pPr>
            <a:r>
              <a:rPr lang="en-US" dirty="0" smtClean="0"/>
              <a:t>  Subject: On Crime and Urban Insecurity in Europe: the role of Local Authorities</a:t>
            </a:r>
            <a:endParaRPr lang="el-GR" dirty="0" smtClean="0"/>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E</a:t>
            </a:r>
            <a:r>
              <a:rPr lang="el-GR" sz="2800" dirty="0" smtClean="0"/>
              <a:t>ΠΙΤΡΟΠΗ ΓΙΑ ΤΗΝ ΠΑΙΔΕΙΑ ΚΑΙ ΤΟΝ ΠΟΛΙΤΙΣΜΟ </a:t>
            </a:r>
            <a:br>
              <a:rPr lang="el-GR" sz="2800" dirty="0" smtClean="0"/>
            </a:br>
            <a:r>
              <a:rPr lang="en-US" sz="2800" dirty="0" smtClean="0"/>
              <a:t>EDUCATIONAL AND CULTURAL COMMITTEE</a:t>
            </a:r>
            <a:endParaRPr lang="el-GR" sz="2800" dirty="0"/>
          </a:p>
        </p:txBody>
      </p:sp>
      <p:sp>
        <p:nvSpPr>
          <p:cNvPr id="3" name="Content Placeholder 2"/>
          <p:cNvSpPr>
            <a:spLocks noGrp="1"/>
          </p:cNvSpPr>
          <p:nvPr>
            <p:ph idx="1"/>
          </p:nvPr>
        </p:nvSpPr>
        <p:spPr/>
        <p:txBody>
          <a:bodyPr>
            <a:normAutofit fontScale="92500" lnSpcReduction="20000"/>
          </a:bodyPr>
          <a:lstStyle/>
          <a:p>
            <a:pPr lvl="0"/>
            <a:r>
              <a:rPr lang="en-US" b="1" dirty="0" smtClean="0"/>
              <a:t>2.</a:t>
            </a:r>
            <a:r>
              <a:rPr lang="el-GR" b="1" dirty="0" smtClean="0"/>
              <a:t>Επιτροπή για την Παιδεία και τον Πολιτισμό (ελληνική γλώσσα)</a:t>
            </a:r>
          </a:p>
          <a:p>
            <a:pPr>
              <a:buNone/>
            </a:pPr>
            <a:r>
              <a:rPr lang="en-US" dirty="0" smtClean="0"/>
              <a:t>  </a:t>
            </a:r>
            <a:r>
              <a:rPr lang="el-GR" dirty="0" smtClean="0"/>
              <a:t>Θέμα: Η εμπλοκή των Τοπικών Αρχών στη διατήρηση των Ιστορικών Μνημείων των πόλεων και στη διαφύλαξη της Ιστορικότητας του αστικού χώρου</a:t>
            </a:r>
          </a:p>
          <a:p>
            <a:r>
              <a:rPr lang="en-US" b="1" dirty="0" smtClean="0"/>
              <a:t>2a. Educational and Cultural Committee (English language)</a:t>
            </a:r>
            <a:endParaRPr lang="el-GR" b="1" dirty="0" smtClean="0"/>
          </a:p>
          <a:p>
            <a:pPr>
              <a:buNone/>
            </a:pPr>
            <a:r>
              <a:rPr lang="en-US" dirty="0" smtClean="0"/>
              <a:t>   Subject: The role of A.I in affecting local democracy and representation</a:t>
            </a:r>
            <a:endParaRPr lang="el-GR" dirty="0" smtClean="0"/>
          </a:p>
          <a:p>
            <a:pPr>
              <a:buNone/>
            </a:pPr>
            <a:r>
              <a:rPr lang="en-US" dirty="0" smtClean="0"/>
              <a:t> </a:t>
            </a:r>
            <a:endParaRPr lang="el-GR" dirty="0" smtClean="0"/>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smtClean="0"/>
              <a:t>ΕΠΙΤΡΟΠΗ ΓΙΑ ΤΗΝ ΑΕΙΦΟΡΟ ΑΝΑΠΤΥΞΗ </a:t>
            </a:r>
            <a:br>
              <a:rPr lang="el-GR" sz="2800" dirty="0" smtClean="0"/>
            </a:br>
            <a:r>
              <a:rPr lang="el-GR" sz="2800" dirty="0" smtClean="0"/>
              <a:t>ΕΝ</a:t>
            </a:r>
            <a:r>
              <a:rPr lang="en-US" sz="2800" dirty="0" smtClean="0"/>
              <a:t>VIRONMENTAL COMMITTEE ON SUSTAINABLE DEVELOPEMENT</a:t>
            </a:r>
            <a:endParaRPr lang="el-GR" sz="2800" dirty="0"/>
          </a:p>
        </p:txBody>
      </p:sp>
      <p:sp>
        <p:nvSpPr>
          <p:cNvPr id="3" name="Content Placeholder 2"/>
          <p:cNvSpPr>
            <a:spLocks noGrp="1"/>
          </p:cNvSpPr>
          <p:nvPr>
            <p:ph idx="1"/>
          </p:nvPr>
        </p:nvSpPr>
        <p:spPr>
          <a:xfrm>
            <a:off x="502920" y="530352"/>
            <a:ext cx="8183880" cy="3906760"/>
          </a:xfrm>
        </p:spPr>
        <p:txBody>
          <a:bodyPr>
            <a:normAutofit lnSpcReduction="10000"/>
          </a:bodyPr>
          <a:lstStyle/>
          <a:p>
            <a:pPr lvl="0"/>
            <a:r>
              <a:rPr lang="en-US" b="1" dirty="0" smtClean="0"/>
              <a:t>3.</a:t>
            </a:r>
            <a:r>
              <a:rPr lang="el-GR" b="1" dirty="0" smtClean="0"/>
              <a:t>Επιτροπή για την Αειφόρο Ανάπτυξη (ελληνική γλώσσα)</a:t>
            </a:r>
          </a:p>
          <a:p>
            <a:pPr>
              <a:buNone/>
            </a:pPr>
            <a:r>
              <a:rPr lang="en-US" dirty="0" smtClean="0"/>
              <a:t>  </a:t>
            </a:r>
            <a:r>
              <a:rPr lang="el-GR" dirty="0" smtClean="0"/>
              <a:t>Θέμα: Ο ρόλος των Τοπικών Αρχών στην ενεργειακή μετάβαση</a:t>
            </a:r>
          </a:p>
          <a:p>
            <a:r>
              <a:rPr lang="en-US" b="1" dirty="0" smtClean="0"/>
              <a:t>3a. Environmental Committee on Sustainable </a:t>
            </a:r>
            <a:r>
              <a:rPr lang="en-US" b="1" dirty="0" smtClean="0"/>
              <a:t>Development (English language)</a:t>
            </a:r>
            <a:endParaRPr lang="el-GR" b="1" dirty="0" smtClean="0"/>
          </a:p>
          <a:p>
            <a:pPr>
              <a:buNone/>
            </a:pPr>
            <a:r>
              <a:rPr lang="en-US" dirty="0" smtClean="0"/>
              <a:t>  Subject: The Role of Local Authorities in Decentralization and Climate Change</a:t>
            </a:r>
            <a:endParaRPr lang="el-GR" dirty="0" smtClean="0"/>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229200"/>
            <a:ext cx="8183880" cy="805840"/>
          </a:xfrm>
        </p:spPr>
        <p:txBody>
          <a:bodyPr>
            <a:noAutofit/>
          </a:bodyPr>
          <a:lstStyle/>
          <a:p>
            <a:r>
              <a:rPr lang="el-GR" sz="2800" dirty="0" smtClean="0"/>
              <a:t>ΕΠΙΤΡΟΠΗ ΓΙΑ ΤΗΝ ΚΟΙΝΩΝΙΚΗ ΣΥΝΟΧΗ </a:t>
            </a:r>
            <a:br>
              <a:rPr lang="el-GR" sz="2800" dirty="0" smtClean="0"/>
            </a:br>
            <a:r>
              <a:rPr lang="en-US" sz="2800" dirty="0" smtClean="0"/>
              <a:t>COMMITTEE ON SOCIAL COHESION </a:t>
            </a:r>
            <a:endParaRPr lang="el-GR" sz="2800" dirty="0"/>
          </a:p>
        </p:txBody>
      </p:sp>
      <p:sp>
        <p:nvSpPr>
          <p:cNvPr id="3" name="Content Placeholder 2"/>
          <p:cNvSpPr>
            <a:spLocks noGrp="1"/>
          </p:cNvSpPr>
          <p:nvPr>
            <p:ph idx="1"/>
          </p:nvPr>
        </p:nvSpPr>
        <p:spPr/>
        <p:txBody>
          <a:bodyPr>
            <a:normAutofit fontScale="92500" lnSpcReduction="10000"/>
          </a:bodyPr>
          <a:lstStyle/>
          <a:p>
            <a:pPr lvl="0"/>
            <a:r>
              <a:rPr lang="en-US" b="1" dirty="0" smtClean="0"/>
              <a:t>4. </a:t>
            </a:r>
            <a:r>
              <a:rPr lang="el-GR" b="1" dirty="0" smtClean="0"/>
              <a:t>Επιτροπή </a:t>
            </a:r>
            <a:r>
              <a:rPr lang="el-GR" b="1" dirty="0" smtClean="0"/>
              <a:t>για την Κοινωνική Συνοχή (</a:t>
            </a:r>
            <a:r>
              <a:rPr lang="el-GR" b="1" dirty="0" smtClean="0"/>
              <a:t>ελληνική</a:t>
            </a:r>
            <a:r>
              <a:rPr lang="en-US" b="1" dirty="0" smtClean="0"/>
              <a:t> </a:t>
            </a:r>
            <a:r>
              <a:rPr lang="el-GR" b="1" dirty="0" smtClean="0"/>
              <a:t>γλώσσα</a:t>
            </a:r>
            <a:r>
              <a:rPr lang="el-GR" b="1" dirty="0" smtClean="0"/>
              <a:t>)</a:t>
            </a:r>
          </a:p>
          <a:p>
            <a:pPr>
              <a:buNone/>
            </a:pPr>
            <a:r>
              <a:rPr lang="en-US" dirty="0" smtClean="0"/>
              <a:t>   </a:t>
            </a:r>
            <a:r>
              <a:rPr lang="el-GR" dirty="0" smtClean="0"/>
              <a:t>Θέμα: Ο ρόλος των Τοπικών Αρχών στην υπεύθυνη Πολιτειότητα και την ενεργό Συμμετοχή του Πολίτη στη δημόσια σφαίρα</a:t>
            </a:r>
          </a:p>
          <a:p>
            <a:r>
              <a:rPr lang="en-US" b="1" dirty="0" smtClean="0"/>
              <a:t>4a. Committee on Social Cohesion </a:t>
            </a:r>
            <a:r>
              <a:rPr lang="en-US" b="1" dirty="0" smtClean="0"/>
              <a:t>(English language)</a:t>
            </a:r>
            <a:endParaRPr lang="en-US" b="1" dirty="0" smtClean="0"/>
          </a:p>
          <a:p>
            <a:pPr>
              <a:buNone/>
            </a:pPr>
            <a:r>
              <a:rPr lang="el-GR" dirty="0" smtClean="0"/>
              <a:t>   </a:t>
            </a:r>
            <a:r>
              <a:rPr lang="en-US" dirty="0" smtClean="0"/>
              <a:t>Subject: The Stability Pact for South-Eastern Europe: Specific Projects on Local Democracy and </a:t>
            </a:r>
            <a:r>
              <a:rPr lang="en-US" dirty="0" err="1" smtClean="0"/>
              <a:t>Transfrontier</a:t>
            </a:r>
            <a:r>
              <a:rPr lang="en-US" dirty="0" smtClean="0"/>
              <a:t> Cooperation</a:t>
            </a:r>
            <a:endParaRPr lang="el-GR" dirty="0" smtClean="0"/>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ΧΡΗΣΙΜΕΣ ΟΔΗΓΙΕΣ </a:t>
            </a:r>
            <a:endParaRPr lang="el-GR" dirty="0"/>
          </a:p>
        </p:txBody>
      </p:sp>
      <p:sp>
        <p:nvSpPr>
          <p:cNvPr id="3" name="Content Placeholder 2"/>
          <p:cNvSpPr>
            <a:spLocks noGrp="1"/>
          </p:cNvSpPr>
          <p:nvPr>
            <p:ph idx="1"/>
          </p:nvPr>
        </p:nvSpPr>
        <p:spPr>
          <a:xfrm>
            <a:off x="502920" y="530352"/>
            <a:ext cx="8183880" cy="4842864"/>
          </a:xfrm>
        </p:spPr>
        <p:txBody>
          <a:bodyPr>
            <a:normAutofit fontScale="25000" lnSpcReduction="20000"/>
          </a:bodyPr>
          <a:lstStyle/>
          <a:p>
            <a:r>
              <a:rPr lang="el-GR" sz="5600" b="1" u="sng" dirty="0" smtClean="0"/>
              <a:t>ΠΡΟΣΟΧΗ</a:t>
            </a:r>
            <a:r>
              <a:rPr lang="el-GR" sz="5600" dirty="0" smtClean="0"/>
              <a:t>: </a:t>
            </a:r>
            <a:r>
              <a:rPr lang="el-GR" sz="5600" b="1" dirty="0" smtClean="0"/>
              <a:t>Σε κάθε χώρα εκπροσωπείται η πρωτεύουσα της χώρας ως Δήμος</a:t>
            </a:r>
            <a:r>
              <a:rPr lang="el-GR" sz="5600" dirty="0" smtClean="0"/>
              <a:t>, π.χ</a:t>
            </a:r>
            <a:r>
              <a:rPr lang="el-GR" sz="5600" b="1" dirty="0" smtClean="0"/>
              <a:t>. Βερολίνο/ΓΕΡΜΑΝΙΑ, </a:t>
            </a:r>
            <a:r>
              <a:rPr lang="en-US" sz="5600" b="1" dirty="0" smtClean="0"/>
              <a:t>Madrid</a:t>
            </a:r>
            <a:r>
              <a:rPr lang="el-GR" sz="5600" b="1" dirty="0" smtClean="0"/>
              <a:t>/</a:t>
            </a:r>
            <a:r>
              <a:rPr lang="en-US" sz="5600" b="1" dirty="0" smtClean="0"/>
              <a:t>SPAIN</a:t>
            </a:r>
            <a:endParaRPr lang="el-GR" sz="5600" dirty="0" smtClean="0"/>
          </a:p>
          <a:p>
            <a:r>
              <a:rPr lang="el-GR" sz="5600" b="1" u="sng" dirty="0" smtClean="0"/>
              <a:t>ΚΑΘΕ ΜΑΘΗΤΗΣ/ΤΡΙΑ – ΕΚΠΡΟΣΩΠΟΣ </a:t>
            </a:r>
            <a:r>
              <a:rPr lang="el-GR" sz="5600" b="1" dirty="0" smtClean="0"/>
              <a:t>θα πρέπει να έχει προετοιμάσει ένα εισαγωγικό ΚΕΙΜΕΝΟ ΘΕΣΕΩΝ 200 λέξεων σε σχέση με το Θέμα της Επιτροπής του/της, το οποίο θα αναγνώσει στην Επιτροπή Εργασίας, προκειμένου οι εκπρόσωποι των άλλων χωρών να γνωρίσουν την πολιτική της κάθε χώρας σε σχέση με το θέμα. Οι μαθητές-εκπρόσωποι μπορούν να έχουν το ΚΕΙΜΕΝΟ ΘΕΣΕΩΝ σε στικάκι, ώστε να προβάλλεται ταυτόχρονα με την ανάγνωση σε όλη  την Επιτροπή. ΕΠΙΣΗΣ, ΚΑΘΕ ΜΑΘΗΤΗΣ/ΤΡΙΑ – ΕΚΠΡΟΣΩΠΟΣ </a:t>
            </a:r>
            <a:r>
              <a:rPr lang="el-GR" sz="5600" dirty="0" smtClean="0"/>
              <a:t>θα πρέπει </a:t>
            </a:r>
            <a:r>
              <a:rPr lang="el-GR" sz="5600" b="1" dirty="0" smtClean="0"/>
              <a:t>να έχει προετοιμάσει 4 – 5 προτάσεις</a:t>
            </a:r>
            <a:r>
              <a:rPr lang="el-GR" sz="5600" dirty="0" smtClean="0"/>
              <a:t> για την επίλυση/βελτίωση του Θέματος συζήτησης στην Επιτροπή. Οι προτάσεις αυτές θα πρέπει να είναι σύμφωνες με την τρέχουσα πολιτική της χώρας εκπροσώπησης.</a:t>
            </a:r>
          </a:p>
          <a:p>
            <a:r>
              <a:rPr lang="el-GR" sz="5600" b="1" u="sng" dirty="0" smtClean="0"/>
              <a:t>Υπάρχει </a:t>
            </a:r>
            <a:r>
              <a:rPr lang="el-GR" sz="5600" b="1" dirty="0" smtClean="0"/>
              <a:t>ΥΠΟΔΕΙΓΜΑ ΨΗΦΙΣΜΑΤΟΣ </a:t>
            </a:r>
            <a:r>
              <a:rPr lang="el-GR" sz="5600" dirty="0" smtClean="0"/>
              <a:t>για το Α</a:t>
            </a:r>
            <a:r>
              <a:rPr lang="en-US" sz="5600" dirty="0" smtClean="0"/>
              <a:t>MEC</a:t>
            </a:r>
            <a:r>
              <a:rPr lang="el-GR" sz="5600" dirty="0" smtClean="0"/>
              <a:t> 2024, ώστε να είστε εξοικειωμένοι με τη μορφή του.</a:t>
            </a:r>
          </a:p>
          <a:p>
            <a:r>
              <a:rPr lang="el-GR" sz="5600" b="1" u="sng" dirty="0" smtClean="0"/>
              <a:t>Για την προετοιμασία σας</a:t>
            </a:r>
            <a:r>
              <a:rPr lang="el-GR" sz="5600" dirty="0" smtClean="0"/>
              <a:t>, μπορείτε να επισκεφτείτε την </a:t>
            </a:r>
            <a:r>
              <a:rPr lang="el-GR" sz="5600" b="1" dirty="0" smtClean="0"/>
              <a:t>ιστοσελίδα του Συμβουλίου της</a:t>
            </a:r>
            <a:r>
              <a:rPr lang="el-GR" sz="5600" dirty="0" smtClean="0"/>
              <a:t> </a:t>
            </a:r>
            <a:r>
              <a:rPr lang="el-GR" sz="5600" b="1" dirty="0" smtClean="0"/>
              <a:t>Ευρώπης</a:t>
            </a:r>
            <a:r>
              <a:rPr lang="el-GR" sz="5600" dirty="0" smtClean="0"/>
              <a:t>, όπου μπορείτε να ενημερωθείτε για τις εργασίες του </a:t>
            </a:r>
            <a:r>
              <a:rPr lang="el-GR" sz="5600" b="1" dirty="0" smtClean="0"/>
              <a:t>Ευρωπαϊκού Κογκρέσου</a:t>
            </a:r>
            <a:r>
              <a:rPr lang="el-GR" sz="5600" dirty="0" smtClean="0"/>
              <a:t> και να δείτε τα θέματα συζήτησης, καθώς και τα Ψηφίσματα του Κογκρέσου. Μόλις μάθετε την πόλη/χώρα εκπροσώπησης, μπορείτε να αναζητήσετε πληροφορίες στο Διαδίκτυο σε σχέση με την πολιτική και τις ενέργειες/μέτρα της χώρας τους σε σχέση με το θέμα προς συζήτηση στην Επιτροπή Εργασίας στην οποία συμμετέχετε. Στη συνέχεια, οι μαθητές-εκπρόσωποι θα πρέπει να καταγράψετε μερικές </a:t>
            </a:r>
            <a:r>
              <a:rPr lang="el-GR" sz="5600" b="1" dirty="0" smtClean="0"/>
              <a:t>προτάσεις</a:t>
            </a:r>
            <a:r>
              <a:rPr lang="el-GR" sz="5600" dirty="0" smtClean="0"/>
              <a:t> </a:t>
            </a:r>
            <a:r>
              <a:rPr lang="el-GR" sz="5600" b="1" dirty="0" smtClean="0"/>
              <a:t>σε σχέση με το θέμα της Επιτροπής σας</a:t>
            </a:r>
            <a:r>
              <a:rPr lang="el-GR" sz="5600" dirty="0" smtClean="0"/>
              <a:t>. Οι προτάσεις αυτές των εκπροσώπων θα συζητηθούν μέσα στις Επιτροπές Εργασίας, με την καθοδήγηση των Προεδρείων και με σκοπό να υπάρξει αμοιβαία κατανόηση μεταξύ  των χωρών και παραγωγή κοινού Ψηφίσματος ανά Επιτροπή. ΟΛΑ τα Ψηφίσματα (8 Ψηφίσματα – 1 Ψήφισμα ανά Επιτροπή) θα αναγνωσθούν στη Γενική Συνδιάσκεψη/Ολομέλεια και θα εγκριθούν ή απορριφθούν εκεί.</a:t>
            </a:r>
          </a:p>
          <a:p>
            <a:pPr>
              <a:buNone/>
            </a:pPr>
            <a:endParaRPr lang="el-GR"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343</TotalTime>
  <Words>1643</Words>
  <Application>Microsoft Office PowerPoint</Application>
  <PresentationFormat>On-screen Show (4:3)</PresentationFormat>
  <Paragraphs>101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Aspect</vt:lpstr>
      <vt:lpstr>AMEC 2024 ΠΡΟΣΟΜΟΙΩΣΗ ΕΥΡΩΠΑΪΚΟΥ ΚΟΓΚΡΕΣΟΥ ΤΟΠΙΚΩΝ ΚΑΙ ΠΕΡΙΦΕΡΕΙΑΚΩΝ ΑΡΧΩΝ ΤΟΥ ΣΥΜΒΟΥΛΙΟΥ ΤΗΣ ΕΥΡΩΠΗΣ</vt:lpstr>
      <vt:lpstr>Τι είναι το Συμβούλιο της Ευρώπης </vt:lpstr>
      <vt:lpstr>Το Ευρωπαικό Κογκρέσο των Τοπικών και Περιφερειακών Αρχών </vt:lpstr>
      <vt:lpstr>Οι Επιτροπές του Κογκρέσου </vt:lpstr>
      <vt:lpstr>EΠΙΤΡΟΠΗ ΘΕΣΜΩΝ INSTITUTIONAL COMMITTEE </vt:lpstr>
      <vt:lpstr>EΠΙΤΡΟΠΗ ΓΙΑ ΤΗΝ ΠΑΙΔΕΙΑ ΚΑΙ ΤΟΝ ΠΟΛΙΤΙΣΜΟ  EDUCATIONAL AND CULTURAL COMMITTEE</vt:lpstr>
      <vt:lpstr>ΕΠΙΤΡΟΠΗ ΓΙΑ ΤΗΝ ΑΕΙΦΟΡΟ ΑΝΑΠΤΥΞΗ  ΕΝVIRONMENTAL COMMITTEE ON SUSTAINABLE DEVELOPEMENT</vt:lpstr>
      <vt:lpstr>ΕΠΙΤΡΟΠΗ ΓΙΑ ΤΗΝ ΚΟΙΝΩΝΙΚΗ ΣΥΝΟΧΗ  COMMITTEE ON SOCIAL COHESION </vt:lpstr>
      <vt:lpstr>ΧΡΗΣΙΜΕΣ ΟΔΗΓΙΕΣ </vt:lpstr>
      <vt:lpstr>ΚΑΝΟΝΕΣ ΔΙΑΔΙΚΑΣΙΑΣ</vt:lpstr>
      <vt:lpstr>ΚΑΝΟΝΕΣ ΔΙΑΔΙΚΑΣΙΑΣ</vt:lpstr>
      <vt:lpstr>ΚΑΝΟΝΕΣ ΔΙΑΔΙΚΑΣΙΑΣ</vt:lpstr>
      <vt:lpstr>ΚΑΝΟΝΕΣ ΔΙΑΔΙΚΑΣΙΑΣ</vt:lpstr>
      <vt:lpstr>ΚΑΝΟΝΕΣ ΔΙΑΔΙΚΑΣΙΑΣ</vt:lpstr>
      <vt:lpstr>ΚΑΝΟΝΕΣ ΔΙΑΔΙΚΑΣΙΑΣ</vt:lpstr>
      <vt:lpstr>ΠΡΟΕΤΟΙΜΑΣΙΑ </vt:lpstr>
      <vt:lpstr>ΠΡΟΕΤΟΙΜΑΣΙΑ </vt:lpstr>
      <vt:lpstr>ΔΙΑΔΙΚΑΣΙΑ</vt:lpstr>
      <vt:lpstr>ΔΙΑΔΙΚΑΣΙΑ</vt:lpstr>
      <vt:lpstr>ΔΙΑΔΙΚΑΣΙΑ</vt:lpstr>
      <vt:lpstr>ΔΙΑΔΙΚΑΣΙΑ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AMEC 2024</dc:title>
  <dc:creator>Harris</dc:creator>
  <cp:lastModifiedBy>Harris</cp:lastModifiedBy>
  <cp:revision>38</cp:revision>
  <dcterms:created xsi:type="dcterms:W3CDTF">2024-01-11T06:57:54Z</dcterms:created>
  <dcterms:modified xsi:type="dcterms:W3CDTF">2024-01-11T14:49:29Z</dcterms:modified>
</cp:coreProperties>
</file>