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65" r:id="rId4"/>
    <p:sldId id="272" r:id="rId5"/>
    <p:sldId id="271" r:id="rId6"/>
    <p:sldId id="266" r:id="rId7"/>
    <p:sldId id="267" r:id="rId8"/>
    <p:sldId id="268" r:id="rId9"/>
    <p:sldId id="256" r:id="rId10"/>
    <p:sldId id="257" r:id="rId11"/>
    <p:sldId id="259" r:id="rId12"/>
    <p:sldId id="269" r:id="rId13"/>
    <p:sldId id="263" r:id="rId14"/>
    <p:sldId id="260" r:id="rId15"/>
    <p:sldId id="262" r:id="rId16"/>
    <p:sldId id="26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60" d="100"/>
          <a:sy n="160" d="100"/>
        </p:scale>
        <p:origin x="1200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2CFF-9D25-4256-90C2-89353132E232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55A8-773C-41AC-8E54-7FD3B9389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 EINAI TO </a:t>
            </a:r>
            <a:r>
              <a:rPr lang="el-GR" dirty="0" smtClean="0">
                <a:solidFill>
                  <a:srgbClr val="FF0000"/>
                </a:solidFill>
              </a:rPr>
              <a:t>ΣΧΕΔΙΟ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l-GR" b="1" dirty="0" smtClean="0">
                <a:latin typeface="+mj-lt"/>
              </a:rPr>
              <a:t>Σχέδιο</a:t>
            </a:r>
            <a:r>
              <a:rPr lang="el-GR" dirty="0" smtClean="0">
                <a:latin typeface="+mj-lt"/>
              </a:rPr>
              <a:t> ονομάζεται η απεικόνιση ενός  πράγματος ή μιας κατασκευής με τη βοήθεια γραφικής ύλης σε χαρτί ή με τη βοήθεια ειδικών σχεδιαστικών λογισμικών σε υπολογιστή.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Οι όψεις ενός αντικειμένου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Cap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84976" cy="49433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Σχεδιασμός με τη μέθοδο όψεων-προβολών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Με την μέθοδο των προβολών σχεδιάζουμε τις τρεις κύριες όψεις του αντικειμένου: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1928794" y="3786190"/>
            <a:ext cx="5214974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stCxn id="3" idx="1"/>
            <a:endCxn id="3" idx="3"/>
          </p:cNvCxnSpPr>
          <p:nvPr/>
        </p:nvCxnSpPr>
        <p:spPr>
          <a:xfrm rot="10800000" flipH="1">
            <a:off x="179512" y="3863182"/>
            <a:ext cx="85072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928662" y="164305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ΠΡΟΣΟΨΗ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928662" y="485776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ΚΑΤΟΨΗ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072066" y="164305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ΠΛΑΓΙΑ ΟΨΗ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1.jpg"/>
          <p:cNvPicPr>
            <a:picLocks noChangeAspect="1"/>
          </p:cNvPicPr>
          <p:nvPr/>
        </p:nvPicPr>
        <p:blipFill>
          <a:blip r:embed="rId2"/>
          <a:srcRect l="32031" t="33094" r="6250" b="11961"/>
          <a:stretch>
            <a:fillRect/>
          </a:stretch>
        </p:blipFill>
        <p:spPr>
          <a:xfrm>
            <a:off x="357158" y="714356"/>
            <a:ext cx="4000528" cy="2633259"/>
          </a:xfrm>
          <a:prstGeom prst="rect">
            <a:avLst/>
          </a:prstGeom>
        </p:spPr>
      </p:pic>
      <p:cxnSp>
        <p:nvCxnSpPr>
          <p:cNvPr id="7" name="6 - Ευθεία γραμμή σύνδεσης"/>
          <p:cNvCxnSpPr/>
          <p:nvPr/>
        </p:nvCxnSpPr>
        <p:spPr>
          <a:xfrm rot="5400000">
            <a:off x="1428728" y="3429000"/>
            <a:ext cx="65722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142844" y="39290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- Εικόνα" descr="IMG_20220123_195743.jpg"/>
          <p:cNvPicPr>
            <a:picLocks noChangeAspect="1"/>
          </p:cNvPicPr>
          <p:nvPr/>
        </p:nvPicPr>
        <p:blipFill>
          <a:blip r:embed="rId3" cstate="print"/>
          <a:srcRect l="10157" t="50000" r="28906" b="13889"/>
          <a:stretch>
            <a:fillRect/>
          </a:stretch>
        </p:blipFill>
        <p:spPr>
          <a:xfrm rot="10800000">
            <a:off x="357158" y="4572008"/>
            <a:ext cx="3929090" cy="1309704"/>
          </a:xfrm>
          <a:prstGeom prst="rect">
            <a:avLst/>
          </a:prstGeom>
        </p:spPr>
      </p:pic>
      <p:pic>
        <p:nvPicPr>
          <p:cNvPr id="12" name="11 - Εικόνα" descr="IMG_20220123_194858.jpg"/>
          <p:cNvPicPr>
            <a:picLocks noChangeAspect="1"/>
          </p:cNvPicPr>
          <p:nvPr/>
        </p:nvPicPr>
        <p:blipFill>
          <a:blip r:embed="rId4" cstate="print"/>
          <a:srcRect l="37037" t="31250" r="37037" b="41667"/>
          <a:stretch>
            <a:fillRect/>
          </a:stretch>
        </p:blipFill>
        <p:spPr>
          <a:xfrm>
            <a:off x="6500826" y="785794"/>
            <a:ext cx="1357322" cy="2520741"/>
          </a:xfrm>
          <a:prstGeom prst="rect">
            <a:avLst/>
          </a:prstGeom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4214810" y="78579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000628" y="78579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5715008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4286248" y="321468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5143504" y="321468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6000760" y="321468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rot="5400000">
            <a:off x="178563" y="360759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rot="5400000">
            <a:off x="142844" y="414338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rot="5400000">
            <a:off x="4071934" y="364331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>
            <a:off x="4107653" y="425053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1785918" y="1428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ΠΡΟΣΟΨΗ</a:t>
            </a:r>
            <a:endParaRPr lang="en-US" dirty="0"/>
          </a:p>
        </p:txBody>
      </p:sp>
      <p:sp>
        <p:nvSpPr>
          <p:cNvPr id="36" name="35 - TextBox"/>
          <p:cNvSpPr txBox="1"/>
          <p:nvPr/>
        </p:nvSpPr>
        <p:spPr>
          <a:xfrm>
            <a:off x="6429388" y="14285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ΠΛΑΓΙΑ ΟΨΗ</a:t>
            </a:r>
          </a:p>
          <a:p>
            <a:endParaRPr lang="en-US" dirty="0"/>
          </a:p>
        </p:txBody>
      </p:sp>
      <p:sp>
        <p:nvSpPr>
          <p:cNvPr id="37" name="36 - TextBox"/>
          <p:cNvSpPr txBox="1"/>
          <p:nvPr/>
        </p:nvSpPr>
        <p:spPr>
          <a:xfrm>
            <a:off x="1000100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ΚΑΤΟΨΗ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11560" y="1484784"/>
            <a:ext cx="388843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1357290" y="1643050"/>
            <a:ext cx="2071702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357554" y="1643050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611560" y="3501008"/>
            <a:ext cx="0" cy="36004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611560" y="4077072"/>
            <a:ext cx="0" cy="28803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4499992" y="3501008"/>
            <a:ext cx="0" cy="28803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4500562" y="4071942"/>
            <a:ext cx="0" cy="28803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Ορθογώνιο"/>
          <p:cNvSpPr/>
          <p:nvPr/>
        </p:nvSpPr>
        <p:spPr>
          <a:xfrm>
            <a:off x="571472" y="4429132"/>
            <a:ext cx="392909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1428728" y="478632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Ορθογώνιο"/>
          <p:cNvSpPr/>
          <p:nvPr/>
        </p:nvSpPr>
        <p:spPr>
          <a:xfrm>
            <a:off x="5292080" y="1484784"/>
            <a:ext cx="936000" cy="2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6" name="35 - Ευθεία γραμμή σύνδεσης"/>
          <p:cNvCxnSpPr/>
          <p:nvPr/>
        </p:nvCxnSpPr>
        <p:spPr>
          <a:xfrm>
            <a:off x="4499992" y="1484784"/>
            <a:ext cx="28803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>
            <a:off x="4932040" y="1484784"/>
            <a:ext cx="36004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>
            <a:off x="4499992" y="3501008"/>
            <a:ext cx="28803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>
            <a:off x="4932040" y="3501008"/>
            <a:ext cx="36004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TextBox"/>
          <p:cNvSpPr txBox="1"/>
          <p:nvPr/>
        </p:nvSpPr>
        <p:spPr>
          <a:xfrm>
            <a:off x="2000232" y="7857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πρόσοψη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1785918" y="58578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κάτοψη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6929454" y="200024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πλάγια όψη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1115616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OI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ΚΥΡΙΕΣ ΟΨΕΙΣ ΦΩΤΟΓΡΑΦΙΚΗΣ ΜΗΧΑΝΗΣ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1857356" y="5072074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1643042" y="478632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3428992" y="471488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10800000">
            <a:off x="571472" y="1214422"/>
            <a:ext cx="157163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2857488" y="1214422"/>
            <a:ext cx="164307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5400000" flipH="1" flipV="1">
            <a:off x="4465637" y="4606933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5400000">
            <a:off x="4465637" y="5178437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 flipH="1" flipV="1">
            <a:off x="5965041" y="1964521"/>
            <a:ext cx="92869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- Ευθύγραμμο βέλος σύνδεσης"/>
          <p:cNvCxnSpPr/>
          <p:nvPr/>
        </p:nvCxnSpPr>
        <p:spPr>
          <a:xfrm rot="5400000">
            <a:off x="6072198" y="3143248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48 - Ευθύγραμμο βέλος σύνδεσης"/>
          <p:cNvCxnSpPr/>
          <p:nvPr/>
        </p:nvCxnSpPr>
        <p:spPr>
          <a:xfrm rot="10800000">
            <a:off x="5286380" y="1214422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50 - Ευθύγραμμο βέλος σύνδεσης"/>
          <p:cNvCxnSpPr/>
          <p:nvPr/>
        </p:nvCxnSpPr>
        <p:spPr>
          <a:xfrm>
            <a:off x="5929322" y="1214422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51 - TextBox"/>
          <p:cNvSpPr txBox="1"/>
          <p:nvPr/>
        </p:nvSpPr>
        <p:spPr>
          <a:xfrm>
            <a:off x="2214546" y="11429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</a:t>
            </a:r>
            <a:r>
              <a:rPr lang="el-GR" dirty="0" smtClean="0"/>
              <a:t>εκ</a:t>
            </a:r>
            <a:endParaRPr lang="en-US" dirty="0"/>
          </a:p>
        </p:txBody>
      </p:sp>
      <p:sp>
        <p:nvSpPr>
          <p:cNvPr id="53" name="52 - TextBox"/>
          <p:cNvSpPr txBox="1"/>
          <p:nvPr/>
        </p:nvSpPr>
        <p:spPr>
          <a:xfrm>
            <a:off x="6286512" y="24288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</a:t>
            </a:r>
            <a:r>
              <a:rPr lang="en-US" dirty="0" smtClean="0"/>
              <a:t> </a:t>
            </a:r>
            <a:r>
              <a:rPr lang="el-GR" dirty="0" smtClean="0"/>
              <a:t>εκ</a:t>
            </a:r>
            <a:endParaRPr lang="en-US" dirty="0"/>
          </a:p>
        </p:txBody>
      </p:sp>
      <p:sp>
        <p:nvSpPr>
          <p:cNvPr id="54" name="53 - TextBox"/>
          <p:cNvSpPr txBox="1"/>
          <p:nvPr/>
        </p:nvSpPr>
        <p:spPr>
          <a:xfrm>
            <a:off x="5572132" y="9286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εκ</a:t>
            </a:r>
            <a:endParaRPr lang="en-US" dirty="0"/>
          </a:p>
        </p:txBody>
      </p:sp>
      <p:sp>
        <p:nvSpPr>
          <p:cNvPr id="55" name="54 - TextBox"/>
          <p:cNvSpPr txBox="1"/>
          <p:nvPr/>
        </p:nvSpPr>
        <p:spPr>
          <a:xfrm>
            <a:off x="4572000" y="47148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εκ</a:t>
            </a:r>
            <a:endParaRPr lang="en-US" dirty="0"/>
          </a:p>
        </p:txBody>
      </p:sp>
      <p:cxnSp>
        <p:nvCxnSpPr>
          <p:cNvPr id="57" name="56 - Ευθύγραμμο βέλος σύνδεσης"/>
          <p:cNvCxnSpPr/>
          <p:nvPr/>
        </p:nvCxnSpPr>
        <p:spPr>
          <a:xfrm rot="10800000">
            <a:off x="571472" y="5715016"/>
            <a:ext cx="157163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/>
          <p:nvPr/>
        </p:nvCxnSpPr>
        <p:spPr>
          <a:xfrm>
            <a:off x="2786050" y="5715016"/>
            <a:ext cx="17859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59 - TextBox"/>
          <p:cNvSpPr txBox="1"/>
          <p:nvPr/>
        </p:nvSpPr>
        <p:spPr>
          <a:xfrm>
            <a:off x="2214546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8</a:t>
            </a:r>
            <a:r>
              <a:rPr lang="en-US" dirty="0" smtClean="0"/>
              <a:t> </a:t>
            </a:r>
            <a:r>
              <a:rPr lang="el-GR" dirty="0" smtClean="0"/>
              <a:t>εκ</a:t>
            </a:r>
            <a:endParaRPr lang="en-US" dirty="0"/>
          </a:p>
        </p:txBody>
      </p:sp>
      <p:cxnSp>
        <p:nvCxnSpPr>
          <p:cNvPr id="62" name="61 - Ευθύγραμμο βέλος σύνδεσης"/>
          <p:cNvCxnSpPr/>
          <p:nvPr/>
        </p:nvCxnSpPr>
        <p:spPr>
          <a:xfrm rot="5400000" flipH="1" flipV="1">
            <a:off x="-106395" y="1892289"/>
            <a:ext cx="7858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63 - Ευθύγραμμο βέλος σύνδεσης"/>
          <p:cNvCxnSpPr/>
          <p:nvPr/>
        </p:nvCxnSpPr>
        <p:spPr>
          <a:xfrm rot="5400000">
            <a:off x="-106395" y="3035297"/>
            <a:ext cx="7858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64 - TextBox"/>
          <p:cNvSpPr txBox="1"/>
          <p:nvPr/>
        </p:nvSpPr>
        <p:spPr>
          <a:xfrm>
            <a:off x="142844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</a:t>
            </a:r>
            <a:r>
              <a:rPr lang="en-US" dirty="0" smtClean="0"/>
              <a:t> </a:t>
            </a:r>
            <a:r>
              <a:rPr lang="el-GR" dirty="0" smtClean="0"/>
              <a:t>εκ</a:t>
            </a:r>
            <a:endParaRPr lang="en-US" dirty="0"/>
          </a:p>
        </p:txBody>
      </p:sp>
      <p:sp>
        <p:nvSpPr>
          <p:cNvPr id="66" name="65 - Έλλειψη"/>
          <p:cNvSpPr/>
          <p:nvPr/>
        </p:nvSpPr>
        <p:spPr>
          <a:xfrm>
            <a:off x="2428860" y="235743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- Έλλειψη"/>
          <p:cNvSpPr/>
          <p:nvPr/>
        </p:nvSpPr>
        <p:spPr>
          <a:xfrm>
            <a:off x="1928794" y="157161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- Έλλειψη"/>
          <p:cNvSpPr/>
          <p:nvPr/>
        </p:nvSpPr>
        <p:spPr>
          <a:xfrm>
            <a:off x="2571736" y="157161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49 - Ευθεία γραμμή σύνδεσης"/>
          <p:cNvCxnSpPr/>
          <p:nvPr/>
        </p:nvCxnSpPr>
        <p:spPr>
          <a:xfrm>
            <a:off x="285720" y="3929066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- Ευθεία γραμμή σύνδεσης"/>
          <p:cNvCxnSpPr>
            <a:stCxn id="46" idx="2"/>
          </p:cNvCxnSpPr>
          <p:nvPr/>
        </p:nvCxnSpPr>
        <p:spPr>
          <a:xfrm rot="16200000" flipH="1">
            <a:off x="2071847" y="3572053"/>
            <a:ext cx="5645528" cy="69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- Ευθεία γραμμή σύνδεσης"/>
          <p:cNvCxnSpPr/>
          <p:nvPr/>
        </p:nvCxnSpPr>
        <p:spPr>
          <a:xfrm rot="5400000">
            <a:off x="5000628" y="2500306"/>
            <a:ext cx="200026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- Ευθεία γραμμή σύνδεσης"/>
          <p:cNvCxnSpPr/>
          <p:nvPr/>
        </p:nvCxnSpPr>
        <p:spPr>
          <a:xfrm rot="5400000" flipH="1" flipV="1">
            <a:off x="500034" y="135729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- Ευθεία γραμμή σύνδεσης"/>
          <p:cNvCxnSpPr/>
          <p:nvPr/>
        </p:nvCxnSpPr>
        <p:spPr>
          <a:xfrm rot="5400000" flipH="1" flipV="1">
            <a:off x="4357686" y="135729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- Ευθεία γραμμή σύνδεσης"/>
          <p:cNvCxnSpPr/>
          <p:nvPr/>
        </p:nvCxnSpPr>
        <p:spPr>
          <a:xfrm rot="10800000">
            <a:off x="285720" y="150017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εία γραμμή σύνδεσης"/>
          <p:cNvCxnSpPr/>
          <p:nvPr/>
        </p:nvCxnSpPr>
        <p:spPr>
          <a:xfrm rot="10800000">
            <a:off x="285720" y="342900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εία γραμμή σύνδεσης"/>
          <p:cNvCxnSpPr/>
          <p:nvPr/>
        </p:nvCxnSpPr>
        <p:spPr>
          <a:xfrm rot="5400000">
            <a:off x="392877" y="553642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- Ευθεία γραμμή σύνδεσης"/>
          <p:cNvCxnSpPr/>
          <p:nvPr/>
        </p:nvCxnSpPr>
        <p:spPr>
          <a:xfrm rot="5400000">
            <a:off x="4321967" y="553642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- Ευθεία γραμμή σύνδεσης"/>
          <p:cNvCxnSpPr/>
          <p:nvPr/>
        </p:nvCxnSpPr>
        <p:spPr>
          <a:xfrm rot="5400000" flipH="1" flipV="1">
            <a:off x="5179223" y="132157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- Ευθεία γραμμή σύνδεσης"/>
          <p:cNvCxnSpPr/>
          <p:nvPr/>
        </p:nvCxnSpPr>
        <p:spPr>
          <a:xfrm rot="5400000" flipH="1" flipV="1">
            <a:off x="6072198" y="135729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- Ευθεία γραμμή σύνδεσης"/>
          <p:cNvCxnSpPr/>
          <p:nvPr/>
        </p:nvCxnSpPr>
        <p:spPr>
          <a:xfrm>
            <a:off x="6215074" y="150017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εία γραμμή σύνδεσης"/>
          <p:cNvCxnSpPr/>
          <p:nvPr/>
        </p:nvCxnSpPr>
        <p:spPr>
          <a:xfrm>
            <a:off x="6215074" y="350043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εία γραμμή σύνδεσης"/>
          <p:cNvCxnSpPr/>
          <p:nvPr/>
        </p:nvCxnSpPr>
        <p:spPr>
          <a:xfrm>
            <a:off x="4500562" y="442913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εία γραμμή σύνδεσης"/>
          <p:cNvCxnSpPr/>
          <p:nvPr/>
        </p:nvCxnSpPr>
        <p:spPr>
          <a:xfrm>
            <a:off x="4500562" y="535782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1" grpId="0" animBg="1"/>
      <p:bldP spid="34" grpId="0" animBg="1"/>
      <p:bldP spid="23" grpId="0" animBg="1"/>
      <p:bldP spid="24" grpId="0" animBg="1"/>
      <p:bldP spid="25" grpId="0" animBg="1"/>
      <p:bldP spid="52" grpId="0"/>
      <p:bldP spid="53" grpId="0"/>
      <p:bldP spid="54" grpId="0"/>
      <p:bldP spid="55" grpId="0"/>
      <p:bldP spid="60" grpId="0"/>
      <p:bldP spid="65" grpId="0"/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accent6">
                    <a:lumMod val="75000"/>
                  </a:schemeClr>
                </a:solidFill>
              </a:rPr>
              <a:t>Τοποθέτηση διαστάσεων στις όψεις</a:t>
            </a:r>
            <a:endParaRPr lang="el-GR" sz="4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683568" y="2132856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683568" y="2132856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683568" y="3645024"/>
            <a:ext cx="2376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flipV="1">
            <a:off x="3059832" y="2996952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3059832" y="2996952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flipV="1">
            <a:off x="4499992" y="2132856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683568" y="3645024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3059832" y="3645024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4499992" y="2996952"/>
            <a:ext cx="0" cy="20162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2123728" y="4293096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flipH="1">
            <a:off x="683568" y="4293096"/>
            <a:ext cx="86409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>
            <a:off x="2987824" y="4941168"/>
            <a:ext cx="151216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flipH="1">
            <a:off x="683568" y="4941168"/>
            <a:ext cx="165618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4929190" y="242886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7,5 εκ</a:t>
            </a:r>
            <a:endParaRPr lang="el-GR" sz="1200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5715008" y="278605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12 εκ</a:t>
            </a:r>
            <a:endParaRPr lang="el-GR" sz="1100" b="1" dirty="0"/>
          </a:p>
        </p:txBody>
      </p:sp>
      <p:cxnSp>
        <p:nvCxnSpPr>
          <p:cNvPr id="48" name="47 - Ευθεία γραμμή σύνδεσης"/>
          <p:cNvCxnSpPr/>
          <p:nvPr/>
        </p:nvCxnSpPr>
        <p:spPr>
          <a:xfrm>
            <a:off x="3059832" y="3645024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Ευθεία γραμμή σύνδεσης"/>
          <p:cNvCxnSpPr/>
          <p:nvPr/>
        </p:nvCxnSpPr>
        <p:spPr>
          <a:xfrm>
            <a:off x="4499992" y="213285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ύγραμμο βέλος σύνδεσης"/>
          <p:cNvCxnSpPr/>
          <p:nvPr/>
        </p:nvCxnSpPr>
        <p:spPr>
          <a:xfrm flipV="1">
            <a:off x="5580112" y="21328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/>
          <p:nvPr/>
        </p:nvCxnSpPr>
        <p:spPr>
          <a:xfrm>
            <a:off x="5580112" y="31409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- Ευθεία γραμμή σύνδεσης"/>
          <p:cNvCxnSpPr/>
          <p:nvPr/>
        </p:nvCxnSpPr>
        <p:spPr>
          <a:xfrm>
            <a:off x="4499992" y="299695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ύγραμμο βέλος σύνδεσης"/>
          <p:cNvCxnSpPr/>
          <p:nvPr/>
        </p:nvCxnSpPr>
        <p:spPr>
          <a:xfrm flipV="1">
            <a:off x="4860032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- Ευθύγραμμο βέλος σύνδεσης"/>
          <p:cNvCxnSpPr/>
          <p:nvPr/>
        </p:nvCxnSpPr>
        <p:spPr>
          <a:xfrm>
            <a:off x="4860032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ΟΨΕΙΣ ΣΕ ΚΥΛΙΝΔΡΙΚΟ ΣΧΗΜΑ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- Διάγραμμα ροής: Μαγνητικό μέσο"/>
          <p:cNvSpPr/>
          <p:nvPr/>
        </p:nvSpPr>
        <p:spPr>
          <a:xfrm>
            <a:off x="251520" y="1268760"/>
            <a:ext cx="2016224" cy="331236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3059832" y="2780928"/>
            <a:ext cx="12961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499992" y="1844824"/>
            <a:ext cx="201622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660232" y="35010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ΠΡΟΣΟΨΗ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4499992" y="4698000"/>
            <a:ext cx="2016224" cy="197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4499992" y="4005064"/>
            <a:ext cx="0" cy="285293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6516216" y="3933056"/>
            <a:ext cx="0" cy="292494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6732240" y="5661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ΚΑΤΟΨΗ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>
            <a:stCxn id="4" idx="1"/>
            <a:endCxn id="4" idx="1"/>
          </p:cNvCxnSpPr>
          <p:nvPr/>
        </p:nvCxnSpPr>
        <p:spPr>
          <a:xfrm>
            <a:off x="1259632" y="12687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>
            <a:stCxn id="4" idx="1"/>
            <a:endCxn id="4" idx="0"/>
          </p:cNvCxnSpPr>
          <p:nvPr/>
        </p:nvCxnSpPr>
        <p:spPr>
          <a:xfrm>
            <a:off x="1259632" y="1268760"/>
            <a:ext cx="0" cy="110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>
            <a:stCxn id="6" idx="0"/>
          </p:cNvCxnSpPr>
          <p:nvPr/>
        </p:nvCxnSpPr>
        <p:spPr>
          <a:xfrm>
            <a:off x="5508104" y="1844824"/>
            <a:ext cx="0" cy="501317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>
            <a:off x="323528" y="1844824"/>
            <a:ext cx="1944216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εία γραμμή σύνδεσης"/>
          <p:cNvCxnSpPr/>
          <p:nvPr/>
        </p:nvCxnSpPr>
        <p:spPr>
          <a:xfrm>
            <a:off x="2411760" y="1844824"/>
            <a:ext cx="504056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εία γραμμή σύνδεσης"/>
          <p:cNvCxnSpPr/>
          <p:nvPr/>
        </p:nvCxnSpPr>
        <p:spPr>
          <a:xfrm>
            <a:off x="2411760" y="4077072"/>
            <a:ext cx="43204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Ευθύγραμμο βέλος σύνδεσης"/>
          <p:cNvCxnSpPr/>
          <p:nvPr/>
        </p:nvCxnSpPr>
        <p:spPr>
          <a:xfrm flipV="1">
            <a:off x="2627784" y="1844824"/>
            <a:ext cx="0" cy="7920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- Ευθύγραμμο βέλος σύνδεσης"/>
          <p:cNvCxnSpPr/>
          <p:nvPr/>
        </p:nvCxnSpPr>
        <p:spPr>
          <a:xfrm>
            <a:off x="2627784" y="3356992"/>
            <a:ext cx="0" cy="7200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TextBox"/>
          <p:cNvSpPr txBox="1"/>
          <p:nvPr/>
        </p:nvSpPr>
        <p:spPr>
          <a:xfrm>
            <a:off x="2339752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ύψος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 animBg="1"/>
      <p:bldP spid="17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ΠΑΡΑΔΕΙΓΜΑ ΦΩΤΟΓΡΑΦΙΚΗΣ ΜΗΧΑΝΗΣ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σάρωση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771800" y="836712"/>
            <a:ext cx="3384376" cy="590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643042" y="14285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ΕΙΔΗ ΣΧΕΔΙΩΝ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14282" y="857232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Α. ΕΛΕΥΘΕΡΟ ΣΧΕΔΙΟ (ΣΚΑΡΙΦΗΜΑ)</a:t>
            </a:r>
            <a:endParaRPr lang="en-US" sz="2800" b="1" dirty="0"/>
          </a:p>
        </p:txBody>
      </p:sp>
      <p:pic>
        <p:nvPicPr>
          <p:cNvPr id="5" name="4 - Εικόνα" descr="Στιγμιότυπο οθόνης 2023-01-15 144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866558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static.wixstatic.com/media/7a526c_ec924da19ecc49bd8a616180a706719e.jpg/v1/fill/w_469,h_715,al_c,q_80,usm_0.66_1.00_0.01/7a526c_ec924da19ecc49bd8a616180a706719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571472" y="35716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Β. ΓΡΑΜΜΙΚΟ ΣΧΕΔΙΟ (ΜΕ ΤΗ ΒΟΗΘΕΙΑ ΟΡΓΑΝΩΝ ΣΧΕΔΙΑΣΜΟΥ)</a:t>
            </a:r>
            <a:endParaRPr lang="en-US" sz="2400" b="1" dirty="0"/>
          </a:p>
        </p:txBody>
      </p:sp>
      <p:pic>
        <p:nvPicPr>
          <p:cNvPr id="6" name="5 - Εικόνα" descr="gra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7270521" cy="519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static.wixstatic.com/media/7a526c_ec924da19ecc49bd8a616180a706719e.jpg/v1/fill/w_469,h_715,al_c,q_80,usm_0.66_1.00_0.01/7a526c_ec924da19ecc49bd8a616180a706719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571472" y="35716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Γ. ΤΕΧΝΙΚΟ ΣΧΕΔΙΟ (ΕΞΑΡΤΗΜΑΤΑ - ΚΑΤΑΣΚΕΥΕΣ)</a:t>
            </a:r>
            <a:endParaRPr lang="en-US" sz="2400" b="1" dirty="0"/>
          </a:p>
        </p:txBody>
      </p:sp>
      <p:pic>
        <p:nvPicPr>
          <p:cNvPr id="8" name="7 - Εικόνα" descr="maxresdefault.jpg"/>
          <p:cNvPicPr>
            <a:picLocks noChangeAspect="1"/>
          </p:cNvPicPr>
          <p:nvPr/>
        </p:nvPicPr>
        <p:blipFill>
          <a:blip r:embed="rId2"/>
          <a:srcRect t="23611"/>
          <a:stretch>
            <a:fillRect/>
          </a:stretch>
        </p:blipFill>
        <p:spPr>
          <a:xfrm>
            <a:off x="285720" y="1357298"/>
            <a:ext cx="8478976" cy="364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`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7810500" cy="4114800"/>
          </a:xfrm>
          <a:prstGeom prst="rect">
            <a:avLst/>
          </a:prstGeom>
        </p:spPr>
      </p:pic>
      <p:sp>
        <p:nvSpPr>
          <p:cNvPr id="3074" name="AutoShape 2" descr="https://static.wixstatic.com/media/7a526c_ec924da19ecc49bd8a616180a706719e.jpg/v1/fill/w_469,h_715,al_c,q_80,usm_0.66_1.00_0.01/7a526c_ec924da19ecc49bd8a616180a706719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1142944" y="35716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Δ. ΣΧΕΔΙΟ ΜΕ ΤΗ ΒΟΗΘΕΙΑ ΗΛΕΚΤΡΟΝΙΚΟΥ ΥΠΟΛΟΓΙΣΤΗ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928670"/>
            <a:ext cx="3929090" cy="5703272"/>
          </a:xfrm>
        </p:spPr>
      </p:pic>
      <p:sp>
        <p:nvSpPr>
          <p:cNvPr id="1026" name="AutoShape 2" descr="https://static.wixstatic.com/media/7a526c_ec924da19ecc49bd8a616180a706719e.jpg/v1/fill/w_469,h_715,al_c,q_80,usm_0.66_1.00_0.01/7a526c_ec924da19ecc49bd8a616180a706719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static.wixstatic.com/media/7a526c_ec924da19ecc49bd8a616180a706719e.jpg/v1/fill/w_469,h_715,al_c,q_80,usm_0.66_1.00_0.01/7a526c_ec924da19ecc49bd8a616180a706719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785786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ΣΧΕΔΙΟ ΓΙΑ ΤΗΝ ΤΕΧΝΟΛΟΓΙΑ – ΣΧΕΔΙΑΣΜΟΣ ΑΝΤΙΚΕΙΜΕΝΩΝ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TE</a:t>
            </a:r>
            <a:r>
              <a:rPr lang="el-GR" b="1" dirty="0" smtClean="0">
                <a:solidFill>
                  <a:srgbClr val="FF0000"/>
                </a:solidFill>
              </a:rPr>
              <a:t>ΧΝΙΚΟ ΣΧΕΔΙΟ ΜΕ ΟΡΓΑΝΑ ΣΧΕΔΙΑΣΜΟΥ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8" y="357166"/>
            <a:ext cx="8963892" cy="5941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587404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36815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Οι διαστάσεις ενός αντικειμένου</a:t>
            </a:r>
            <a:endParaRPr lang="el-G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Εικόνα" descr="Captur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8092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128</Words>
  <Application>Microsoft Office PowerPoint</Application>
  <PresentationFormat>Προβολή στην οθόνη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TI EINAI TO ΣΧΕΔΙΟ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Οι διαστάσεις ενός αντικειμένου</vt:lpstr>
      <vt:lpstr>Οι όψεις ενός αντικειμένου</vt:lpstr>
      <vt:lpstr>Σχεδιασμός με τη μέθοδο όψεων-προβολών</vt:lpstr>
      <vt:lpstr>Διαφάνεια 12</vt:lpstr>
      <vt:lpstr>Διαφάνεια 13</vt:lpstr>
      <vt:lpstr>Τοποθέτηση διαστάσεων στις όψεις</vt:lpstr>
      <vt:lpstr>ΟΨΕΙΣ ΣΕ ΚΥΛΙΝΔΡΙΚΟ ΣΧΗΜΑ</vt:lpstr>
      <vt:lpstr>ΠΑΡΑΔΕΙΓΜΑ ΦΩΤΟΓΡΑΦΙΚΗΣ ΜΗΧΑΝΗΣ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Σχεδίαση με τη μέθοδο των προβολών-όψεων</dc:title>
  <dc:creator>lambros</dc:creator>
  <cp:lastModifiedBy>Lampros Ntalis</cp:lastModifiedBy>
  <cp:revision>73</cp:revision>
  <dcterms:created xsi:type="dcterms:W3CDTF">2013-12-17T17:26:39Z</dcterms:created>
  <dcterms:modified xsi:type="dcterms:W3CDTF">2023-01-16T15:49:09Z</dcterms:modified>
</cp:coreProperties>
</file>