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7" r:id="rId6"/>
    <p:sldId id="268" r:id="rId7"/>
    <p:sldId id="270" r:id="rId8"/>
    <p:sldId id="269" r:id="rId9"/>
    <p:sldId id="273" r:id="rId10"/>
    <p:sldId id="272" r:id="rId11"/>
    <p:sldId id="271" r:id="rId12"/>
    <p:sldId id="257" r:id="rId13"/>
    <p:sldId id="258" r:id="rId14"/>
    <p:sldId id="259" r:id="rId15"/>
    <p:sldId id="26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1" d="100"/>
          <a:sy n="101" d="100"/>
        </p:scale>
        <p:origin x="-11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D7C5907-922C-4034-B60D-D964AD36A694}" type="datetimeFigureOut">
              <a:rPr lang="el-GR" smtClean="0"/>
              <a:pPr/>
              <a:t>25/1/2023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B318C2-6BB8-4451-9E25-91BD6B7A8E5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C5907-922C-4034-B60D-D964AD36A694}" type="datetimeFigureOut">
              <a:rPr lang="el-GR" smtClean="0"/>
              <a:pPr/>
              <a:t>25/1/2023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318C2-6BB8-4451-9E25-91BD6B7A8E5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214290"/>
            <a:ext cx="7772400" cy="1470025"/>
          </a:xfrm>
        </p:spPr>
        <p:txBody>
          <a:bodyPr/>
          <a:lstStyle/>
          <a:p>
            <a:r>
              <a:rPr lang="el-GR" dirty="0" smtClean="0"/>
              <a:t>Κατασκευή Τεχνικών Σχεδίων</a:t>
            </a:r>
            <a:endParaRPr lang="el-GR" dirty="0"/>
          </a:p>
        </p:txBody>
      </p:sp>
      <p:sp>
        <p:nvSpPr>
          <p:cNvPr id="3" name="2 - Υπότιτλος"/>
          <p:cNvSpPr>
            <a:spLocks noGrp="1"/>
          </p:cNvSpPr>
          <p:nvPr>
            <p:ph type="subTitle" idx="1"/>
          </p:nvPr>
        </p:nvSpPr>
        <p:spPr>
          <a:xfrm>
            <a:off x="1000100" y="1500174"/>
            <a:ext cx="6400800" cy="1071570"/>
          </a:xfrm>
          <a:solidFill>
            <a:schemeClr val="accent2">
              <a:lumMod val="75000"/>
            </a:schemeClr>
          </a:solidFill>
        </p:spPr>
        <p:txBody>
          <a:bodyPr>
            <a:normAutofit/>
          </a:bodyPr>
          <a:lstStyle/>
          <a:p>
            <a:pPr algn="l"/>
            <a:r>
              <a:rPr lang="el-GR" sz="2000" b="1" dirty="0" smtClean="0">
                <a:solidFill>
                  <a:schemeClr val="bg1">
                    <a:lumMod val="95000"/>
                  </a:schemeClr>
                </a:solidFill>
              </a:rPr>
              <a:t>Για να δημιουργήσουμε μια σωστή κατασκευή, θα πρέπει πρώτα να σχεδιάσουμε σωστά τα μέρη από τα οποία αυτή αποτελείται .</a:t>
            </a:r>
            <a:endParaRPr lang="el-GR" sz="2000" b="1" dirty="0">
              <a:solidFill>
                <a:schemeClr val="bg1">
                  <a:lumMod val="95000"/>
                </a:schemeClr>
              </a:solidFill>
            </a:endParaRPr>
          </a:p>
        </p:txBody>
      </p:sp>
      <p:sp>
        <p:nvSpPr>
          <p:cNvPr id="5" name="4 - TextBox"/>
          <p:cNvSpPr txBox="1"/>
          <p:nvPr/>
        </p:nvSpPr>
        <p:spPr>
          <a:xfrm>
            <a:off x="1142976" y="3286124"/>
            <a:ext cx="6286544" cy="923330"/>
          </a:xfrm>
          <a:prstGeom prst="rect">
            <a:avLst/>
          </a:prstGeom>
          <a:noFill/>
        </p:spPr>
        <p:txBody>
          <a:bodyPr wrap="square" rtlCol="0">
            <a:spAutoFit/>
          </a:bodyPr>
          <a:lstStyle/>
          <a:p>
            <a:pPr algn="just"/>
            <a:r>
              <a:rPr lang="el-GR" dirty="0" smtClean="0"/>
              <a:t>Σχέδιο ονομάζουμε οποιαδήποτε παράσταση πάνω σε μία επιφάνεια η οποία αποτελείται από μία ή περισσότερες γραμμές. </a:t>
            </a:r>
            <a:endParaRPr lang="el-GR" dirty="0"/>
          </a:p>
        </p:txBody>
      </p:sp>
      <p:sp>
        <p:nvSpPr>
          <p:cNvPr id="6" name="5 - TextBox"/>
          <p:cNvSpPr txBox="1"/>
          <p:nvPr/>
        </p:nvSpPr>
        <p:spPr>
          <a:xfrm>
            <a:off x="2000232" y="2714620"/>
            <a:ext cx="4000528" cy="369332"/>
          </a:xfrm>
          <a:prstGeom prst="rect">
            <a:avLst/>
          </a:prstGeom>
          <a:noFill/>
        </p:spPr>
        <p:txBody>
          <a:bodyPr wrap="square" rtlCol="0">
            <a:spAutoFit/>
          </a:bodyPr>
          <a:lstStyle/>
          <a:p>
            <a:r>
              <a:rPr lang="el-GR" dirty="0" smtClean="0"/>
              <a:t>                Τι ονομάζουμε Σχέδιο;</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a:bodyPr>
          <a:lstStyle/>
          <a:p>
            <a:r>
              <a:rPr lang="en-US" sz="2800" b="1" dirty="0" smtClean="0"/>
              <a:t>LAPTOP </a:t>
            </a:r>
            <a:r>
              <a:rPr lang="el-GR" sz="2800" b="1" dirty="0" smtClean="0"/>
              <a:t>ΣΕ ΣΜΙΚΡΥΝΣΗ</a:t>
            </a:r>
            <a:endParaRPr lang="el-GR" sz="2800" b="1" dirty="0"/>
          </a:p>
        </p:txBody>
      </p:sp>
      <p:pic>
        <p:nvPicPr>
          <p:cNvPr id="5" name="4 - Εικόνα" descr="αρχείο λήψης.jpg"/>
          <p:cNvPicPr>
            <a:picLocks noChangeAspect="1"/>
          </p:cNvPicPr>
          <p:nvPr/>
        </p:nvPicPr>
        <p:blipFill>
          <a:blip r:embed="rId2"/>
          <a:srcRect l="5861" t="19565" r="6219" b="15217"/>
          <a:stretch>
            <a:fillRect/>
          </a:stretch>
        </p:blipFill>
        <p:spPr>
          <a:xfrm>
            <a:off x="428596" y="2571744"/>
            <a:ext cx="3214710" cy="2143140"/>
          </a:xfrm>
          <a:prstGeom prst="rect">
            <a:avLst/>
          </a:prstGeom>
        </p:spPr>
      </p:pic>
      <p:cxnSp>
        <p:nvCxnSpPr>
          <p:cNvPr id="22" name="21 - Ευθύγραμμο βέλος σύνδεσης"/>
          <p:cNvCxnSpPr/>
          <p:nvPr/>
        </p:nvCxnSpPr>
        <p:spPr>
          <a:xfrm rot="10800000">
            <a:off x="428596" y="4857760"/>
            <a:ext cx="92869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p:nvPr/>
        </p:nvCxnSpPr>
        <p:spPr>
          <a:xfrm>
            <a:off x="2500298" y="4857760"/>
            <a:ext cx="107157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24 - TextBox"/>
          <p:cNvSpPr txBox="1"/>
          <p:nvPr/>
        </p:nvSpPr>
        <p:spPr>
          <a:xfrm>
            <a:off x="1500166" y="4714884"/>
            <a:ext cx="857256" cy="369332"/>
          </a:xfrm>
          <a:prstGeom prst="rect">
            <a:avLst/>
          </a:prstGeom>
          <a:noFill/>
        </p:spPr>
        <p:txBody>
          <a:bodyPr wrap="square" rtlCol="0">
            <a:spAutoFit/>
          </a:bodyPr>
          <a:lstStyle/>
          <a:p>
            <a:r>
              <a:rPr lang="el-GR" dirty="0" smtClean="0"/>
              <a:t>40 εκ</a:t>
            </a:r>
            <a:endParaRPr lang="el-GR" dirty="0"/>
          </a:p>
        </p:txBody>
      </p:sp>
      <p:cxnSp>
        <p:nvCxnSpPr>
          <p:cNvPr id="27" name="26 - Ευθύγραμμο βέλος σύνδεσης"/>
          <p:cNvCxnSpPr/>
          <p:nvPr/>
        </p:nvCxnSpPr>
        <p:spPr>
          <a:xfrm rot="5400000" flipH="1" flipV="1">
            <a:off x="3465505" y="2963859"/>
            <a:ext cx="78581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29 - Ευθύγραμμο βέλος σύνδεσης"/>
          <p:cNvCxnSpPr/>
          <p:nvPr/>
        </p:nvCxnSpPr>
        <p:spPr>
          <a:xfrm rot="5400000">
            <a:off x="3536943" y="4249743"/>
            <a:ext cx="6429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30 - TextBox"/>
          <p:cNvSpPr txBox="1"/>
          <p:nvPr/>
        </p:nvSpPr>
        <p:spPr>
          <a:xfrm>
            <a:off x="7143768" y="3357562"/>
            <a:ext cx="928694" cy="369332"/>
          </a:xfrm>
          <a:prstGeom prst="rect">
            <a:avLst/>
          </a:prstGeom>
          <a:noFill/>
        </p:spPr>
        <p:txBody>
          <a:bodyPr wrap="square" rtlCol="0">
            <a:spAutoFit/>
          </a:bodyPr>
          <a:lstStyle/>
          <a:p>
            <a:r>
              <a:rPr lang="el-GR" dirty="0" smtClean="0"/>
              <a:t>15εκ</a:t>
            </a:r>
            <a:endParaRPr lang="el-GR" dirty="0"/>
          </a:p>
        </p:txBody>
      </p:sp>
      <p:sp>
        <p:nvSpPr>
          <p:cNvPr id="32" name="31 - Δεξιό βέλος"/>
          <p:cNvSpPr/>
          <p:nvPr/>
        </p:nvSpPr>
        <p:spPr>
          <a:xfrm>
            <a:off x="4643438" y="3429000"/>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32 - Ορθογώνιο"/>
          <p:cNvSpPr/>
          <p:nvPr/>
        </p:nvSpPr>
        <p:spPr>
          <a:xfrm>
            <a:off x="5643570" y="3000372"/>
            <a:ext cx="1500198"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5" name="34 - Ευθύγραμμο βέλος σύνδεσης"/>
          <p:cNvCxnSpPr/>
          <p:nvPr/>
        </p:nvCxnSpPr>
        <p:spPr>
          <a:xfrm rot="10800000">
            <a:off x="5643570" y="4286256"/>
            <a:ext cx="35719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36 - Ευθύγραμμο βέλος σύνδεσης"/>
          <p:cNvCxnSpPr/>
          <p:nvPr/>
        </p:nvCxnSpPr>
        <p:spPr>
          <a:xfrm>
            <a:off x="6786578" y="4286256"/>
            <a:ext cx="35719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38 - Ευθύγραμμο βέλος σύνδεσης"/>
          <p:cNvCxnSpPr/>
          <p:nvPr/>
        </p:nvCxnSpPr>
        <p:spPr>
          <a:xfrm rot="5400000" flipH="1" flipV="1">
            <a:off x="7143768" y="3143248"/>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40 - Ευθύγραμμο βέλος σύνδεσης"/>
          <p:cNvCxnSpPr/>
          <p:nvPr/>
        </p:nvCxnSpPr>
        <p:spPr>
          <a:xfrm rot="5400000">
            <a:off x="7143768" y="3929066"/>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41 - TextBox"/>
          <p:cNvSpPr txBox="1"/>
          <p:nvPr/>
        </p:nvSpPr>
        <p:spPr>
          <a:xfrm>
            <a:off x="6072198" y="4143380"/>
            <a:ext cx="857256" cy="646331"/>
          </a:xfrm>
          <a:prstGeom prst="rect">
            <a:avLst/>
          </a:prstGeom>
          <a:noFill/>
        </p:spPr>
        <p:txBody>
          <a:bodyPr wrap="square" rtlCol="0">
            <a:spAutoFit/>
          </a:bodyPr>
          <a:lstStyle/>
          <a:p>
            <a:r>
              <a:rPr lang="el-GR" dirty="0" smtClean="0"/>
              <a:t>20 εκ</a:t>
            </a:r>
          </a:p>
          <a:p>
            <a:endParaRPr lang="el-GR" dirty="0"/>
          </a:p>
        </p:txBody>
      </p:sp>
      <p:sp>
        <p:nvSpPr>
          <p:cNvPr id="44" name="43 - TextBox"/>
          <p:cNvSpPr txBox="1"/>
          <p:nvPr/>
        </p:nvSpPr>
        <p:spPr>
          <a:xfrm>
            <a:off x="214282" y="5000636"/>
            <a:ext cx="1500198" cy="369332"/>
          </a:xfrm>
          <a:prstGeom prst="rect">
            <a:avLst/>
          </a:prstGeom>
          <a:noFill/>
        </p:spPr>
        <p:txBody>
          <a:bodyPr wrap="square" rtlCol="0">
            <a:spAutoFit/>
          </a:bodyPr>
          <a:lstStyle/>
          <a:p>
            <a:r>
              <a:rPr lang="el-GR" dirty="0" smtClean="0"/>
              <a:t>παχος=3εκ</a:t>
            </a:r>
            <a:endParaRPr lang="el-GR" dirty="0"/>
          </a:p>
        </p:txBody>
      </p:sp>
      <p:sp>
        <p:nvSpPr>
          <p:cNvPr id="46" name="45 - TextBox"/>
          <p:cNvSpPr txBox="1"/>
          <p:nvPr/>
        </p:nvSpPr>
        <p:spPr>
          <a:xfrm>
            <a:off x="-285784" y="1142984"/>
            <a:ext cx="9144000" cy="646331"/>
          </a:xfrm>
          <a:prstGeom prst="rect">
            <a:avLst/>
          </a:prstGeom>
          <a:noFill/>
        </p:spPr>
        <p:txBody>
          <a:bodyPr wrap="square" rtlCol="0">
            <a:spAutoFit/>
          </a:bodyPr>
          <a:lstStyle/>
          <a:p>
            <a:pPr algn="ctr"/>
            <a:r>
              <a:rPr lang="el-GR" sz="3600" dirty="0" smtClean="0"/>
              <a:t>Κ=1/2</a:t>
            </a:r>
            <a:endParaRPr lang="el-GR" sz="3600" dirty="0"/>
          </a:p>
        </p:txBody>
      </p:sp>
      <p:sp>
        <p:nvSpPr>
          <p:cNvPr id="47" name="46 - TextBox"/>
          <p:cNvSpPr txBox="1"/>
          <p:nvPr/>
        </p:nvSpPr>
        <p:spPr>
          <a:xfrm>
            <a:off x="3643306" y="3357562"/>
            <a:ext cx="857256" cy="646331"/>
          </a:xfrm>
          <a:prstGeom prst="rect">
            <a:avLst/>
          </a:prstGeom>
          <a:noFill/>
        </p:spPr>
        <p:txBody>
          <a:bodyPr wrap="square" rtlCol="0">
            <a:spAutoFit/>
          </a:bodyPr>
          <a:lstStyle/>
          <a:p>
            <a:r>
              <a:rPr lang="el-GR" dirty="0" smtClean="0"/>
              <a:t>30 εκ</a:t>
            </a:r>
          </a:p>
          <a:p>
            <a:endParaRPr lang="el-GR" dirty="0"/>
          </a:p>
        </p:txBody>
      </p:sp>
      <p:sp>
        <p:nvSpPr>
          <p:cNvPr id="48" name="47 - TextBox"/>
          <p:cNvSpPr txBox="1"/>
          <p:nvPr/>
        </p:nvSpPr>
        <p:spPr>
          <a:xfrm>
            <a:off x="2143108" y="1928802"/>
            <a:ext cx="5143536" cy="369332"/>
          </a:xfrm>
          <a:prstGeom prst="rect">
            <a:avLst/>
          </a:prstGeom>
          <a:noFill/>
        </p:spPr>
        <p:txBody>
          <a:bodyPr wrap="square" rtlCol="0">
            <a:spAutoFit/>
          </a:bodyPr>
          <a:lstStyle/>
          <a:p>
            <a:r>
              <a:rPr lang="el-GR" dirty="0" smtClean="0"/>
              <a:t>μήκος 1εκ στο σχέδιο = 2εκ πραγματικού μήκους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57200" y="274638"/>
            <a:ext cx="8229600" cy="939784"/>
          </a:xfrm>
        </p:spPr>
        <p:txBody>
          <a:bodyPr>
            <a:normAutofit/>
          </a:bodyPr>
          <a:lstStyle/>
          <a:p>
            <a:r>
              <a:rPr lang="el-GR" sz="2800" b="1" dirty="0" smtClean="0"/>
              <a:t>ΠΑΡΑΔΕΙΓΜΑ ΜΕ ΨΥΓΕΙΟ</a:t>
            </a:r>
            <a:endParaRPr lang="el-GR" sz="2800" b="1" dirty="0"/>
          </a:p>
        </p:txBody>
      </p:sp>
      <p:sp>
        <p:nvSpPr>
          <p:cNvPr id="5" name="4 - TextBox"/>
          <p:cNvSpPr txBox="1"/>
          <p:nvPr/>
        </p:nvSpPr>
        <p:spPr>
          <a:xfrm>
            <a:off x="428596" y="1142984"/>
            <a:ext cx="8429684" cy="1477328"/>
          </a:xfrm>
          <a:prstGeom prst="rect">
            <a:avLst/>
          </a:prstGeom>
          <a:noFill/>
        </p:spPr>
        <p:txBody>
          <a:bodyPr wrap="square" rtlCol="0">
            <a:spAutoFit/>
          </a:bodyPr>
          <a:lstStyle/>
          <a:p>
            <a:pPr algn="just"/>
            <a:r>
              <a:rPr lang="el-GR" dirty="0" smtClean="0"/>
              <a:t>Θέλουμε να σχεδιάσουμε ένα ψυγείο σε ένα φύλλο Α3 (42 Χ 29,7 εκ) ,</a:t>
            </a:r>
            <a:r>
              <a:rPr lang="en-US" dirty="0" smtClean="0"/>
              <a:t> </a:t>
            </a:r>
            <a:r>
              <a:rPr lang="el-GR" dirty="0" smtClean="0"/>
              <a:t>όπου έχει διαστάσεις  πραγματικές  168εκ (ύψος) Χ 70εκ (πλάτος) Χ 70 εκ (βάθος) τότε με κλίμακα </a:t>
            </a:r>
            <a:r>
              <a:rPr lang="el-GR" b="1" dirty="0" smtClean="0"/>
              <a:t> Κ=1/5 </a:t>
            </a:r>
            <a:r>
              <a:rPr lang="el-GR" dirty="0" smtClean="0"/>
              <a:t>οι νέες διαστάσεις του θα είναι (διαιρώ δια 5 κάθε διάσταση του ψυγείου</a:t>
            </a:r>
            <a:r>
              <a:rPr lang="en-US" dirty="0" smtClean="0"/>
              <a:t>): </a:t>
            </a:r>
            <a:r>
              <a:rPr lang="el-GR" dirty="0" smtClean="0"/>
              <a:t>168</a:t>
            </a:r>
            <a:r>
              <a:rPr lang="en-US" dirty="0" smtClean="0"/>
              <a:t>/</a:t>
            </a:r>
            <a:r>
              <a:rPr lang="el-GR" dirty="0" smtClean="0"/>
              <a:t>5</a:t>
            </a:r>
            <a:r>
              <a:rPr lang="en-US" dirty="0" smtClean="0"/>
              <a:t> , </a:t>
            </a:r>
            <a:r>
              <a:rPr lang="el-GR" dirty="0" smtClean="0"/>
              <a:t>70</a:t>
            </a:r>
            <a:r>
              <a:rPr lang="en-US" dirty="0" smtClean="0"/>
              <a:t>/</a:t>
            </a:r>
            <a:r>
              <a:rPr lang="el-GR" dirty="0" smtClean="0"/>
              <a:t>5</a:t>
            </a:r>
            <a:r>
              <a:rPr lang="en-US" dirty="0" smtClean="0"/>
              <a:t>, </a:t>
            </a:r>
            <a:r>
              <a:rPr lang="el-GR" dirty="0" smtClean="0"/>
              <a:t>70</a:t>
            </a:r>
            <a:r>
              <a:rPr lang="en-US" dirty="0" smtClean="0"/>
              <a:t>/</a:t>
            </a:r>
            <a:r>
              <a:rPr lang="el-GR" dirty="0" smtClean="0"/>
              <a:t>5 οπότε οι νέες διαστάσεις  του θα είναι:  33,6 εκ Χ14 εκ Χ 14 εκ, δηλαδή διαιρέσαμε με το 5 όλες τις αρχικές διαστάσεις για να χωρέσει σε ένα χαρτί Α3.</a:t>
            </a:r>
            <a:endParaRPr lang="el-GR" dirty="0"/>
          </a:p>
        </p:txBody>
      </p:sp>
      <p:pic>
        <p:nvPicPr>
          <p:cNvPr id="6" name="5 - Εικόνα" descr="lg_psygeio_diporto_nofrost_inox_a_gtb583pzczd.jpeg"/>
          <p:cNvPicPr>
            <a:picLocks noChangeAspect="1"/>
          </p:cNvPicPr>
          <p:nvPr/>
        </p:nvPicPr>
        <p:blipFill>
          <a:blip r:embed="rId2"/>
          <a:srcRect l="26922" r="28847"/>
          <a:stretch>
            <a:fillRect/>
          </a:stretch>
        </p:blipFill>
        <p:spPr>
          <a:xfrm>
            <a:off x="1142976" y="2714620"/>
            <a:ext cx="1643074" cy="3714752"/>
          </a:xfrm>
          <a:prstGeom prst="rect">
            <a:avLst/>
          </a:prstGeom>
        </p:spPr>
      </p:pic>
      <p:cxnSp>
        <p:nvCxnSpPr>
          <p:cNvPr id="8" name="7 - Ευθύγραμμο βέλος σύνδεσης"/>
          <p:cNvCxnSpPr/>
          <p:nvPr/>
        </p:nvCxnSpPr>
        <p:spPr>
          <a:xfrm rot="5400000" flipH="1" flipV="1">
            <a:off x="2250265" y="3536157"/>
            <a:ext cx="164307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 Γωνιακή σύνδεση"/>
          <p:cNvCxnSpPr/>
          <p:nvPr/>
        </p:nvCxnSpPr>
        <p:spPr>
          <a:xfrm rot="5400000">
            <a:off x="2500298" y="5786454"/>
            <a:ext cx="1143008"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10800000">
            <a:off x="1142976" y="657227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a:off x="2214546" y="657227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2928926" y="4500570"/>
            <a:ext cx="1071570" cy="369332"/>
          </a:xfrm>
          <a:prstGeom prst="rect">
            <a:avLst/>
          </a:prstGeom>
          <a:noFill/>
        </p:spPr>
        <p:txBody>
          <a:bodyPr wrap="square" rtlCol="0">
            <a:spAutoFit/>
          </a:bodyPr>
          <a:lstStyle/>
          <a:p>
            <a:r>
              <a:rPr lang="el-GR" dirty="0" smtClean="0"/>
              <a:t>168 εκ</a:t>
            </a:r>
            <a:endParaRPr lang="el-GR" dirty="0"/>
          </a:p>
        </p:txBody>
      </p:sp>
      <p:sp>
        <p:nvSpPr>
          <p:cNvPr id="16" name="15 - TextBox"/>
          <p:cNvSpPr txBox="1"/>
          <p:nvPr/>
        </p:nvSpPr>
        <p:spPr>
          <a:xfrm>
            <a:off x="1643042" y="6488668"/>
            <a:ext cx="714380" cy="369332"/>
          </a:xfrm>
          <a:prstGeom prst="rect">
            <a:avLst/>
          </a:prstGeom>
          <a:noFill/>
        </p:spPr>
        <p:txBody>
          <a:bodyPr wrap="square" rtlCol="0">
            <a:spAutoFit/>
          </a:bodyPr>
          <a:lstStyle/>
          <a:p>
            <a:r>
              <a:rPr lang="el-GR" dirty="0" smtClean="0"/>
              <a:t>70εκ</a:t>
            </a:r>
            <a:endParaRPr lang="el-GR" dirty="0"/>
          </a:p>
        </p:txBody>
      </p:sp>
      <p:sp>
        <p:nvSpPr>
          <p:cNvPr id="17" name="16 - Δεξιό βέλος"/>
          <p:cNvSpPr/>
          <p:nvPr/>
        </p:nvSpPr>
        <p:spPr>
          <a:xfrm>
            <a:off x="3643306" y="4214818"/>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TextBox"/>
          <p:cNvSpPr txBox="1"/>
          <p:nvPr/>
        </p:nvSpPr>
        <p:spPr>
          <a:xfrm>
            <a:off x="3286116" y="2928934"/>
            <a:ext cx="5357850" cy="461665"/>
          </a:xfrm>
          <a:prstGeom prst="rect">
            <a:avLst/>
          </a:prstGeom>
          <a:noFill/>
        </p:spPr>
        <p:txBody>
          <a:bodyPr wrap="square" rtlCol="0">
            <a:spAutoFit/>
          </a:bodyPr>
          <a:lstStyle/>
          <a:p>
            <a:r>
              <a:rPr lang="el-GR" sz="2400" dirty="0" smtClean="0"/>
              <a:t>Κ=Σ/Π =&gt; Κ= 42 / 168 =&gt;  Κ=1/4 =&gt; Κ=1/5</a:t>
            </a:r>
            <a:endParaRPr lang="el-GR" sz="2400" dirty="0"/>
          </a:p>
        </p:txBody>
      </p:sp>
      <p:sp>
        <p:nvSpPr>
          <p:cNvPr id="19" name="18 - Ορθογώνιο"/>
          <p:cNvSpPr/>
          <p:nvPr/>
        </p:nvSpPr>
        <p:spPr>
          <a:xfrm>
            <a:off x="5500694" y="4071942"/>
            <a:ext cx="35719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5929322" y="4286256"/>
            <a:ext cx="857256" cy="369332"/>
          </a:xfrm>
          <a:prstGeom prst="rect">
            <a:avLst/>
          </a:prstGeom>
          <a:noFill/>
        </p:spPr>
        <p:txBody>
          <a:bodyPr wrap="square" rtlCol="0">
            <a:spAutoFit/>
          </a:bodyPr>
          <a:lstStyle/>
          <a:p>
            <a:r>
              <a:rPr lang="el-GR" dirty="0" smtClean="0"/>
              <a:t>33,6 εκ</a:t>
            </a:r>
            <a:endParaRPr lang="el-GR" dirty="0"/>
          </a:p>
        </p:txBody>
      </p:sp>
      <p:sp>
        <p:nvSpPr>
          <p:cNvPr id="21" name="20 - TextBox"/>
          <p:cNvSpPr txBox="1"/>
          <p:nvPr/>
        </p:nvSpPr>
        <p:spPr>
          <a:xfrm>
            <a:off x="5500694" y="5072074"/>
            <a:ext cx="714380" cy="646331"/>
          </a:xfrm>
          <a:prstGeom prst="rect">
            <a:avLst/>
          </a:prstGeom>
          <a:noFill/>
        </p:spPr>
        <p:txBody>
          <a:bodyPr wrap="square" rtlCol="0">
            <a:spAutoFit/>
          </a:bodyPr>
          <a:lstStyle/>
          <a:p>
            <a:r>
              <a:rPr lang="el-GR" dirty="0" smtClean="0"/>
              <a:t>14 εκ</a:t>
            </a:r>
          </a:p>
          <a:p>
            <a:endParaRPr lang="el-GR" dirty="0"/>
          </a:p>
        </p:txBody>
      </p:sp>
      <p:cxnSp>
        <p:nvCxnSpPr>
          <p:cNvPr id="23" name="22 - Ευθεία γραμμή σύνδεσης"/>
          <p:cNvCxnSpPr/>
          <p:nvPr/>
        </p:nvCxnSpPr>
        <p:spPr>
          <a:xfrm>
            <a:off x="5500694" y="4286256"/>
            <a:ext cx="35719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4500562" y="3643314"/>
            <a:ext cx="2500330" cy="369332"/>
          </a:xfrm>
          <a:prstGeom prst="rect">
            <a:avLst/>
          </a:prstGeom>
          <a:noFill/>
        </p:spPr>
        <p:txBody>
          <a:bodyPr wrap="square" rtlCol="0">
            <a:spAutoFit/>
          </a:bodyPr>
          <a:lstStyle/>
          <a:p>
            <a:r>
              <a:rPr lang="el-GR" b="1" dirty="0" smtClean="0"/>
              <a:t>Κ=1/5</a:t>
            </a:r>
            <a:endParaRPr lang="el-G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214290"/>
            <a:ext cx="8229600" cy="4525963"/>
          </a:xfrm>
        </p:spPr>
        <p:txBody>
          <a:bodyPr/>
          <a:lstStyle/>
          <a:p>
            <a:pPr>
              <a:buNone/>
            </a:pPr>
            <a:r>
              <a:rPr lang="el-GR" dirty="0" smtClean="0"/>
              <a:t>   Οι προβολές ενός στερεού αντικειμένου</a:t>
            </a:r>
            <a:endParaRPr lang="en-US" dirty="0" smtClean="0"/>
          </a:p>
          <a:p>
            <a:pPr>
              <a:buNone/>
            </a:pPr>
            <a:r>
              <a:rPr lang="en-US" dirty="0" smtClean="0"/>
              <a:t>          </a:t>
            </a:r>
            <a:r>
              <a:rPr lang="el-GR" dirty="0" smtClean="0"/>
              <a:t>     </a:t>
            </a:r>
            <a:r>
              <a:rPr lang="en-US" dirty="0" smtClean="0"/>
              <a:t> (</a:t>
            </a:r>
            <a:r>
              <a:rPr lang="el-GR" dirty="0" smtClean="0"/>
              <a:t>αξονομετρικό σχέδιο)</a:t>
            </a:r>
            <a:endParaRPr lang="en-US" dirty="0" smtClean="0"/>
          </a:p>
          <a:p>
            <a:pPr>
              <a:buNone/>
            </a:pPr>
            <a:endParaRPr lang="el-GR" dirty="0" smtClean="0"/>
          </a:p>
          <a:p>
            <a:pPr>
              <a:buNone/>
            </a:pPr>
            <a:endParaRPr lang="el-GR" dirty="0"/>
          </a:p>
          <a:p>
            <a:pPr>
              <a:buNone/>
            </a:pPr>
            <a:endParaRPr lang="el-GR" dirty="0"/>
          </a:p>
        </p:txBody>
      </p:sp>
      <p:pic>
        <p:nvPicPr>
          <p:cNvPr id="4" name="3 - Εικόνα" descr="σάρωση0012.jpg"/>
          <p:cNvPicPr>
            <a:picLocks noChangeAspect="1"/>
          </p:cNvPicPr>
          <p:nvPr/>
        </p:nvPicPr>
        <p:blipFill>
          <a:blip r:embed="rId2"/>
          <a:stretch>
            <a:fillRect/>
          </a:stretch>
        </p:blipFill>
        <p:spPr>
          <a:xfrm>
            <a:off x="928662" y="1357298"/>
            <a:ext cx="6429420" cy="51590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σάρωση0013.jpg"/>
          <p:cNvPicPr>
            <a:picLocks noGrp="1" noChangeAspect="1"/>
          </p:cNvPicPr>
          <p:nvPr>
            <p:ph idx="1"/>
          </p:nvPr>
        </p:nvPicPr>
        <p:blipFill>
          <a:blip r:embed="rId2"/>
          <a:stretch>
            <a:fillRect/>
          </a:stretch>
        </p:blipFill>
        <p:spPr>
          <a:xfrm rot="10800000">
            <a:off x="285720" y="1428736"/>
            <a:ext cx="8618174" cy="3937808"/>
          </a:xfrm>
        </p:spPr>
      </p:pic>
      <p:sp>
        <p:nvSpPr>
          <p:cNvPr id="5" name="4 - TextBox"/>
          <p:cNvSpPr txBox="1"/>
          <p:nvPr/>
        </p:nvSpPr>
        <p:spPr>
          <a:xfrm>
            <a:off x="642910" y="214290"/>
            <a:ext cx="7715304" cy="523220"/>
          </a:xfrm>
          <a:prstGeom prst="rect">
            <a:avLst/>
          </a:prstGeom>
          <a:noFill/>
        </p:spPr>
        <p:txBody>
          <a:bodyPr wrap="square" rtlCol="0">
            <a:spAutoFit/>
          </a:bodyPr>
          <a:lstStyle/>
          <a:p>
            <a:r>
              <a:rPr lang="el-GR" sz="2800" b="1" dirty="0" smtClean="0"/>
              <a:t>Σχεδιασμός πρόσοψης – κάτοψης – πλάγιας όψης</a:t>
            </a:r>
            <a:endParaRPr lang="el-GR"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σάρωση0014.jpg"/>
          <p:cNvPicPr>
            <a:picLocks noGrp="1" noChangeAspect="1"/>
          </p:cNvPicPr>
          <p:nvPr>
            <p:ph idx="1"/>
          </p:nvPr>
        </p:nvPicPr>
        <p:blipFill>
          <a:blip r:embed="rId2"/>
          <a:stretch>
            <a:fillRect/>
          </a:stretch>
        </p:blipFill>
        <p:spPr>
          <a:xfrm rot="5400000">
            <a:off x="2725328" y="-725119"/>
            <a:ext cx="3643339" cy="7951050"/>
          </a:xfrm>
        </p:spPr>
      </p:pic>
      <p:sp>
        <p:nvSpPr>
          <p:cNvPr id="5" name="4 - TextBox"/>
          <p:cNvSpPr txBox="1"/>
          <p:nvPr/>
        </p:nvSpPr>
        <p:spPr>
          <a:xfrm>
            <a:off x="428596" y="428604"/>
            <a:ext cx="8001056" cy="954107"/>
          </a:xfrm>
          <a:prstGeom prst="rect">
            <a:avLst/>
          </a:prstGeom>
          <a:noFill/>
        </p:spPr>
        <p:txBody>
          <a:bodyPr wrap="square" rtlCol="0">
            <a:spAutoFit/>
          </a:bodyPr>
          <a:lstStyle/>
          <a:p>
            <a:r>
              <a:rPr lang="el-GR" sz="2800" b="1" dirty="0" smtClean="0"/>
              <a:t>Σχεδιασμός κάτοψης – πρόσοψης – πλάγιας όψης</a:t>
            </a:r>
          </a:p>
          <a:p>
            <a:endParaRPr lang="el-GR"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σάρωση0015.jpg"/>
          <p:cNvPicPr>
            <a:picLocks noGrp="1" noChangeAspect="1"/>
          </p:cNvPicPr>
          <p:nvPr>
            <p:ph idx="1"/>
          </p:nvPr>
        </p:nvPicPr>
        <p:blipFill>
          <a:blip r:embed="rId2"/>
          <a:stretch>
            <a:fillRect/>
          </a:stretch>
        </p:blipFill>
        <p:spPr>
          <a:xfrm rot="16200000">
            <a:off x="2229339" y="-86255"/>
            <a:ext cx="4214842" cy="6673320"/>
          </a:xfrm>
        </p:spPr>
      </p:pic>
      <p:sp>
        <p:nvSpPr>
          <p:cNvPr id="5" name="4 - TextBox"/>
          <p:cNvSpPr txBox="1"/>
          <p:nvPr/>
        </p:nvSpPr>
        <p:spPr>
          <a:xfrm>
            <a:off x="142844" y="214290"/>
            <a:ext cx="9144000" cy="461665"/>
          </a:xfrm>
          <a:prstGeom prst="rect">
            <a:avLst/>
          </a:prstGeom>
          <a:noFill/>
        </p:spPr>
        <p:txBody>
          <a:bodyPr wrap="square" rtlCol="0">
            <a:spAutoFit/>
          </a:bodyPr>
          <a:lstStyle/>
          <a:p>
            <a:r>
              <a:rPr lang="el-GR" sz="2400" b="1" dirty="0" smtClean="0"/>
              <a:t>Όψεις ενός τρισδιάστατου αντικειμένου, κυλινδρικού σχήματος</a:t>
            </a:r>
            <a:endParaRPr lang="el-GR" sz="2400" b="1" dirty="0"/>
          </a:p>
        </p:txBody>
      </p:sp>
      <p:sp>
        <p:nvSpPr>
          <p:cNvPr id="6" name="5 - TextBox"/>
          <p:cNvSpPr txBox="1"/>
          <p:nvPr/>
        </p:nvSpPr>
        <p:spPr>
          <a:xfrm>
            <a:off x="857224" y="5572140"/>
            <a:ext cx="7572428" cy="1477328"/>
          </a:xfrm>
          <a:prstGeom prst="rect">
            <a:avLst/>
          </a:prstGeom>
          <a:noFill/>
        </p:spPr>
        <p:txBody>
          <a:bodyPr wrap="square" rtlCol="0">
            <a:spAutoFit/>
          </a:bodyPr>
          <a:lstStyle/>
          <a:p>
            <a:r>
              <a:rPr lang="el-GR" dirty="0" smtClean="0"/>
              <a:t>Αν το σχήμα είναι κυλινδρικό τότε αρκούν δύο όψεις. Στη περίπτωση αυτή σχεδιάζονται οπωσδήποτε οι αξονικές γραμμές (πλήρεις γραμμές) και οι γραμμές που καθορίζουν τις εσωτερικές επιφάνειες του σχήματος (διακεκομμένες)</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011222"/>
          </a:xfrm>
        </p:spPr>
        <p:txBody>
          <a:bodyPr/>
          <a:lstStyle/>
          <a:p>
            <a:r>
              <a:rPr lang="el-GR" dirty="0" smtClean="0"/>
              <a:t>Οι βασικοί τρόποι σχεδίασης</a:t>
            </a:r>
            <a:endParaRPr lang="el-GR" dirty="0"/>
          </a:p>
        </p:txBody>
      </p:sp>
      <p:sp>
        <p:nvSpPr>
          <p:cNvPr id="3" name="2 - Θέση περιεχομένου"/>
          <p:cNvSpPr>
            <a:spLocks noGrp="1"/>
          </p:cNvSpPr>
          <p:nvPr>
            <p:ph idx="1"/>
          </p:nvPr>
        </p:nvSpPr>
        <p:spPr>
          <a:xfrm>
            <a:off x="357158" y="857232"/>
            <a:ext cx="8229600" cy="4525963"/>
          </a:xfrm>
        </p:spPr>
        <p:txBody>
          <a:bodyPr/>
          <a:lstStyle/>
          <a:p>
            <a:pPr>
              <a:buNone/>
            </a:pPr>
            <a:r>
              <a:rPr lang="el-GR" dirty="0" smtClean="0"/>
              <a:t>Α. Το σκαρίφημα (ελεύθερο σχέδιο)</a:t>
            </a:r>
          </a:p>
          <a:p>
            <a:pPr>
              <a:buNone/>
            </a:pPr>
            <a:r>
              <a:rPr lang="el-GR" sz="2000" dirty="0" smtClean="0"/>
              <a:t>Είναι ένα πρόχειρο σχέδιο με «ελεύθερο χέρι» και στόχος είναι να δώσει μια απλή απεικόνιση του έργου μας.</a:t>
            </a:r>
          </a:p>
          <a:p>
            <a:pPr>
              <a:buNone/>
            </a:pPr>
            <a:endParaRPr lang="el-GR" sz="2000" dirty="0" smtClean="0"/>
          </a:p>
          <a:p>
            <a:pPr>
              <a:buNone/>
            </a:pPr>
            <a:endParaRPr lang="el-GR" sz="2000" dirty="0" smtClean="0"/>
          </a:p>
          <a:p>
            <a:pPr algn="just">
              <a:buNone/>
            </a:pPr>
            <a:endParaRPr lang="el-GR" sz="2000" dirty="0"/>
          </a:p>
          <a:p>
            <a:pPr algn="just">
              <a:buNone/>
            </a:pPr>
            <a:endParaRPr lang="el-GR" dirty="0"/>
          </a:p>
        </p:txBody>
      </p:sp>
      <p:pic>
        <p:nvPicPr>
          <p:cNvPr id="4" name="3 - Εικόνα" descr="σκίτσο-αυτοκινήτων-12616902.jpg"/>
          <p:cNvPicPr>
            <a:picLocks noChangeAspect="1"/>
          </p:cNvPicPr>
          <p:nvPr/>
        </p:nvPicPr>
        <p:blipFill>
          <a:blip r:embed="rId2"/>
          <a:stretch>
            <a:fillRect/>
          </a:stretch>
        </p:blipFill>
        <p:spPr>
          <a:xfrm>
            <a:off x="214282" y="2143116"/>
            <a:ext cx="4682491" cy="3000396"/>
          </a:xfrm>
          <a:prstGeom prst="rect">
            <a:avLst/>
          </a:prstGeom>
        </p:spPr>
      </p:pic>
      <p:pic>
        <p:nvPicPr>
          <p:cNvPr id="5" name="4 - Εικόνα" descr="images.png"/>
          <p:cNvPicPr>
            <a:picLocks noChangeAspect="1"/>
          </p:cNvPicPr>
          <p:nvPr/>
        </p:nvPicPr>
        <p:blipFill>
          <a:blip r:embed="rId3"/>
          <a:stretch>
            <a:fillRect/>
          </a:stretch>
        </p:blipFill>
        <p:spPr>
          <a:xfrm>
            <a:off x="5072066" y="1857364"/>
            <a:ext cx="3786214" cy="45434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14291"/>
            <a:ext cx="8229600" cy="2214578"/>
          </a:xfrm>
        </p:spPr>
        <p:txBody>
          <a:bodyPr/>
          <a:lstStyle/>
          <a:p>
            <a:pPr algn="just">
              <a:buNone/>
            </a:pPr>
            <a:r>
              <a:rPr lang="el-GR" dirty="0" smtClean="0"/>
              <a:t>Β. Το κατασκευαστικό σχέδιο (γραμμικό σχέδιο)</a:t>
            </a:r>
          </a:p>
          <a:p>
            <a:pPr>
              <a:buNone/>
            </a:pPr>
            <a:r>
              <a:rPr lang="el-GR" sz="1600" dirty="0" smtClean="0"/>
              <a:t>        Το ΚΑΤΑΣΚΕΥΑΣΤΙΚΟ-ΤΕΧΝΙΚΟ σχέδιο μας δίνει πληροφορίες για τις διαστάσεις, τη μορφή και τις συνδέσεις των μερών του αντικειμένου που σχεδιάζουμε. Τέτοια σχέδια είναι για παράδειγμα το αρχιτεκτονικό, το μηχανολογικό, το ηλεκτρολογικό κ.α. Τα σχέδια μπορούν να γίνουν είτε με το χέρι με την βοήθεια οργάνων σχεδιασμού  είτε με τη βοήθεια του ηλεκτρονικού υπολογιστή. Στο μάθημα της Τεχνολογίας θα ασχοληθούμε με το τεχνικό σχέδιο κυρίως. </a:t>
            </a:r>
          </a:p>
          <a:p>
            <a:pPr>
              <a:buNone/>
            </a:pPr>
            <a:endParaRPr lang="el-GR" sz="1400" dirty="0" smtClean="0"/>
          </a:p>
          <a:p>
            <a:pPr>
              <a:buNone/>
            </a:pPr>
            <a:endParaRPr lang="el-GR" sz="1400" dirty="0"/>
          </a:p>
        </p:txBody>
      </p:sp>
      <p:pic>
        <p:nvPicPr>
          <p:cNvPr id="4" name="3 - Εικόνα" descr="αρχιτεκτονικό-σχέ-ιο-ενός-σπιτιού-σχε-ιάγραμμα-της-τοπ-άποψης-96372953.jpg"/>
          <p:cNvPicPr>
            <a:picLocks noChangeAspect="1"/>
          </p:cNvPicPr>
          <p:nvPr/>
        </p:nvPicPr>
        <p:blipFill>
          <a:blip r:embed="rId2"/>
          <a:stretch>
            <a:fillRect/>
          </a:stretch>
        </p:blipFill>
        <p:spPr>
          <a:xfrm>
            <a:off x="1643042" y="2357430"/>
            <a:ext cx="5643602" cy="41545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85728"/>
            <a:ext cx="8643998" cy="928694"/>
          </a:xfrm>
        </p:spPr>
        <p:txBody>
          <a:bodyPr>
            <a:normAutofit/>
          </a:bodyPr>
          <a:lstStyle/>
          <a:p>
            <a:pPr algn="ctr">
              <a:buNone/>
            </a:pPr>
            <a:r>
              <a:rPr lang="el-GR" sz="2400" b="1" dirty="0" smtClean="0"/>
              <a:t>Κατασκευαστικά – τεχνικά σχέδια  για το μάθημα της τεχνολογίας</a:t>
            </a:r>
            <a:endParaRPr lang="el-GR" sz="2400" b="1" dirty="0"/>
          </a:p>
        </p:txBody>
      </p:sp>
      <p:pic>
        <p:nvPicPr>
          <p:cNvPr id="4" name="3 - Εικόνα" descr="Capture.JPG"/>
          <p:cNvPicPr>
            <a:picLocks noChangeAspect="1"/>
          </p:cNvPicPr>
          <p:nvPr/>
        </p:nvPicPr>
        <p:blipFill>
          <a:blip r:embed="rId2"/>
          <a:stretch>
            <a:fillRect/>
          </a:stretch>
        </p:blipFill>
        <p:spPr>
          <a:xfrm>
            <a:off x="214282" y="857232"/>
            <a:ext cx="2954868" cy="4929198"/>
          </a:xfrm>
          <a:prstGeom prst="rect">
            <a:avLst/>
          </a:prstGeom>
        </p:spPr>
      </p:pic>
      <p:pic>
        <p:nvPicPr>
          <p:cNvPr id="5" name="4 - Εικόνα" descr="σάρωση0001.jpg"/>
          <p:cNvPicPr>
            <a:picLocks noChangeAspect="1"/>
          </p:cNvPicPr>
          <p:nvPr/>
        </p:nvPicPr>
        <p:blipFill>
          <a:blip r:embed="rId3"/>
          <a:stretch>
            <a:fillRect/>
          </a:stretch>
        </p:blipFill>
        <p:spPr>
          <a:xfrm rot="10800000">
            <a:off x="3428992" y="1071546"/>
            <a:ext cx="5429288" cy="460138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939784"/>
          </a:xfrm>
        </p:spPr>
        <p:txBody>
          <a:bodyPr/>
          <a:lstStyle/>
          <a:p>
            <a:r>
              <a:rPr lang="el-GR" dirty="0" smtClean="0"/>
              <a:t>ΚΛΙΜΑΚΕΣ</a:t>
            </a:r>
            <a:endParaRPr lang="el-GR" dirty="0"/>
          </a:p>
        </p:txBody>
      </p:sp>
      <p:sp>
        <p:nvSpPr>
          <p:cNvPr id="3" name="2 - Θέση περιεχομένου"/>
          <p:cNvSpPr>
            <a:spLocks noGrp="1"/>
          </p:cNvSpPr>
          <p:nvPr>
            <p:ph idx="1"/>
          </p:nvPr>
        </p:nvSpPr>
        <p:spPr>
          <a:xfrm>
            <a:off x="285720" y="1000108"/>
            <a:ext cx="8229600" cy="4572032"/>
          </a:xfrm>
        </p:spPr>
        <p:txBody>
          <a:bodyPr/>
          <a:lstStyle/>
          <a:p>
            <a:pPr algn="just">
              <a:buNone/>
            </a:pPr>
            <a:r>
              <a:rPr lang="el-GR" dirty="0" smtClean="0"/>
              <a:t>    Όταν κατασκευάζουμε το μοντέλο ενός αντικειμένου, θέλουμε η μορφή του να μοιάζει με του πραγματικού. Για να το πετύχουμε αυτό θα πρέπει οι διαστάσεις του να έχουν μικρύνει ομοιόμορφα και αναλογικά σε σχέση με το πραγματικό. Ο τρόπος αυτός σχεδίασης λέμε ότι έχει γίνει υπό κλίμακα.</a:t>
            </a:r>
          </a:p>
          <a:p>
            <a:pPr algn="just"/>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ΕΠΙΜΕΛΕΙΑ+ΠΑΡΟΥΣΙΑΣΗΣ_+ΓΙΩΡΓΟΣ+ΞΑΝΘΑΚΗΣ.jpg"/>
          <p:cNvPicPr>
            <a:picLocks noChangeAspect="1"/>
          </p:cNvPicPr>
          <p:nvPr/>
        </p:nvPicPr>
        <p:blipFill>
          <a:blip r:embed="rId2"/>
          <a:srcRect l="14062" t="28125" r="9375" b="5208"/>
          <a:stretch>
            <a:fillRect/>
          </a:stretch>
        </p:blipFill>
        <p:spPr>
          <a:xfrm>
            <a:off x="3786182" y="2357430"/>
            <a:ext cx="4714908" cy="3079123"/>
          </a:xfrm>
          <a:prstGeom prst="rect">
            <a:avLst/>
          </a:prstGeom>
        </p:spPr>
      </p:pic>
      <p:pic>
        <p:nvPicPr>
          <p:cNvPr id="7" name="6 - Εικόνα" descr="elladaxarthsanadiploymenosxarths.jpg"/>
          <p:cNvPicPr>
            <a:picLocks noChangeAspect="1"/>
          </p:cNvPicPr>
          <p:nvPr/>
        </p:nvPicPr>
        <p:blipFill>
          <a:blip r:embed="rId3" cstate="print"/>
          <a:stretch>
            <a:fillRect/>
          </a:stretch>
        </p:blipFill>
        <p:spPr>
          <a:xfrm>
            <a:off x="428596" y="1714488"/>
            <a:ext cx="2809879" cy="4214818"/>
          </a:xfrm>
          <a:prstGeom prst="rect">
            <a:avLst/>
          </a:prstGeom>
        </p:spPr>
      </p:pic>
      <p:sp>
        <p:nvSpPr>
          <p:cNvPr id="4" name="3 - TextBox"/>
          <p:cNvSpPr txBox="1"/>
          <p:nvPr/>
        </p:nvSpPr>
        <p:spPr>
          <a:xfrm>
            <a:off x="1071538" y="428604"/>
            <a:ext cx="7358114" cy="769441"/>
          </a:xfrm>
          <a:prstGeom prst="rect">
            <a:avLst/>
          </a:prstGeom>
          <a:noFill/>
        </p:spPr>
        <p:txBody>
          <a:bodyPr wrap="square" rtlCol="0">
            <a:spAutoFit/>
          </a:bodyPr>
          <a:lstStyle/>
          <a:p>
            <a:r>
              <a:rPr lang="el-GR" sz="4400" dirty="0" smtClean="0"/>
              <a:t>ΧΡΗΣΗ ΚΛΙΜΑΚΑΣ ΣΕ ΧΑΡΤΕΣ</a:t>
            </a:r>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a:bodyPr>
          <a:lstStyle/>
          <a:p>
            <a:r>
              <a:rPr lang="el-GR" sz="2800" b="1" dirty="0" smtClean="0"/>
              <a:t>ΠΑΡΑΔΕΙΓΜΑ ΜΕ </a:t>
            </a:r>
            <a:r>
              <a:rPr lang="en-US" sz="2800" b="1" dirty="0" smtClean="0"/>
              <a:t>LAPTOP</a:t>
            </a:r>
            <a:endParaRPr lang="el-GR" sz="2800" b="1" dirty="0"/>
          </a:p>
        </p:txBody>
      </p:sp>
      <p:sp>
        <p:nvSpPr>
          <p:cNvPr id="4" name="3 - TextBox"/>
          <p:cNvSpPr txBox="1"/>
          <p:nvPr/>
        </p:nvSpPr>
        <p:spPr>
          <a:xfrm>
            <a:off x="357158" y="1071546"/>
            <a:ext cx="8429684" cy="400110"/>
          </a:xfrm>
          <a:prstGeom prst="rect">
            <a:avLst/>
          </a:prstGeom>
          <a:noFill/>
        </p:spPr>
        <p:txBody>
          <a:bodyPr wrap="square" rtlCol="0">
            <a:spAutoFit/>
          </a:bodyPr>
          <a:lstStyle/>
          <a:p>
            <a:pPr algn="just"/>
            <a:r>
              <a:rPr lang="el-GR" sz="2000" dirty="0" smtClean="0"/>
              <a:t>Θέλουμε να σχεδιάσουμε ένα </a:t>
            </a:r>
            <a:r>
              <a:rPr lang="en-US" sz="2000" dirty="0" smtClean="0"/>
              <a:t>laptop</a:t>
            </a:r>
            <a:r>
              <a:rPr lang="el-GR" sz="2000" dirty="0" smtClean="0"/>
              <a:t>, σε ένα φύλλο Α4 (29.7 </a:t>
            </a:r>
            <a:r>
              <a:rPr lang="en-US" sz="2000" dirty="0" smtClean="0"/>
              <a:t>x 21</a:t>
            </a:r>
            <a:r>
              <a:rPr lang="el-GR" sz="2000" dirty="0" smtClean="0"/>
              <a:t>εκ</a:t>
            </a:r>
            <a:r>
              <a:rPr lang="en-US" sz="2000" dirty="0" smtClean="0"/>
              <a:t> )</a:t>
            </a:r>
            <a:endParaRPr lang="el-GR" sz="2000" dirty="0"/>
          </a:p>
        </p:txBody>
      </p:sp>
      <p:pic>
        <p:nvPicPr>
          <p:cNvPr id="5" name="4 - Εικόνα" descr="αρχείο λήψης.jpg"/>
          <p:cNvPicPr>
            <a:picLocks noChangeAspect="1"/>
          </p:cNvPicPr>
          <p:nvPr/>
        </p:nvPicPr>
        <p:blipFill>
          <a:blip r:embed="rId2"/>
          <a:srcRect l="5861" t="19565" r="6219" b="15217"/>
          <a:stretch>
            <a:fillRect/>
          </a:stretch>
        </p:blipFill>
        <p:spPr>
          <a:xfrm>
            <a:off x="428596" y="2571744"/>
            <a:ext cx="3214710" cy="2143140"/>
          </a:xfrm>
          <a:prstGeom prst="rect">
            <a:avLst/>
          </a:prstGeom>
        </p:spPr>
      </p:pic>
      <p:cxnSp>
        <p:nvCxnSpPr>
          <p:cNvPr id="22" name="21 - Ευθύγραμμο βέλος σύνδεσης"/>
          <p:cNvCxnSpPr/>
          <p:nvPr/>
        </p:nvCxnSpPr>
        <p:spPr>
          <a:xfrm rot="10800000">
            <a:off x="428596" y="4857760"/>
            <a:ext cx="92869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p:nvPr/>
        </p:nvCxnSpPr>
        <p:spPr>
          <a:xfrm>
            <a:off x="2500298" y="4857760"/>
            <a:ext cx="107157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24 - TextBox"/>
          <p:cNvSpPr txBox="1"/>
          <p:nvPr/>
        </p:nvSpPr>
        <p:spPr>
          <a:xfrm>
            <a:off x="1500166" y="4714884"/>
            <a:ext cx="857256" cy="369332"/>
          </a:xfrm>
          <a:prstGeom prst="rect">
            <a:avLst/>
          </a:prstGeom>
          <a:noFill/>
        </p:spPr>
        <p:txBody>
          <a:bodyPr wrap="square" rtlCol="0">
            <a:spAutoFit/>
          </a:bodyPr>
          <a:lstStyle/>
          <a:p>
            <a:r>
              <a:rPr lang="el-GR" dirty="0" smtClean="0"/>
              <a:t>40 εκ</a:t>
            </a:r>
            <a:endParaRPr lang="el-GR" dirty="0"/>
          </a:p>
        </p:txBody>
      </p:sp>
      <p:cxnSp>
        <p:nvCxnSpPr>
          <p:cNvPr id="27" name="26 - Ευθύγραμμο βέλος σύνδεσης"/>
          <p:cNvCxnSpPr/>
          <p:nvPr/>
        </p:nvCxnSpPr>
        <p:spPr>
          <a:xfrm rot="5400000" flipH="1" flipV="1">
            <a:off x="3465505" y="2963859"/>
            <a:ext cx="78581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29 - Ευθύγραμμο βέλος σύνδεσης"/>
          <p:cNvCxnSpPr/>
          <p:nvPr/>
        </p:nvCxnSpPr>
        <p:spPr>
          <a:xfrm rot="5400000">
            <a:off x="3536943" y="4249743"/>
            <a:ext cx="6429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30 - TextBox"/>
          <p:cNvSpPr txBox="1"/>
          <p:nvPr/>
        </p:nvSpPr>
        <p:spPr>
          <a:xfrm>
            <a:off x="7143768" y="3357562"/>
            <a:ext cx="928694" cy="369332"/>
          </a:xfrm>
          <a:prstGeom prst="rect">
            <a:avLst/>
          </a:prstGeom>
          <a:noFill/>
        </p:spPr>
        <p:txBody>
          <a:bodyPr wrap="square" rtlCol="0">
            <a:spAutoFit/>
          </a:bodyPr>
          <a:lstStyle/>
          <a:p>
            <a:r>
              <a:rPr lang="en-US" dirty="0" smtClean="0"/>
              <a:t>21</a:t>
            </a:r>
            <a:r>
              <a:rPr lang="el-GR" dirty="0" smtClean="0"/>
              <a:t>εκ</a:t>
            </a:r>
            <a:endParaRPr lang="el-GR" dirty="0"/>
          </a:p>
        </p:txBody>
      </p:sp>
      <p:sp>
        <p:nvSpPr>
          <p:cNvPr id="32" name="31 - Δεξιό βέλος"/>
          <p:cNvSpPr/>
          <p:nvPr/>
        </p:nvSpPr>
        <p:spPr>
          <a:xfrm>
            <a:off x="4643438" y="3429000"/>
            <a:ext cx="500066"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32 - Ορθογώνιο"/>
          <p:cNvSpPr/>
          <p:nvPr/>
        </p:nvSpPr>
        <p:spPr>
          <a:xfrm>
            <a:off x="5429256" y="2928934"/>
            <a:ext cx="171451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5" name="34 - Ευθύγραμμο βέλος σύνδεσης"/>
          <p:cNvCxnSpPr/>
          <p:nvPr/>
        </p:nvCxnSpPr>
        <p:spPr>
          <a:xfrm rot="10800000">
            <a:off x="5500694" y="4214818"/>
            <a:ext cx="35719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36 - Ευθύγραμμο βέλος σύνδεσης"/>
          <p:cNvCxnSpPr/>
          <p:nvPr/>
        </p:nvCxnSpPr>
        <p:spPr>
          <a:xfrm>
            <a:off x="6715140" y="4214818"/>
            <a:ext cx="35719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38 - Ευθύγραμμο βέλος σύνδεσης"/>
          <p:cNvCxnSpPr/>
          <p:nvPr/>
        </p:nvCxnSpPr>
        <p:spPr>
          <a:xfrm rot="5400000" flipH="1" flipV="1">
            <a:off x="7143768" y="3143248"/>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40 - Ευθύγραμμο βέλος σύνδεσης"/>
          <p:cNvCxnSpPr/>
          <p:nvPr/>
        </p:nvCxnSpPr>
        <p:spPr>
          <a:xfrm rot="5400000">
            <a:off x="7143768" y="3929066"/>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41 - TextBox"/>
          <p:cNvSpPr txBox="1"/>
          <p:nvPr/>
        </p:nvSpPr>
        <p:spPr>
          <a:xfrm>
            <a:off x="5929322" y="4071942"/>
            <a:ext cx="857256" cy="646331"/>
          </a:xfrm>
          <a:prstGeom prst="rect">
            <a:avLst/>
          </a:prstGeom>
          <a:noFill/>
        </p:spPr>
        <p:txBody>
          <a:bodyPr wrap="square" rtlCol="0">
            <a:spAutoFit/>
          </a:bodyPr>
          <a:lstStyle/>
          <a:p>
            <a:r>
              <a:rPr lang="el-GR" dirty="0" smtClean="0"/>
              <a:t>2</a:t>
            </a:r>
            <a:r>
              <a:rPr lang="en-US" dirty="0" smtClean="0"/>
              <a:t>9,7</a:t>
            </a:r>
            <a:r>
              <a:rPr lang="el-GR" dirty="0" smtClean="0"/>
              <a:t> εκ</a:t>
            </a:r>
          </a:p>
          <a:p>
            <a:endParaRPr lang="el-GR" dirty="0"/>
          </a:p>
        </p:txBody>
      </p:sp>
      <p:sp>
        <p:nvSpPr>
          <p:cNvPr id="44" name="43 - TextBox"/>
          <p:cNvSpPr txBox="1"/>
          <p:nvPr/>
        </p:nvSpPr>
        <p:spPr>
          <a:xfrm>
            <a:off x="642910" y="3786190"/>
            <a:ext cx="1500198" cy="369332"/>
          </a:xfrm>
          <a:prstGeom prst="rect">
            <a:avLst/>
          </a:prstGeom>
          <a:noFill/>
        </p:spPr>
        <p:txBody>
          <a:bodyPr wrap="square" rtlCol="0">
            <a:spAutoFit/>
          </a:bodyPr>
          <a:lstStyle/>
          <a:p>
            <a:r>
              <a:rPr lang="el-GR" dirty="0" smtClean="0"/>
              <a:t>παχος=3εκ</a:t>
            </a:r>
            <a:endParaRPr lang="el-GR" dirty="0"/>
          </a:p>
        </p:txBody>
      </p:sp>
      <p:sp>
        <p:nvSpPr>
          <p:cNvPr id="47" name="46 - TextBox"/>
          <p:cNvSpPr txBox="1"/>
          <p:nvPr/>
        </p:nvSpPr>
        <p:spPr>
          <a:xfrm>
            <a:off x="3643306" y="3357562"/>
            <a:ext cx="857256" cy="646331"/>
          </a:xfrm>
          <a:prstGeom prst="rect">
            <a:avLst/>
          </a:prstGeom>
          <a:noFill/>
        </p:spPr>
        <p:txBody>
          <a:bodyPr wrap="square" rtlCol="0">
            <a:spAutoFit/>
          </a:bodyPr>
          <a:lstStyle/>
          <a:p>
            <a:r>
              <a:rPr lang="el-GR" dirty="0" smtClean="0"/>
              <a:t>30 εκ</a:t>
            </a:r>
          </a:p>
          <a:p>
            <a:endParaRPr lang="el-GR" dirty="0"/>
          </a:p>
        </p:txBody>
      </p:sp>
      <p:sp>
        <p:nvSpPr>
          <p:cNvPr id="23" name="22 - TextBox"/>
          <p:cNvSpPr txBox="1"/>
          <p:nvPr/>
        </p:nvSpPr>
        <p:spPr>
          <a:xfrm>
            <a:off x="285720" y="1643050"/>
            <a:ext cx="6715172" cy="461665"/>
          </a:xfrm>
          <a:prstGeom prst="rect">
            <a:avLst/>
          </a:prstGeom>
          <a:noFill/>
        </p:spPr>
        <p:txBody>
          <a:bodyPr wrap="square" rtlCol="0">
            <a:spAutoFit/>
          </a:bodyPr>
          <a:lstStyle/>
          <a:p>
            <a:r>
              <a:rPr lang="el-GR" sz="2400" b="1" dirty="0" smtClean="0"/>
              <a:t>ΠΟΙΑ ΚΛΙΜΑΚΑ ΘΑ ΕΠΙΛΕΞΩ ΓΙΑ ΝΑ ΧΩΡΕΣΕΙ;</a:t>
            </a:r>
            <a:endParaRPr lang="en-US" sz="2400" b="1" dirty="0"/>
          </a:p>
        </p:txBody>
      </p:sp>
      <p:sp>
        <p:nvSpPr>
          <p:cNvPr id="26" name="25 - TextBox"/>
          <p:cNvSpPr txBox="1"/>
          <p:nvPr/>
        </p:nvSpPr>
        <p:spPr>
          <a:xfrm>
            <a:off x="5500694" y="3143248"/>
            <a:ext cx="1357322" cy="369332"/>
          </a:xfrm>
          <a:prstGeom prst="rect">
            <a:avLst/>
          </a:prstGeom>
          <a:noFill/>
        </p:spPr>
        <p:txBody>
          <a:bodyPr wrap="square" rtlCol="0">
            <a:spAutoFit/>
          </a:bodyPr>
          <a:lstStyle/>
          <a:p>
            <a:r>
              <a:rPr lang="el-GR" dirty="0" smtClean="0"/>
              <a:t>ΦΥΛΛΟ Α4</a:t>
            </a:r>
            <a:endParaRPr lang="en-US" dirty="0"/>
          </a:p>
        </p:txBody>
      </p:sp>
      <p:sp>
        <p:nvSpPr>
          <p:cNvPr id="28" name="27 - TextBox"/>
          <p:cNvSpPr txBox="1"/>
          <p:nvPr/>
        </p:nvSpPr>
        <p:spPr>
          <a:xfrm>
            <a:off x="1142976" y="3000372"/>
            <a:ext cx="1857388" cy="646331"/>
          </a:xfrm>
          <a:prstGeom prst="rect">
            <a:avLst/>
          </a:prstGeom>
          <a:noFill/>
        </p:spPr>
        <p:txBody>
          <a:bodyPr wrap="square" rtlCol="0">
            <a:spAutoFit/>
          </a:bodyPr>
          <a:lstStyle/>
          <a:p>
            <a:pPr algn="ctr"/>
            <a:r>
              <a:rPr lang="en-US" dirty="0" smtClean="0"/>
              <a:t>LAPTOP </a:t>
            </a:r>
            <a:endParaRPr lang="el-GR" dirty="0" smtClean="0"/>
          </a:p>
          <a:p>
            <a:pPr algn="ctr"/>
            <a:r>
              <a:rPr lang="el-GR" dirty="0" smtClean="0"/>
              <a:t>(κάτοψη)</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lstStyle/>
          <a:p>
            <a:r>
              <a:rPr lang="el-GR" dirty="0" smtClean="0"/>
              <a:t>Ορισμός κλίμακας</a:t>
            </a:r>
            <a:endParaRPr lang="el-GR" dirty="0"/>
          </a:p>
        </p:txBody>
      </p:sp>
      <p:sp>
        <p:nvSpPr>
          <p:cNvPr id="1025" name="Rectangle 1"/>
          <p:cNvSpPr>
            <a:spLocks noChangeArrowheads="1"/>
          </p:cNvSpPr>
          <p:nvPr/>
        </p:nvSpPr>
        <p:spPr bwMode="auto">
          <a:xfrm>
            <a:off x="142844" y="1214422"/>
            <a:ext cx="8858312"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ea typeface="Calibri" pitchFamily="34" charset="0"/>
                <a:cs typeface="Times New Roman" pitchFamily="18" charset="0"/>
              </a:rPr>
              <a:t>Τι είναι η κλίμακα;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ea typeface="Calibri" pitchFamily="34" charset="0"/>
                <a:cs typeface="Times New Roman" pitchFamily="18" charset="0"/>
              </a:rPr>
              <a:t>Η κλίμακα είναι ένα μέγεθος το οποίο μας δείχνει πόσες φορές ένα αντικείμενο είναι μεγαλύτερο ή μικρότερο από την πραγματική του διάσταση. Εκφράζεται με  τη μορφή κλάσματος όταν πρόκειται</a:t>
            </a:r>
            <a:r>
              <a:rPr kumimoji="0" lang="el-GR" sz="2400" b="0" i="0" u="none" strike="noStrike" cap="none" normalizeH="0" dirty="0" smtClean="0">
                <a:ln>
                  <a:noFill/>
                </a:ln>
                <a:solidFill>
                  <a:schemeClr val="tx1"/>
                </a:solidFill>
                <a:effectLst/>
                <a:ea typeface="Calibri" pitchFamily="34" charset="0"/>
                <a:cs typeface="Times New Roman" pitchFamily="18" charset="0"/>
              </a:rPr>
              <a:t> για σμίκρυνση </a:t>
            </a:r>
            <a:r>
              <a:rPr kumimoji="0" lang="el-GR" sz="2400" b="0" i="0" u="none" strike="noStrike" cap="none" normalizeH="0" baseline="0" dirty="0" smtClean="0">
                <a:ln>
                  <a:noFill/>
                </a:ln>
                <a:solidFill>
                  <a:schemeClr val="tx1"/>
                </a:solidFill>
                <a:effectLst/>
                <a:ea typeface="Calibri" pitchFamily="34" charset="0"/>
                <a:cs typeface="Times New Roman" pitchFamily="18" charset="0"/>
              </a:rPr>
              <a:t>όπως φαίνεται παρακάτω:</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4400" b="0" i="0" u="none" strike="noStrike" cap="none" normalizeH="0" baseline="0" dirty="0" smtClean="0">
                <a:ln>
                  <a:noFill/>
                </a:ln>
                <a:solidFill>
                  <a:schemeClr val="tx1"/>
                </a:solidFill>
                <a:effectLst/>
                <a:ea typeface="Calibri" pitchFamily="34" charset="0"/>
                <a:cs typeface="Times New Roman" pitchFamily="18" charset="0"/>
              </a:rPr>
              <a:t>Κ= 1/α</a:t>
            </a:r>
            <a:endParaRPr kumimoji="0" lang="el-GR" sz="600" b="0" i="0" u="none" strike="noStrike" cap="none" normalizeH="0" baseline="0" dirty="0" smtClean="0">
              <a:ln>
                <a:noFill/>
              </a:ln>
              <a:solidFill>
                <a:schemeClr val="tx1"/>
              </a:solidFill>
              <a:effectLst/>
              <a:cs typeface="Arial" pitchFamily="34" charset="0"/>
            </a:endParaRPr>
          </a:p>
          <a:p>
            <a:pPr algn="just" eaLnBrk="0" fontAlgn="base" hangingPunct="0">
              <a:spcBef>
                <a:spcPct val="0"/>
              </a:spcBef>
              <a:spcAft>
                <a:spcPct val="0"/>
              </a:spcAft>
            </a:pPr>
            <a:r>
              <a:rPr lang="el-GR" sz="2400" b="1" dirty="0" smtClean="0"/>
              <a:t>όπου, α= πραγματικό μήκος αντικειμένου/μήκος στην επιφάνεια σχεδιασμού   </a:t>
            </a:r>
            <a:endParaRPr lang="en-US" sz="2400"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4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l-GR" sz="2400" b="1" dirty="0" smtClean="0">
                <a:cs typeface="Times New Roman" pitchFamily="18" charset="0"/>
              </a:rPr>
              <a:t>ΤΥΠΟΠΟΙΗΜΕΝΕΣ ΚΛΙΜΑΚΕΣ ΣΜΙΚΡΥΝΣΗΣ</a:t>
            </a:r>
          </a:p>
          <a:p>
            <a:pPr marL="0" marR="0" lvl="0" indent="0" algn="just" defTabSz="914400" rtl="0" eaLnBrk="0" fontAlgn="base" latinLnBrk="0" hangingPunct="0">
              <a:lnSpc>
                <a:spcPct val="100000"/>
              </a:lnSpc>
              <a:spcBef>
                <a:spcPct val="0"/>
              </a:spcBef>
              <a:spcAft>
                <a:spcPct val="0"/>
              </a:spcAft>
              <a:buClrTx/>
              <a:buSzTx/>
              <a:buFontTx/>
              <a:buNone/>
              <a:tabLst/>
            </a:pPr>
            <a:endParaRPr lang="el-GR" sz="2400" b="1" dirty="0" smtClean="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l-GR" sz="2400" b="1" dirty="0" smtClean="0">
                <a:cs typeface="Times New Roman" pitchFamily="18" charset="0"/>
              </a:rPr>
              <a:t> Κ=1/2, Κ=1/5 , Κ=1/10, Κ=1/20 για σμίκρυνση </a:t>
            </a:r>
            <a:endParaRPr kumimoji="0" lang="el-GR" sz="2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normAutofit/>
          </a:bodyPr>
          <a:lstStyle/>
          <a:p>
            <a:r>
              <a:rPr lang="el-GR" sz="3200" b="1" dirty="0" smtClean="0"/>
              <a:t>ΒΗΜΑΤΑ ΕΠΙΛΟΓΗΣ ΚΛΙΜΑΚΑΣ</a:t>
            </a:r>
            <a:endParaRPr lang="en-US" sz="3200" b="1" dirty="0"/>
          </a:p>
        </p:txBody>
      </p:sp>
      <p:sp>
        <p:nvSpPr>
          <p:cNvPr id="7170" name="Rectangle 2"/>
          <p:cNvSpPr>
            <a:spLocks noChangeArrowheads="1"/>
          </p:cNvSpPr>
          <p:nvPr/>
        </p:nvSpPr>
        <p:spPr bwMode="auto">
          <a:xfrm>
            <a:off x="0" y="1142984"/>
            <a:ext cx="928687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514350" algn="l"/>
              </a:tabLst>
            </a:pP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Βήμα 1</a:t>
            </a:r>
            <a:r>
              <a:rPr kumimoji="0" lang="el-GR" sz="2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Χρησιμοποιώ τον τύπο της  ΚΛΙΜΑΚΑΣ</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0" algn="l"/>
                <a:tab pos="514350" algn="l"/>
              </a:tabLst>
            </a:pP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Κ=1/α</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όπου</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α = μέγιστη πραγματική διάσταση αντικειμένου/μέγιστη διάσταση σχεδίου</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endPar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Βήμα 2</a:t>
            </a:r>
            <a:r>
              <a:rPr kumimoji="0" lang="el-GR" sz="2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Υπολογίζω και επιλέγω την Κλίμακα (Κ)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endPar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Στρογγυλοποιώ τον παρανομαστή στον πιο κοντινό συντελεστή των τυποποιημένων τιμών όπως φαίνονται στην παρένθεση (Κ=1/2, Κ=1/5, Κ=1/10, Κ=1/20).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endPar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endPar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Βήμα 3</a:t>
            </a:r>
            <a:r>
              <a:rPr kumimoji="0" lang="el-GR" sz="20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ο</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Διαιρώ όλες τις αρχικές διατάσεις του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Laptop</a:t>
            </a:r>
            <a:r>
              <a:rPr kumimoji="0" lang="el-G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με το </a:t>
            </a:r>
            <a:r>
              <a:rPr lang="el-GR" sz="2000" b="1" dirty="0" smtClean="0">
                <a:latin typeface="Calibri" pitchFamily="34" charset="0"/>
                <a:ea typeface="Calibri" pitchFamily="34" charset="0"/>
                <a:cs typeface="Times New Roman" pitchFamily="18" charset="0"/>
              </a:rPr>
              <a:t>α</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51435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anim calcmode="lin" valueType="num">
                                      <p:cBhvr additive="base">
                                        <p:cTn id="11"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anim calcmode="lin" valueType="num">
                                      <p:cBhvr additive="base">
                                        <p:cTn id="15"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0">
                                            <p:txEl>
                                              <p:pRg st="4" end="4"/>
                                            </p:txEl>
                                          </p:spTgt>
                                        </p:tgtEl>
                                        <p:attrNameLst>
                                          <p:attrName>style.visibility</p:attrName>
                                        </p:attrNameLst>
                                      </p:cBhvr>
                                      <p:to>
                                        <p:strVal val="visible"/>
                                      </p:to>
                                    </p:set>
                                    <p:anim calcmode="lin" valueType="num">
                                      <p:cBhvr additive="base">
                                        <p:cTn id="2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170">
                                            <p:txEl>
                                              <p:pRg st="6" end="6"/>
                                            </p:txEl>
                                          </p:spTgt>
                                        </p:tgtEl>
                                        <p:attrNameLst>
                                          <p:attrName>style.visibility</p:attrName>
                                        </p:attrNameLst>
                                      </p:cBhvr>
                                      <p:to>
                                        <p:strVal val="visible"/>
                                      </p:to>
                                    </p:set>
                                    <p:anim calcmode="lin" valueType="num">
                                      <p:cBhvr additive="base">
                                        <p:cTn id="25" dur="500" fill="hold"/>
                                        <p:tgtEl>
                                          <p:spTgt spid="717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xEl>
                                              <p:pRg st="9" end="9"/>
                                            </p:txEl>
                                          </p:spTgt>
                                        </p:tgtEl>
                                        <p:attrNameLst>
                                          <p:attrName>style.visibility</p:attrName>
                                        </p:attrNameLst>
                                      </p:cBhvr>
                                      <p:to>
                                        <p:strVal val="visible"/>
                                      </p:to>
                                    </p:set>
                                    <p:anim calcmode="lin" valueType="num">
                                      <p:cBhvr additive="base">
                                        <p:cTn id="31" dur="500" fill="hold"/>
                                        <p:tgtEl>
                                          <p:spTgt spid="7170">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617</Words>
  <Application>Microsoft Office PowerPoint</Application>
  <PresentationFormat>Προβολή στην οθόνη (4:3)</PresentationFormat>
  <Paragraphs>71</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Κατασκευή Τεχνικών Σχεδίων</vt:lpstr>
      <vt:lpstr>Οι βασικοί τρόποι σχεδίασης</vt:lpstr>
      <vt:lpstr>Διαφάνεια 3</vt:lpstr>
      <vt:lpstr>Διαφάνεια 4</vt:lpstr>
      <vt:lpstr>ΚΛΙΜΑΚΕΣ</vt:lpstr>
      <vt:lpstr>Διαφάνεια 6</vt:lpstr>
      <vt:lpstr>ΠΑΡΑΔΕΙΓΜΑ ΜΕ LAPTOP</vt:lpstr>
      <vt:lpstr>Ορισμός κλίμακας</vt:lpstr>
      <vt:lpstr>ΒΗΜΑΤΑ ΕΠΙΛΟΓΗΣ ΚΛΙΜΑΚΑΣ</vt:lpstr>
      <vt:lpstr>LAPTOP ΣΕ ΣΜΙΚΡΥΝΣΗ</vt:lpstr>
      <vt:lpstr>ΠΑΡΑΔΕΙΓΜΑ ΜΕ ΨΥΓΕΙΟ</vt:lpstr>
      <vt:lpstr>Διαφάνεια 12</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Κατασκευή Τεχνικών Σχεδίων</dc:title>
  <dc:creator>Lampros</dc:creator>
  <cp:lastModifiedBy>Lampros Ntalis</cp:lastModifiedBy>
  <cp:revision>113</cp:revision>
  <dcterms:created xsi:type="dcterms:W3CDTF">2013-01-22T16:46:19Z</dcterms:created>
  <dcterms:modified xsi:type="dcterms:W3CDTF">2023-01-25T06:45:12Z</dcterms:modified>
</cp:coreProperties>
</file>