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59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05E9-6D97-417D-8E6C-C5A530C74615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2689-7282-4616-8F51-166D5C7C1B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05E9-6D97-417D-8E6C-C5A530C74615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2689-7282-4616-8F51-166D5C7C1B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05E9-6D97-417D-8E6C-C5A530C74615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2689-7282-4616-8F51-166D5C7C1B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05E9-6D97-417D-8E6C-C5A530C74615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2689-7282-4616-8F51-166D5C7C1B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05E9-6D97-417D-8E6C-C5A530C74615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2689-7282-4616-8F51-166D5C7C1B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05E9-6D97-417D-8E6C-C5A530C74615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2689-7282-4616-8F51-166D5C7C1B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05E9-6D97-417D-8E6C-C5A530C74615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2689-7282-4616-8F51-166D5C7C1B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05E9-6D97-417D-8E6C-C5A530C74615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2689-7282-4616-8F51-166D5C7C1B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05E9-6D97-417D-8E6C-C5A530C74615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2689-7282-4616-8F51-166D5C7C1B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05E9-6D97-417D-8E6C-C5A530C74615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2689-7282-4616-8F51-166D5C7C1B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05E9-6D97-417D-8E6C-C5A530C74615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2689-7282-4616-8F51-166D5C7C1B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905E9-6D97-417D-8E6C-C5A530C74615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32689-7282-4616-8F51-166D5C7C1B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1470025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ΤΕΧΝΟΛΟΓΙΑ Β΄ΓΥΜΝΑΣΙΟΥ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214414" y="1857364"/>
            <a:ext cx="6400800" cy="1143008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H </a:t>
            </a:r>
            <a:r>
              <a:rPr lang="el-GR" b="1" dirty="0" smtClean="0">
                <a:solidFill>
                  <a:schemeClr val="tx1"/>
                </a:solidFill>
              </a:rPr>
              <a:t>ΑΝΑΠΤΥΞΙΑΚΗ ΠΛΑΤΦΟΡΜΑ </a:t>
            </a:r>
            <a:r>
              <a:rPr lang="en-US" b="1" dirty="0" smtClean="0">
                <a:solidFill>
                  <a:schemeClr val="tx1"/>
                </a:solidFill>
              </a:rPr>
              <a:t>ARDUINO</a:t>
            </a:r>
            <a:endParaRPr lang="el-GR" b="1" dirty="0" smtClean="0">
              <a:solidFill>
                <a:schemeClr val="tx1"/>
              </a:solidFill>
            </a:endParaRPr>
          </a:p>
        </p:txBody>
      </p:sp>
      <p:pic>
        <p:nvPicPr>
          <p:cNvPr id="6" name="5 - Εικόνα" descr="71z22cRPeeL._AC_SX450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3286124"/>
            <a:ext cx="4286250" cy="31337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ΤΙ ΕΙΝΑΙ ΤΟ </a:t>
            </a:r>
            <a:r>
              <a:rPr lang="en-US" b="1" dirty="0" smtClean="0">
                <a:solidFill>
                  <a:srgbClr val="FF0000"/>
                </a:solidFill>
              </a:rPr>
              <a:t>ARDUINO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571472" y="1357298"/>
            <a:ext cx="81439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Το </a:t>
            </a:r>
            <a:r>
              <a:rPr lang="el-GR" sz="2800" b="1" dirty="0" err="1" smtClean="0"/>
              <a:t>Arduino</a:t>
            </a:r>
            <a:r>
              <a:rPr lang="el-GR" sz="2800" dirty="0" smtClean="0"/>
              <a:t> είναι μία πλακέτα «ανοικτού υλικού και ανοικτού κώδικα» με ενσωματωμένο </a:t>
            </a:r>
            <a:r>
              <a:rPr lang="el-GR" sz="2800" dirty="0" err="1" smtClean="0"/>
              <a:t>μικροελεγκτή</a:t>
            </a:r>
            <a:r>
              <a:rPr lang="el-GR" sz="2800" dirty="0" smtClean="0"/>
              <a:t> και εισόδους/εξόδους, η οποία μπορεί να προγραμματιστεί με τη γλώσσα </a:t>
            </a:r>
            <a:r>
              <a:rPr lang="el-GR" sz="2800" dirty="0" err="1" smtClean="0"/>
              <a:t>Wiring</a:t>
            </a:r>
            <a:r>
              <a:rPr lang="el-GR" sz="2800" dirty="0" smtClean="0"/>
              <a:t> (ουσιαστικά πρόκειται για τη γλώσσα προγραμματισμού </a:t>
            </a:r>
            <a:r>
              <a:rPr lang="en-US" sz="2800" dirty="0" smtClean="0"/>
              <a:t>C++</a:t>
            </a:r>
            <a:r>
              <a:rPr lang="el-GR" sz="2800" dirty="0" smtClean="0"/>
              <a:t> ).</a:t>
            </a:r>
          </a:p>
        </p:txBody>
      </p:sp>
      <p:pic>
        <p:nvPicPr>
          <p:cNvPr id="8" name="7 - Εικόνα" descr="arduino-coding-basics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3714752"/>
            <a:ext cx="4572032" cy="29549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ΤΑ ΜΕΡΗ ΤΟΥ </a:t>
            </a:r>
            <a:r>
              <a:rPr lang="en-US" b="1" dirty="0" smtClean="0">
                <a:solidFill>
                  <a:srgbClr val="FF0000"/>
                </a:solidFill>
              </a:rPr>
              <a:t>ARDUINO UNO R3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4 - Εικόνα" descr="Στιγμιότυπο οθόνης 2022-09-21 2232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000108"/>
            <a:ext cx="8255058" cy="52864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ΤΑ ΜΕΡΗ ΤΟΥ </a:t>
            </a:r>
            <a:r>
              <a:rPr lang="en-US" b="1" dirty="0" smtClean="0">
                <a:solidFill>
                  <a:srgbClr val="FF0000"/>
                </a:solidFill>
              </a:rPr>
              <a:t>ARDUINO UNO R3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3 - Εικόνα" descr="Arduino-UNO-The-Arduino-program-contains-two-main-parts-setup-and-loop-The-nam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000108"/>
            <a:ext cx="8088211" cy="514353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TEXNIKA </a:t>
            </a:r>
            <a:r>
              <a:rPr lang="el-GR" b="1" dirty="0" smtClean="0">
                <a:solidFill>
                  <a:srgbClr val="FF0000"/>
                </a:solidFill>
              </a:rPr>
              <a:t>ΧΑΡΑΚΤΗΡΙΣΤΙΚΑ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4525963"/>
          </a:xfrm>
        </p:spPr>
        <p:txBody>
          <a:bodyPr>
            <a:noAutofit/>
          </a:bodyPr>
          <a:lstStyle/>
          <a:p>
            <a:pPr algn="ctr">
              <a:lnSpc>
                <a:spcPct val="170000"/>
              </a:lnSpc>
              <a:buNone/>
            </a:pPr>
            <a:r>
              <a:rPr lang="en-US" sz="2400" dirty="0" smtClean="0"/>
              <a:t> </a:t>
            </a:r>
            <a:r>
              <a:rPr lang="el-GR" sz="2400" b="1" dirty="0" err="1" smtClean="0"/>
              <a:t>Μικροελεγκτή</a:t>
            </a:r>
            <a:r>
              <a:rPr lang="en-US" sz="2400" b="1" dirty="0" smtClean="0"/>
              <a:t> ATmega328</a:t>
            </a:r>
            <a:r>
              <a:rPr lang="el-GR" sz="2400" b="1" dirty="0" smtClean="0"/>
              <a:t> (8 </a:t>
            </a:r>
            <a:r>
              <a:rPr lang="en-US" sz="2400" b="1" dirty="0" smtClean="0"/>
              <a:t>bit, 16MHz)</a:t>
            </a:r>
          </a:p>
          <a:p>
            <a:pPr marL="84138" indent="-84138" algn="just">
              <a:lnSpc>
                <a:spcPct val="170000"/>
              </a:lnSpc>
              <a:buNone/>
            </a:pPr>
            <a:r>
              <a:rPr lang="el-GR" sz="2400" dirty="0" smtClean="0"/>
              <a:t> Είναι ένα </a:t>
            </a:r>
            <a:r>
              <a:rPr lang="en-US" sz="2400" dirty="0" smtClean="0"/>
              <a:t>chip </a:t>
            </a:r>
            <a:r>
              <a:rPr lang="el-GR" sz="2400" dirty="0" smtClean="0"/>
              <a:t>που περιλαμβάνει:</a:t>
            </a:r>
            <a:endParaRPr lang="en-US" sz="2400" dirty="0" smtClean="0"/>
          </a:p>
          <a:p>
            <a:pPr marL="84138" indent="-84138" algn="just">
              <a:lnSpc>
                <a:spcPct val="170000"/>
              </a:lnSpc>
            </a:pPr>
            <a:r>
              <a:rPr lang="el-GR" sz="2400" dirty="0" smtClean="0"/>
              <a:t> Μνήμες </a:t>
            </a:r>
            <a:r>
              <a:rPr lang="en-US" sz="2400" dirty="0" smtClean="0"/>
              <a:t>RAM</a:t>
            </a:r>
            <a:r>
              <a:rPr lang="el-GR" sz="2400" dirty="0" smtClean="0"/>
              <a:t>-</a:t>
            </a:r>
            <a:r>
              <a:rPr lang="en-US" sz="2400" dirty="0" smtClean="0"/>
              <a:t>ROM </a:t>
            </a:r>
            <a:r>
              <a:rPr lang="el-GR" sz="2400" dirty="0" smtClean="0"/>
              <a:t>και </a:t>
            </a:r>
            <a:r>
              <a:rPr lang="en-US" sz="2400" dirty="0" smtClean="0"/>
              <a:t>FLASH</a:t>
            </a:r>
          </a:p>
          <a:p>
            <a:pPr marL="84138" indent="-84138" algn="just">
              <a:lnSpc>
                <a:spcPct val="170000"/>
              </a:lnSpc>
            </a:pPr>
            <a:r>
              <a:rPr lang="en-US" sz="2400" dirty="0" smtClean="0"/>
              <a:t> </a:t>
            </a:r>
            <a:r>
              <a:rPr lang="el-GR" sz="2400" dirty="0" err="1" smtClean="0"/>
              <a:t>Καταχωρητές</a:t>
            </a:r>
            <a:r>
              <a:rPr lang="el-GR" sz="2400" dirty="0" smtClean="0"/>
              <a:t>, απαριθμητές</a:t>
            </a:r>
          </a:p>
          <a:p>
            <a:pPr marL="84138" indent="-84138" algn="just">
              <a:lnSpc>
                <a:spcPct val="170000"/>
              </a:lnSpc>
            </a:pPr>
            <a:r>
              <a:rPr lang="el-GR" sz="2400" dirty="0" smtClean="0"/>
              <a:t> Μονάδα </a:t>
            </a:r>
            <a:r>
              <a:rPr lang="en-US" sz="2400" dirty="0" smtClean="0"/>
              <a:t>Analog to Digital Converter (A/D) 10bit</a:t>
            </a:r>
            <a:endParaRPr lang="el-GR" sz="2400" dirty="0" smtClean="0"/>
          </a:p>
          <a:p>
            <a:endParaRPr lang="en-US" sz="2400" dirty="0" smtClean="0"/>
          </a:p>
          <a:p>
            <a:pPr marL="179388" indent="-179388"/>
            <a:r>
              <a:rPr lang="el-GR" sz="2400" dirty="0" smtClean="0"/>
              <a:t>Μονάδα σειριακής επικοινωνίας</a:t>
            </a:r>
          </a:p>
          <a:p>
            <a:pPr marL="179388" indent="-179388">
              <a:buNone/>
            </a:pPr>
            <a:endParaRPr lang="el-GR" sz="2400" dirty="0" smtClean="0"/>
          </a:p>
          <a:p>
            <a:pPr marL="179388" indent="-179388"/>
            <a:r>
              <a:rPr lang="el-GR" sz="2400" dirty="0" smtClean="0"/>
              <a:t>Γραμμές εισόδου/εξόδου</a:t>
            </a:r>
          </a:p>
          <a:p>
            <a:endParaRPr lang="el-GR" sz="2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00B050"/>
                </a:solidFill>
              </a:rPr>
              <a:t> </a:t>
            </a:r>
            <a:r>
              <a:rPr lang="el-GR" sz="2400" b="1" dirty="0"/>
              <a:t>	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- Εικόνα" descr="arduino_led_pin13_yh9ekhrsj6_f0nAKzjS8A.gif"/>
          <p:cNvPicPr>
            <a:picLocks noChangeAspect="1"/>
          </p:cNvPicPr>
          <p:nvPr/>
        </p:nvPicPr>
        <p:blipFill>
          <a:blip r:embed="rId2"/>
          <a:srcRect b="27226"/>
          <a:stretch>
            <a:fillRect/>
          </a:stretch>
        </p:blipFill>
        <p:spPr>
          <a:xfrm>
            <a:off x="428596" y="285728"/>
            <a:ext cx="4643470" cy="2714644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TEXNIKA </a:t>
            </a:r>
            <a:r>
              <a:rPr lang="el-GR" b="1" dirty="0" smtClean="0">
                <a:solidFill>
                  <a:srgbClr val="FF0000"/>
                </a:solidFill>
              </a:rPr>
              <a:t>ΧΑΡΑΚΤΗΡΙΣΤΙΚΑ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143240" y="857232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ΨΗΦΙΑΚΕΣ ΕΙΣΟΔΟΙ/ΕΞΟΔΟΙ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85720" y="3286124"/>
            <a:ext cx="800105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 Οι ακίδες 0 έως 13 </a:t>
            </a:r>
            <a:r>
              <a:rPr lang="en-US" sz="2800" dirty="0" smtClean="0"/>
              <a:t>(</a:t>
            </a:r>
            <a:r>
              <a:rPr lang="el-GR" sz="2800" dirty="0" smtClean="0"/>
              <a:t>ΕΙΣΟΔΟΙ/ΕΞΟΔΟΙ) χρησιμοποιούνται για τη σύνδεση εξαρτημάτων π.χ. ενός </a:t>
            </a:r>
            <a:r>
              <a:rPr lang="en-US" sz="2800" dirty="0" smtClean="0"/>
              <a:t>LED</a:t>
            </a:r>
            <a:r>
              <a:rPr lang="el-GR" sz="2800" dirty="0" smtClean="0"/>
              <a:t> ( έξοδος) ή για την καταγραφή της κατάστασης ενός διακόπτη </a:t>
            </a:r>
            <a:r>
              <a:rPr lang="en-US" sz="2800" dirty="0" smtClean="0"/>
              <a:t> </a:t>
            </a:r>
            <a:r>
              <a:rPr lang="el-GR" sz="2800" dirty="0" smtClean="0"/>
              <a:t>(είσοδος)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 </a:t>
            </a:r>
            <a:r>
              <a:rPr lang="en-US" sz="2800" dirty="0" smtClean="0"/>
              <a:t>GND</a:t>
            </a:r>
            <a:r>
              <a:rPr lang="el-GR" sz="2800" dirty="0" smtClean="0"/>
              <a:t>,  ακίδα γείωσης (αρνητικό -)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1928794" y="142873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+</a:t>
            </a:r>
            <a:r>
              <a:rPr lang="en-US" dirty="0" smtClean="0"/>
              <a:t>5 Volt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1000100" y="357166"/>
            <a:ext cx="7072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ΨΗΦΙΑΚΕΣ ΕΙΣΟΔΟΙ/ΕΞΟΔΟΙ και ΤΡΟΦΟΔΟΣΙΑ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357158" y="3500438"/>
            <a:ext cx="85725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 Οι ακίδες Α0 έως Α5 χρησιμοποιούνται για τη σύνδεση  των αισθητήρων για την καταγραφή δεδομένων και μετρήσεων από το περιβάλλον π.χ. θερμοκρασία, ποσότητα φωτισμού κ.α.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 </a:t>
            </a:r>
            <a:r>
              <a:rPr lang="en-US" sz="2400" dirty="0" smtClean="0"/>
              <a:t>Pins </a:t>
            </a:r>
            <a:r>
              <a:rPr lang="el-GR" sz="2400" dirty="0" smtClean="0"/>
              <a:t>για την τροφοδοσία (3.3 </a:t>
            </a:r>
            <a:r>
              <a:rPr lang="en-US" sz="2400" dirty="0" smtClean="0"/>
              <a:t>V, 5V) </a:t>
            </a:r>
            <a:r>
              <a:rPr lang="el-GR" sz="2400" dirty="0" smtClean="0"/>
              <a:t>συσκευών ή αισθητήρων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 </a:t>
            </a:r>
            <a:r>
              <a:rPr lang="en-US" sz="2400" dirty="0" smtClean="0"/>
              <a:t>GND</a:t>
            </a:r>
            <a:r>
              <a:rPr lang="el-GR" sz="2400" dirty="0" smtClean="0"/>
              <a:t>,  </a:t>
            </a:r>
            <a:r>
              <a:rPr lang="en-US" sz="2400" dirty="0" smtClean="0"/>
              <a:t>pin </a:t>
            </a:r>
            <a:r>
              <a:rPr lang="el-GR" sz="2400" dirty="0" smtClean="0"/>
              <a:t>γείωσης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 </a:t>
            </a:r>
            <a:r>
              <a:rPr lang="en-US" sz="2400" dirty="0" smtClean="0"/>
              <a:t>E</a:t>
            </a:r>
            <a:r>
              <a:rPr lang="el-GR" sz="2400" dirty="0" err="1" smtClean="0"/>
              <a:t>ξωτερική</a:t>
            </a:r>
            <a:r>
              <a:rPr lang="el-GR" sz="2400" dirty="0" smtClean="0"/>
              <a:t> τροφοδοσία </a:t>
            </a:r>
            <a:r>
              <a:rPr lang="en-US" sz="2400" dirty="0" smtClean="0"/>
              <a:t>(External Power Supply)</a:t>
            </a:r>
            <a:endParaRPr lang="el-GR" sz="2400" dirty="0" smtClean="0"/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 </a:t>
            </a:r>
            <a:r>
              <a:rPr lang="en-US" sz="2400" dirty="0" smtClean="0"/>
              <a:t>Reset Pin , </a:t>
            </a:r>
            <a:r>
              <a:rPr lang="el-GR" sz="2400" dirty="0" smtClean="0"/>
              <a:t>επανεκκίνηση συστήματος (όταν γειωθεί)</a:t>
            </a:r>
          </a:p>
        </p:txBody>
      </p:sp>
      <p:pic>
        <p:nvPicPr>
          <p:cNvPr id="9" name="8 - Εικόνα" descr="Arduino-UNO-The-Arduino-program-contains-two-main-parts-setup-and-loop-The-name.png"/>
          <p:cNvPicPr>
            <a:picLocks noChangeAspect="1"/>
          </p:cNvPicPr>
          <p:nvPr/>
        </p:nvPicPr>
        <p:blipFill>
          <a:blip r:embed="rId2"/>
          <a:srcRect l="1192" t="51875" r="4610" b="1250"/>
          <a:stretch>
            <a:fillRect/>
          </a:stretch>
        </p:blipFill>
        <p:spPr>
          <a:xfrm>
            <a:off x="142844" y="1071546"/>
            <a:ext cx="8578273" cy="27146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188</Words>
  <Application>Microsoft Office PowerPoint</Application>
  <PresentationFormat>Προβολή στην οθόνη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ΤΕΧΝΟΛΟΓΙΑ Β΄ΓΥΜΝΑΣΙΟΥ</vt:lpstr>
      <vt:lpstr>ΤΙ ΕΙΝΑΙ ΤΟ ARDUINO</vt:lpstr>
      <vt:lpstr>ΤΑ ΜΕΡΗ ΤΟΥ ARDUINO UNO R3</vt:lpstr>
      <vt:lpstr>ΤΑ ΜΕΡΗ ΤΟΥ ARDUINO UNO R3</vt:lpstr>
      <vt:lpstr>TEXNIKA ΧΑΡΑΚΤΗΡΙΣΤΙΚΑ</vt:lpstr>
      <vt:lpstr>TEXNIKA ΧΑΡΑΚΤΗΡΙΣΤΙΚΑ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ΤΕΧΝΟΛΟΓΙΑ Β΄ΓΥΜΝΑΣΙΟΥ</dc:title>
  <dc:creator>Lampros Ntalis</dc:creator>
  <cp:lastModifiedBy>Lampros Ntalis</cp:lastModifiedBy>
  <cp:revision>21</cp:revision>
  <dcterms:created xsi:type="dcterms:W3CDTF">2022-09-10T16:50:25Z</dcterms:created>
  <dcterms:modified xsi:type="dcterms:W3CDTF">2023-01-22T19:51:21Z</dcterms:modified>
</cp:coreProperties>
</file>