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66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38613CCA-1905-3335-AE8D-9CF499855DA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F50B8176-4F01-29A7-7765-A74FEF352EE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B106394D-CCDF-B77C-45C7-6525BAAEDC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F1E22-D637-418E-87D6-6DBFE5BED68B}" type="datetimeFigureOut">
              <a:rPr lang="el-GR" smtClean="0"/>
              <a:t>4/3/2024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2A6CD774-85FD-9047-35D9-4C96200F6D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772A40F2-67C6-520E-3534-A0C89287EA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7429F-5D1F-4D82-9793-D17E3B6597D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5994000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A58D205F-1B59-5D46-62C5-B16579F682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59A460C9-6A00-EFED-AB5E-BDB5AC4A7D8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B6D02117-551A-F13A-07DF-077C13C175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F1E22-D637-418E-87D6-6DBFE5BED68B}" type="datetimeFigureOut">
              <a:rPr lang="el-GR" smtClean="0"/>
              <a:t>4/3/2024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056DEE33-F748-D8D2-2004-4BBBA76A65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6E8FCF70-A9EB-1518-C4CE-AF629E1BE3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7429F-5D1F-4D82-9793-D17E3B6597D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6191088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>
            <a:extLst>
              <a:ext uri="{FF2B5EF4-FFF2-40B4-BE49-F238E27FC236}">
                <a16:creationId xmlns:a16="http://schemas.microsoft.com/office/drawing/2014/main" id="{301AF444-A69E-237F-A981-40B4355DB56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A2EB3CA7-C079-719B-CCD5-E4C47B99DFE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735E084B-24E2-5810-E4A1-86639AC485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F1E22-D637-418E-87D6-6DBFE5BED68B}" type="datetimeFigureOut">
              <a:rPr lang="el-GR" smtClean="0"/>
              <a:t>4/3/2024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B7CB0D68-9E25-CCA8-7C1F-30F3A9975E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A0AA5D54-3D63-C213-FFCB-2978E1AF13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7429F-5D1F-4D82-9793-D17E3B6597D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109159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0D0BC0EA-B98D-7D66-AE39-078209B53B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9D61FCFF-108C-A6A5-82D9-8CEC29C8A1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A0A698E9-7C55-8083-77CD-40909D46BA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F1E22-D637-418E-87D6-6DBFE5BED68B}" type="datetimeFigureOut">
              <a:rPr lang="el-GR" smtClean="0"/>
              <a:t>4/3/2024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C5698AFE-2BBD-B2A6-243B-3901C4429D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885AB816-922A-36F1-04C7-5F71891036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7429F-5D1F-4D82-9793-D17E3B6597D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1730579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AD642BBF-24CA-0F7A-F4FD-4DCBDEE297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7DEE2A94-0EA2-644D-4F1C-13AC515667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4D20B0A5-A1A8-82A7-34B9-30FCC84766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F1E22-D637-418E-87D6-6DBFE5BED68B}" type="datetimeFigureOut">
              <a:rPr lang="el-GR" smtClean="0"/>
              <a:t>4/3/2024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9875E216-7802-02BD-9F3C-B7E6D64D07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01ACF73C-2CAC-6D1E-F19E-FD46805550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7429F-5D1F-4D82-9793-D17E3B6597D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595131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77B6C1CB-1DC0-8110-289F-EEECC25D96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B5B22136-9444-C493-2743-2F64FF3951F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275F69E3-C19B-C56D-3CC5-4A9B1217661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B030EC6D-0544-4A65-39D7-45EB3A1951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F1E22-D637-418E-87D6-6DBFE5BED68B}" type="datetimeFigureOut">
              <a:rPr lang="el-GR" smtClean="0"/>
              <a:t>4/3/2024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2A0FB493-641F-46FD-5227-EAEF23CE6D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A3E51E84-B59F-4350-24DE-79664C69E5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7429F-5D1F-4D82-9793-D17E3B6597D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1682887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7A1CB2C5-6DBE-A34D-BFEB-F8DB9CA0FD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1E527B41-058B-9113-79DC-25C97BEF8D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C14F9F46-4BD2-9F5F-26C4-6EDE4AC0C3C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5" name="Θέση κειμένου 4">
            <a:extLst>
              <a:ext uri="{FF2B5EF4-FFF2-40B4-BE49-F238E27FC236}">
                <a16:creationId xmlns:a16="http://schemas.microsoft.com/office/drawing/2014/main" id="{AB3FAC85-BE7B-0B29-6677-5B2C5ABB813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6" name="Θέση περιεχομένου 5">
            <a:extLst>
              <a:ext uri="{FF2B5EF4-FFF2-40B4-BE49-F238E27FC236}">
                <a16:creationId xmlns:a16="http://schemas.microsoft.com/office/drawing/2014/main" id="{E98E967E-FD0B-7EE4-636F-82D8143D444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7" name="Θέση ημερομηνίας 6">
            <a:extLst>
              <a:ext uri="{FF2B5EF4-FFF2-40B4-BE49-F238E27FC236}">
                <a16:creationId xmlns:a16="http://schemas.microsoft.com/office/drawing/2014/main" id="{6DC53467-A16A-1807-FA4E-A883B08095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F1E22-D637-418E-87D6-6DBFE5BED68B}" type="datetimeFigureOut">
              <a:rPr lang="el-GR" smtClean="0"/>
              <a:t>4/3/2024</a:t>
            </a:fld>
            <a:endParaRPr lang="el-GR"/>
          </a:p>
        </p:txBody>
      </p:sp>
      <p:sp>
        <p:nvSpPr>
          <p:cNvPr id="8" name="Θέση υποσέλιδου 7">
            <a:extLst>
              <a:ext uri="{FF2B5EF4-FFF2-40B4-BE49-F238E27FC236}">
                <a16:creationId xmlns:a16="http://schemas.microsoft.com/office/drawing/2014/main" id="{1062B52D-8131-72CC-3685-B1A2E7C9CC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>
            <a:extLst>
              <a:ext uri="{FF2B5EF4-FFF2-40B4-BE49-F238E27FC236}">
                <a16:creationId xmlns:a16="http://schemas.microsoft.com/office/drawing/2014/main" id="{A0255F38-CE61-1F19-882B-8204959FD0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7429F-5D1F-4D82-9793-D17E3B6597D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1677523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029EF73F-EBE1-84BE-FD9F-2A8A22144E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ημερομηνίας 2">
            <a:extLst>
              <a:ext uri="{FF2B5EF4-FFF2-40B4-BE49-F238E27FC236}">
                <a16:creationId xmlns:a16="http://schemas.microsoft.com/office/drawing/2014/main" id="{5E02C86B-A4DB-EC98-9870-F73C645A1E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F1E22-D637-418E-87D6-6DBFE5BED68B}" type="datetimeFigureOut">
              <a:rPr lang="el-GR" smtClean="0"/>
              <a:t>4/3/2024</a:t>
            </a:fld>
            <a:endParaRPr lang="el-GR"/>
          </a:p>
        </p:txBody>
      </p:sp>
      <p:sp>
        <p:nvSpPr>
          <p:cNvPr id="4" name="Θέση υποσέλιδου 3">
            <a:extLst>
              <a:ext uri="{FF2B5EF4-FFF2-40B4-BE49-F238E27FC236}">
                <a16:creationId xmlns:a16="http://schemas.microsoft.com/office/drawing/2014/main" id="{309D94FB-B894-69CB-D548-AA5168225E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>
            <a:extLst>
              <a:ext uri="{FF2B5EF4-FFF2-40B4-BE49-F238E27FC236}">
                <a16:creationId xmlns:a16="http://schemas.microsoft.com/office/drawing/2014/main" id="{31B8BF1F-5524-AAA4-8C52-1EE922D6C8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7429F-5D1F-4D82-9793-D17E3B6597D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0367155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>
            <a:extLst>
              <a:ext uri="{FF2B5EF4-FFF2-40B4-BE49-F238E27FC236}">
                <a16:creationId xmlns:a16="http://schemas.microsoft.com/office/drawing/2014/main" id="{576F95CA-B9EC-0DD2-8021-577B9072D0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F1E22-D637-418E-87D6-6DBFE5BED68B}" type="datetimeFigureOut">
              <a:rPr lang="el-GR" smtClean="0"/>
              <a:t>4/3/2024</a:t>
            </a:fld>
            <a:endParaRPr lang="el-GR"/>
          </a:p>
        </p:txBody>
      </p:sp>
      <p:sp>
        <p:nvSpPr>
          <p:cNvPr id="3" name="Θέση υποσέλιδου 2">
            <a:extLst>
              <a:ext uri="{FF2B5EF4-FFF2-40B4-BE49-F238E27FC236}">
                <a16:creationId xmlns:a16="http://schemas.microsoft.com/office/drawing/2014/main" id="{20CFF235-E4BA-B64B-9EAD-A4976FA4B0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F36DE7F7-1FF7-7BCD-3C8E-A29E8873E3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7429F-5D1F-4D82-9793-D17E3B6597D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189053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9ADF3A3C-EE68-CC35-7D9A-F227476F21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DA302C08-CA70-DF92-164A-B6A10D0603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9A30925B-CD48-B294-E577-576631BD354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DA0CBD7B-1D96-DF7A-F81D-0D4CEFA428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F1E22-D637-418E-87D6-6DBFE5BED68B}" type="datetimeFigureOut">
              <a:rPr lang="el-GR" smtClean="0"/>
              <a:t>4/3/2024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4A823C67-DC64-ACBE-13C9-A826D1244D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3483E728-3D97-4C9B-A470-BF347F4D0B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7429F-5D1F-4D82-9793-D17E3B6597D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605623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F160E376-25A6-0C49-BFAE-79E5D8D599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εικόνας 2">
            <a:extLst>
              <a:ext uri="{FF2B5EF4-FFF2-40B4-BE49-F238E27FC236}">
                <a16:creationId xmlns:a16="http://schemas.microsoft.com/office/drawing/2014/main" id="{5801AF61-8464-5314-E7AC-CE69CED9AF6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F555D721-1607-A183-6287-1DED28D99F1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D0B55C1A-8152-A2D5-D249-CC9D6B52B9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F1E22-D637-418E-87D6-6DBFE5BED68B}" type="datetimeFigureOut">
              <a:rPr lang="el-GR" smtClean="0"/>
              <a:t>4/3/2024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3E733AC9-37B0-D4CD-B190-5D09963794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2F4C60BE-ACAD-3A8D-1C78-D1F36D6576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7429F-5D1F-4D82-9793-D17E3B6597D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75310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>
            <a:extLst>
              <a:ext uri="{FF2B5EF4-FFF2-40B4-BE49-F238E27FC236}">
                <a16:creationId xmlns:a16="http://schemas.microsoft.com/office/drawing/2014/main" id="{79F809A2-34C9-6071-9A78-7BFDA91C37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00D0811C-EB59-2388-81F1-4D5F48AE1F2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4BB2586F-923C-F20C-F5DB-15D496EF5D1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DF1E22-D637-418E-87D6-6DBFE5BED68B}" type="datetimeFigureOut">
              <a:rPr lang="el-GR" smtClean="0"/>
              <a:t>4/3/2024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5DB3CF9F-9B21-F624-D0B3-CA19F8E7669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856F3E67-3C76-98FA-0965-A72978731E0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C7429F-5D1F-4D82-9793-D17E3B6597D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1216499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002C198F-6BAC-1F0B-B082-8C34E8A05CE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fr-FR" sz="7200" b="1" dirty="0"/>
              <a:t>La France et la politique </a:t>
            </a:r>
            <a:endParaRPr lang="el-GR" sz="7200" b="1" dirty="0"/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5F7A0F73-0DEE-F605-0B20-43D8A350391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 err="1"/>
              <a:t>Melina</a:t>
            </a:r>
            <a:r>
              <a:rPr lang="fr-FR" dirty="0"/>
              <a:t> </a:t>
            </a:r>
            <a:r>
              <a:rPr lang="fr-FR" dirty="0" err="1"/>
              <a:t>Pailopoulou</a:t>
            </a:r>
            <a:endParaRPr lang="fr-FR" dirty="0"/>
          </a:p>
          <a:p>
            <a:r>
              <a:rPr lang="fr-FR" dirty="0"/>
              <a:t>C’2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669970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53DE3189-1FA3-9993-4008-DAD5B61DC4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37398"/>
            <a:ext cx="10515600" cy="413886"/>
          </a:xfrm>
        </p:spPr>
        <p:txBody>
          <a:bodyPr>
            <a:normAutofit fontScale="90000"/>
          </a:bodyPr>
          <a:lstStyle/>
          <a:p>
            <a:r>
              <a:rPr lang="en-US" b="1" i="0" dirty="0">
                <a:solidFill>
                  <a:srgbClr val="262B38"/>
                </a:solidFill>
                <a:effectLst/>
                <a:latin typeface="arial" panose="020B0604020202020204" pitchFamily="34" charset="0"/>
              </a:rPr>
              <a:t>Système politique</a:t>
            </a:r>
            <a:br>
              <a:rPr lang="en-US" b="0" i="0" dirty="0">
                <a:solidFill>
                  <a:srgbClr val="262B38"/>
                </a:solidFill>
                <a:effectLst/>
                <a:latin typeface="arial" panose="020B0604020202020204" pitchFamily="34" charset="0"/>
              </a:rPr>
            </a:br>
            <a:endParaRPr lang="el-GR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EBEE2914-CA01-FAAE-719E-EB89960736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1" y="1251284"/>
            <a:ext cx="6294120" cy="5241591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fr-FR" dirty="0">
                <a:effectLst/>
              </a:rPr>
              <a:t>La France est une république semi-présidentielle dont le chef du gouvernement</a:t>
            </a:r>
            <a:r>
              <a:rPr lang="el-GR" dirty="0">
                <a:effectLst/>
              </a:rPr>
              <a:t>,</a:t>
            </a:r>
            <a:r>
              <a:rPr lang="fr-FR" dirty="0">
                <a:effectLst/>
              </a:rPr>
              <a:t> le Premier ministre</a:t>
            </a:r>
            <a:r>
              <a:rPr lang="el-GR" dirty="0">
                <a:effectLst/>
              </a:rPr>
              <a:t>, </a:t>
            </a:r>
            <a:r>
              <a:rPr lang="fr-FR" dirty="0">
                <a:effectLst/>
              </a:rPr>
              <a:t>est nommé par le président</a:t>
            </a:r>
            <a:r>
              <a:rPr lang="el-GR" dirty="0"/>
              <a:t>,</a:t>
            </a:r>
            <a:r>
              <a:rPr lang="el-GR" dirty="0">
                <a:effectLst/>
              </a:rPr>
              <a:t> </a:t>
            </a:r>
            <a:r>
              <a:rPr lang="fr-FR" dirty="0">
                <a:effectLst/>
              </a:rPr>
              <a:t>qui est élu au suffrage universel direct. </a:t>
            </a:r>
          </a:p>
          <a:p>
            <a:pPr marL="0" indent="0" algn="l">
              <a:buNone/>
            </a:pPr>
            <a:endParaRPr lang="fr-FR" dirty="0">
              <a:effectLst/>
            </a:endParaRPr>
          </a:p>
          <a:p>
            <a:pPr marL="0" indent="0" algn="l">
              <a:buNone/>
            </a:pPr>
            <a:r>
              <a:rPr lang="fr-FR" dirty="0">
                <a:effectLst/>
              </a:rPr>
              <a:t>Le territoire de la France se compose de 18 régions administratives: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fr-FR" dirty="0">
                <a:effectLst/>
              </a:rPr>
              <a:t>13 régions métropolitaines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fr-FR" dirty="0">
                <a:effectLst/>
              </a:rPr>
              <a:t>5 régions d’outre-mer. </a:t>
            </a:r>
            <a:br>
              <a:rPr lang="fr-FR" dirty="0"/>
            </a:br>
            <a:endParaRPr lang="el-GR" dirty="0"/>
          </a:p>
        </p:txBody>
      </p:sp>
      <p:pic>
        <p:nvPicPr>
          <p:cNvPr id="1026" name="Picture 2" descr="Frankrike Regioner Karta Vektor Karta Franska Regioner-vektorgrafik och ...">
            <a:extLst>
              <a:ext uri="{FF2B5EF4-FFF2-40B4-BE49-F238E27FC236}">
                <a16:creationId xmlns:a16="http://schemas.microsoft.com/office/drawing/2014/main" id="{37A3A287-4470-2669-623C-F2D33738253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95975" y="702644"/>
            <a:ext cx="5496025" cy="5496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453584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15002509-C645-9D6B-6272-FF4D38B2CD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/>
              <a:t>Parlement Français</a:t>
            </a:r>
            <a:endParaRPr lang="el-GR" b="1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F1B066D5-0E69-B306-EE2D-5C29F462FF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607419"/>
            <a:ext cx="5398971" cy="4687503"/>
          </a:xfrm>
        </p:spPr>
        <p:txBody>
          <a:bodyPr/>
          <a:lstStyle/>
          <a:p>
            <a:pPr marL="0" indent="0">
              <a:buNone/>
            </a:pPr>
            <a:r>
              <a:rPr lang="fr-FR" b="0" i="0" dirty="0">
                <a:solidFill>
                  <a:srgbClr val="202122"/>
                </a:solidFill>
                <a:effectLst/>
              </a:rPr>
              <a:t>Le </a:t>
            </a:r>
            <a:r>
              <a:rPr lang="fr-FR" i="0" dirty="0">
                <a:solidFill>
                  <a:srgbClr val="202122"/>
                </a:solidFill>
                <a:effectLst/>
              </a:rPr>
              <a:t>Parlement français </a:t>
            </a:r>
            <a:r>
              <a:rPr lang="fr-FR" b="0" i="0" dirty="0">
                <a:solidFill>
                  <a:srgbClr val="202122"/>
                </a:solidFill>
                <a:effectLst/>
              </a:rPr>
              <a:t>est la principale institution du</a:t>
            </a:r>
            <a:r>
              <a:rPr lang="fr-FR" dirty="0">
                <a:solidFill>
                  <a:srgbClr val="202122"/>
                </a:solidFill>
              </a:rPr>
              <a:t> pouvoir législatif en France </a:t>
            </a:r>
          </a:p>
          <a:p>
            <a:pPr marL="0" indent="0" algn="l">
              <a:buNone/>
            </a:pPr>
            <a:r>
              <a:rPr lang="fr-FR" b="0" i="0" dirty="0">
                <a:solidFill>
                  <a:srgbClr val="202122"/>
                </a:solidFill>
                <a:effectLst/>
              </a:rPr>
              <a:t>Le parlement est bica</a:t>
            </a:r>
            <a:r>
              <a:rPr lang="fr-FR" dirty="0">
                <a:solidFill>
                  <a:srgbClr val="202122"/>
                </a:solidFill>
              </a:rPr>
              <a:t>méral,</a:t>
            </a:r>
            <a:r>
              <a:rPr lang="fr-FR" b="0" i="0" dirty="0">
                <a:solidFill>
                  <a:srgbClr val="202122"/>
                </a:solidFill>
                <a:effectLst/>
              </a:rPr>
              <a:t> c'est-à-dire composé de deux chambres :</a:t>
            </a:r>
          </a:p>
          <a:p>
            <a:pPr algn="l">
              <a:buFont typeface="Wingdings" panose="05000000000000000000" pitchFamily="2" charset="2"/>
              <a:buChar char="Ø"/>
            </a:pPr>
            <a:r>
              <a:rPr lang="fr-FR" b="0" i="0" dirty="0">
                <a:solidFill>
                  <a:srgbClr val="202122"/>
                </a:solidFill>
                <a:effectLst/>
              </a:rPr>
              <a:t>le Sénat</a:t>
            </a:r>
            <a:r>
              <a:rPr lang="fr-FR" dirty="0">
                <a:solidFill>
                  <a:srgbClr val="202122"/>
                </a:solidFill>
              </a:rPr>
              <a:t>,</a:t>
            </a:r>
            <a:r>
              <a:rPr lang="fr-FR" b="0" i="0" dirty="0">
                <a:solidFill>
                  <a:srgbClr val="202122"/>
                </a:solidFill>
                <a:effectLst/>
              </a:rPr>
              <a:t> dit « </a:t>
            </a:r>
            <a:r>
              <a:rPr lang="fr-FR" i="0" strike="noStrike" dirty="0">
                <a:effectLst/>
              </a:rPr>
              <a:t>chambre haute</a:t>
            </a:r>
            <a:r>
              <a:rPr lang="fr-FR" i="0" dirty="0">
                <a:effectLst/>
              </a:rPr>
              <a:t> </a:t>
            </a:r>
            <a:r>
              <a:rPr lang="fr-FR" b="0" i="0" dirty="0">
                <a:solidFill>
                  <a:srgbClr val="202122"/>
                </a:solidFill>
                <a:effectLst/>
              </a:rPr>
              <a:t>», qui comprend 348 sénateurs,</a:t>
            </a:r>
          </a:p>
          <a:p>
            <a:pPr algn="l">
              <a:buFont typeface="Wingdings" panose="05000000000000000000" pitchFamily="2" charset="2"/>
              <a:buChar char="Ø"/>
            </a:pPr>
            <a:r>
              <a:rPr lang="fr-FR" b="0" i="0" dirty="0">
                <a:effectLst/>
              </a:rPr>
              <a:t>l'</a:t>
            </a:r>
            <a:r>
              <a:rPr lang="fr-FR" b="0" i="0" strike="noStrike" dirty="0">
                <a:effectLst/>
              </a:rPr>
              <a:t>Assemblée</a:t>
            </a:r>
            <a:r>
              <a:rPr lang="fr-FR" dirty="0"/>
              <a:t> nationale</a:t>
            </a:r>
            <a:r>
              <a:rPr lang="fr-FR" b="0" i="0" dirty="0">
                <a:solidFill>
                  <a:srgbClr val="202122"/>
                </a:solidFill>
                <a:effectLst/>
              </a:rPr>
              <a:t>, dite « </a:t>
            </a:r>
            <a:r>
              <a:rPr lang="fr-FR" b="0" i="0" u="none" strike="noStrike" dirty="0">
                <a:effectLst/>
              </a:rPr>
              <a:t>chambre basse</a:t>
            </a:r>
            <a:r>
              <a:rPr lang="fr-FR" b="0" i="0" dirty="0">
                <a:effectLst/>
              </a:rPr>
              <a:t> </a:t>
            </a:r>
            <a:r>
              <a:rPr lang="fr-FR" b="0" i="0" dirty="0">
                <a:solidFill>
                  <a:srgbClr val="202122"/>
                </a:solidFill>
                <a:effectLst/>
              </a:rPr>
              <a:t>», qui compte 577 députés</a:t>
            </a:r>
          </a:p>
          <a:p>
            <a:pPr marL="0" indent="0">
              <a:buNone/>
            </a:pPr>
            <a:endParaRPr lang="el-GR" dirty="0"/>
          </a:p>
        </p:txBody>
      </p:sp>
      <p:pic>
        <p:nvPicPr>
          <p:cNvPr id="2050" name="Picture 2">
            <a:extLst>
              <a:ext uri="{FF2B5EF4-FFF2-40B4-BE49-F238E27FC236}">
                <a16:creationId xmlns:a16="http://schemas.microsoft.com/office/drawing/2014/main" id="{EA654E52-F2A5-5683-E21E-94696F32883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67844" y="1597794"/>
            <a:ext cx="6024156" cy="40241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24145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5A4BB19D-BF1B-7DFD-B041-D187F4607B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43911"/>
          </a:xfrm>
        </p:spPr>
        <p:txBody>
          <a:bodyPr/>
          <a:lstStyle/>
          <a:p>
            <a:r>
              <a:rPr lang="fr-FR" b="1" dirty="0">
                <a:solidFill>
                  <a:srgbClr val="202122"/>
                </a:solidFill>
              </a:rPr>
              <a:t>L</a:t>
            </a:r>
            <a:r>
              <a:rPr lang="fr-FR" b="1" i="0" dirty="0">
                <a:solidFill>
                  <a:srgbClr val="202122"/>
                </a:solidFill>
                <a:effectLst/>
              </a:rPr>
              <a:t>e Sénat</a:t>
            </a:r>
            <a:endParaRPr lang="el-GR" b="1" dirty="0"/>
          </a:p>
        </p:txBody>
      </p:sp>
      <p:pic>
        <p:nvPicPr>
          <p:cNvPr id="3074" name="Picture 2" descr="Description de cette image, également commentée ci-après">
            <a:extLst>
              <a:ext uri="{FF2B5EF4-FFF2-40B4-BE49-F238E27FC236}">
                <a16:creationId xmlns:a16="http://schemas.microsoft.com/office/drawing/2014/main" id="{766320B0-6F68-0A69-804C-0396234651B7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190" y="1608078"/>
            <a:ext cx="6683006" cy="44654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Description de cette image, également commentée ci-après">
            <a:extLst>
              <a:ext uri="{FF2B5EF4-FFF2-40B4-BE49-F238E27FC236}">
                <a16:creationId xmlns:a16="http://schemas.microsoft.com/office/drawing/2014/main" id="{206A9C44-E0F3-10B5-60D8-026389BF92D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52608" y="1608077"/>
            <a:ext cx="4465463" cy="44654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130830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EFB96693-6F65-9D8D-21F0-6D61FEEEF0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34286"/>
          </a:xfrm>
        </p:spPr>
        <p:txBody>
          <a:bodyPr/>
          <a:lstStyle/>
          <a:p>
            <a:r>
              <a:rPr lang="fr-FR" b="1" dirty="0"/>
              <a:t>L</a:t>
            </a:r>
            <a:r>
              <a:rPr lang="fr-FR" b="1" i="0" dirty="0">
                <a:effectLst/>
              </a:rPr>
              <a:t>'</a:t>
            </a:r>
            <a:r>
              <a:rPr lang="fr-FR" b="1" i="0" strike="noStrike" dirty="0">
                <a:effectLst/>
              </a:rPr>
              <a:t>Assemblée</a:t>
            </a:r>
            <a:r>
              <a:rPr lang="fr-FR" b="1" dirty="0"/>
              <a:t> nationale</a:t>
            </a:r>
            <a:endParaRPr lang="el-GR" b="1" dirty="0"/>
          </a:p>
        </p:txBody>
      </p:sp>
      <p:pic>
        <p:nvPicPr>
          <p:cNvPr id="4098" name="Picture 2" descr="Description de cette image, également commentée ci-après">
            <a:extLst>
              <a:ext uri="{FF2B5EF4-FFF2-40B4-BE49-F238E27FC236}">
                <a16:creationId xmlns:a16="http://schemas.microsoft.com/office/drawing/2014/main" id="{47F08FBD-C2FF-2B4A-0C5C-2EF447F9E69A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2731" y="1694047"/>
            <a:ext cx="6700765" cy="44468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Description de cette image, également commentée ci-après">
            <a:extLst>
              <a:ext uri="{FF2B5EF4-FFF2-40B4-BE49-F238E27FC236}">
                <a16:creationId xmlns:a16="http://schemas.microsoft.com/office/drawing/2014/main" id="{4E25FCB8-F78E-AE9E-B2B4-27DE3103A4F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82209" y="1694045"/>
            <a:ext cx="4933691" cy="43506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21153726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</TotalTime>
  <Words>115</Words>
  <Application>Microsoft Office PowerPoint</Application>
  <PresentationFormat>Ευρεία οθόνη</PresentationFormat>
  <Paragraphs>16</Paragraphs>
  <Slides>5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5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5</vt:i4>
      </vt:variant>
    </vt:vector>
  </HeadingPairs>
  <TitlesOfParts>
    <vt:vector size="11" baseType="lpstr">
      <vt:lpstr>Arial</vt:lpstr>
      <vt:lpstr>Arial</vt:lpstr>
      <vt:lpstr>Calibri</vt:lpstr>
      <vt:lpstr>Calibri Light</vt:lpstr>
      <vt:lpstr>Wingdings</vt:lpstr>
      <vt:lpstr>Θέμα του Office</vt:lpstr>
      <vt:lpstr>La France et la politique </vt:lpstr>
      <vt:lpstr>Système politique </vt:lpstr>
      <vt:lpstr>Parlement Français</vt:lpstr>
      <vt:lpstr>Le Sénat</vt:lpstr>
      <vt:lpstr>L'Assemblée nationale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France et la politique </dc:title>
  <dc:creator>george pailopoulos</dc:creator>
  <cp:lastModifiedBy>george pailopoulos</cp:lastModifiedBy>
  <cp:revision>1</cp:revision>
  <dcterms:created xsi:type="dcterms:W3CDTF">2024-03-04T20:05:50Z</dcterms:created>
  <dcterms:modified xsi:type="dcterms:W3CDTF">2024-03-04T20:35:03Z</dcterms:modified>
</cp:coreProperties>
</file>