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Ορθογώνιο"/>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l-GR" smtClean="0"/>
              <a:t>Kλικ για επεξεργασία του τίτλου</a:t>
            </a:r>
            <a:endParaRPr kumimoji="0" lang="en-US"/>
          </a:p>
        </p:txBody>
      </p:sp>
      <p:sp>
        <p:nvSpPr>
          <p:cNvPr id="3" name="2 - Υπότιτλος"/>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l-GR" smtClean="0"/>
              <a:t>Κάντε κλικ για να επεξεργαστείτε τον υπότιτλο του υποδείγματος</a:t>
            </a:r>
            <a:endParaRPr kumimoji="0" lang="en-US"/>
          </a:p>
        </p:txBody>
      </p:sp>
      <p:sp>
        <p:nvSpPr>
          <p:cNvPr id="4" name="3 - Θέση ημερομηνίας"/>
          <p:cNvSpPr>
            <a:spLocks noGrp="1"/>
          </p:cNvSpPr>
          <p:nvPr>
            <p:ph type="dt" sz="half" idx="10"/>
          </p:nvPr>
        </p:nvSpPr>
        <p:spPr/>
        <p:txBody>
          <a:bodyPr/>
          <a:lstStyle/>
          <a:p>
            <a:fld id="{02CD42C8-8A56-4AA9-AAD1-BBAC8EFAA667}" type="datetimeFigureOut">
              <a:rPr lang="el-GR" smtClean="0"/>
              <a:t>4/5/2025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D6817A-B53D-40F1-B6E7-59929EC07606}" type="slidenum">
              <a:rPr lang="el-GR" smtClean="0"/>
              <a:t>‹#›</a:t>
            </a:fld>
            <a:endParaRPr lang="el-GR"/>
          </a:p>
        </p:txBody>
      </p:sp>
      <p:sp>
        <p:nvSpPr>
          <p:cNvPr id="10" name="9 - Ορθογώνιο"/>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2CD42C8-8A56-4AA9-AAD1-BBAC8EFAA667}" type="datetimeFigureOut">
              <a:rPr lang="el-GR" smtClean="0"/>
              <a:t>4/5/2025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D6817A-B53D-40F1-B6E7-59929EC07606}"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9" name="8 - Ορθογώνιο"/>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 Ορθογώνιο"/>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Κατακόρυφος τίτλος"/>
          <p:cNvSpPr>
            <a:spLocks noGrp="1"/>
          </p:cNvSpPr>
          <p:nvPr>
            <p:ph type="title" orient="vert"/>
          </p:nvPr>
        </p:nvSpPr>
        <p:spPr>
          <a:xfrm>
            <a:off x="6781800" y="274640"/>
            <a:ext cx="19050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04800"/>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2CD42C8-8A56-4AA9-AAD1-BBAC8EFAA667}" type="datetimeFigureOut">
              <a:rPr lang="el-GR" smtClean="0"/>
              <a:t>4/5/2025</a:t>
            </a:fld>
            <a:endParaRPr lang="el-GR"/>
          </a:p>
        </p:txBody>
      </p:sp>
      <p:sp>
        <p:nvSpPr>
          <p:cNvPr id="5" name="4 - Θέση υποσέλιδου"/>
          <p:cNvSpPr>
            <a:spLocks noGrp="1"/>
          </p:cNvSpPr>
          <p:nvPr>
            <p:ph type="ftr" sz="quarter" idx="11"/>
          </p:nvPr>
        </p:nvSpPr>
        <p:spPr>
          <a:xfrm>
            <a:off x="2640597" y="6377459"/>
            <a:ext cx="3836404" cy="365125"/>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D3D6817A-B53D-40F1-B6E7-59929EC07606}"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5448"/>
            <a:ext cx="8229600" cy="1252728"/>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2CD42C8-8A56-4AA9-AAD1-BBAC8EFAA667}" type="datetimeFigureOut">
              <a:rPr lang="el-GR" smtClean="0"/>
              <a:t>4/5/2025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D6817A-B53D-40F1-B6E7-59929EC07606}"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9" name="8 - Ορθογώνιο"/>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 Ορθογώνιο"/>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2CD42C8-8A56-4AA9-AAD1-BBAC8EFAA667}" type="datetimeFigureOut">
              <a:rPr lang="el-GR" smtClean="0"/>
              <a:t>4/5/2025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D6817A-B53D-40F1-B6E7-59929EC07606}"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02CD42C8-8A56-4AA9-AAD1-BBAC8EFAA667}" type="datetimeFigureOut">
              <a:rPr lang="el-GR" smtClean="0"/>
              <a:t>4/5/2025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D6817A-B53D-40F1-B6E7-59929EC07606}"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κειμένου"/>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02CD42C8-8A56-4AA9-AAD1-BBAC8EFAA667}" type="datetimeFigureOut">
              <a:rPr lang="el-GR" smtClean="0"/>
              <a:t>4/5/2025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D6817A-B53D-40F1-B6E7-59929EC07606}"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02CD42C8-8A56-4AA9-AAD1-BBAC8EFAA667}" type="datetimeFigureOut">
              <a:rPr lang="el-GR" smtClean="0"/>
              <a:t>4/5/2025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D6817A-B53D-40F1-B6E7-59929EC07606}"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2CD42C8-8A56-4AA9-AAD1-BBAC8EFAA667}" type="datetimeFigureOut">
              <a:rPr lang="el-GR" smtClean="0"/>
              <a:t>4/5/2025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D6817A-B53D-40F1-B6E7-59929EC07606}"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κειμένου"/>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2CD42C8-8A56-4AA9-AAD1-BBAC8EFAA667}" type="datetimeFigureOut">
              <a:rPr lang="el-GR" smtClean="0"/>
              <a:t>4/5/2025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D6817A-B53D-40F1-B6E7-59929EC07606}" type="slidenum">
              <a:rPr lang="el-GR" smtClean="0"/>
              <a:t>‹#›</a:t>
            </a:fld>
            <a:endParaRPr lang="el-GR"/>
          </a:p>
        </p:txBody>
      </p:sp>
      <p:sp>
        <p:nvSpPr>
          <p:cNvPr id="12" name="11 - Ορθογώνιο"/>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164592" y="1170432"/>
            <a:ext cx="2523744" cy="201168"/>
          </a:xfrm>
        </p:spPr>
        <p:txBody>
          <a:bodyPr/>
          <a:lstStyle/>
          <a:p>
            <a:fld id="{02CD42C8-8A56-4AA9-AAD1-BBAC8EFAA667}" type="datetimeFigureOut">
              <a:rPr lang="el-GR" smtClean="0"/>
              <a:t>4/5/2025</a:t>
            </a:fld>
            <a:endParaRPr lang="el-GR"/>
          </a:p>
        </p:txBody>
      </p:sp>
      <p:sp>
        <p:nvSpPr>
          <p:cNvPr id="11" name="10 - Ορθογώνιο"/>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 Θέση υποσέλιδου"/>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l-GR"/>
          </a:p>
        </p:txBody>
      </p:sp>
      <p:sp>
        <p:nvSpPr>
          <p:cNvPr id="7" name="6 - Θέση αριθμού διαφάνειας"/>
          <p:cNvSpPr>
            <a:spLocks noGrp="1"/>
          </p:cNvSpPr>
          <p:nvPr>
            <p:ph type="sldNum" sz="quarter" idx="12"/>
          </p:nvPr>
        </p:nvSpPr>
        <p:spPr>
          <a:xfrm>
            <a:off x="8339328" y="1170432"/>
            <a:ext cx="733864" cy="201168"/>
          </a:xfrm>
        </p:spPr>
        <p:txBody>
          <a:bodyPr/>
          <a:lstStyle/>
          <a:p>
            <a:fld id="{D3D6817A-B53D-40F1-B6E7-59929EC07606}"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 Ορθογώνιο"/>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 Ορθογώνιο"/>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Θέση τίτλου"/>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4" name="3 - Θέση ημερομηνίας"/>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2CD42C8-8A56-4AA9-AAD1-BBAC8EFAA667}" type="datetimeFigureOut">
              <a:rPr lang="el-GR" smtClean="0"/>
              <a:t>4/5/2025</a:t>
            </a:fld>
            <a:endParaRPr lang="el-GR"/>
          </a:p>
        </p:txBody>
      </p:sp>
      <p:sp>
        <p:nvSpPr>
          <p:cNvPr id="5" name="4 - Θέση υποσέλιδου"/>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l-GR"/>
          </a:p>
        </p:txBody>
      </p:sp>
      <p:sp>
        <p:nvSpPr>
          <p:cNvPr id="6" name="5 - Θέση αριθμού διαφάνειας"/>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3D6817A-B53D-40F1-B6E7-59929EC07606}"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reekunescomonuments.gr/ellinika-mnimia-unesco/" TargetMode="External"/><Relationship Id="rId2" Type="http://schemas.openxmlformats.org/officeDocument/2006/relationships/hyperlink" Target="https://unescogreece.gr/%CE%B5%CE%BB%CE%BB%CE%B7%CE%BD%CE%B9%CE%BA%CE%AC-%CE%BC%CE%BD%CE%B7%CE%BC%CE%B5%CE%AF%CE%B1-%CF%83%CF%84%CE%B7%CE%BD-%CF%80%CE%B1%CE%B3%CE%BA%CF%8C%CF%83%CE%BC%CE%B9%CE%B1-%CF%80%CE%BF%CE%BB%CE%B9/" TargetMode="External"/><Relationship Id="rId1" Type="http://schemas.openxmlformats.org/officeDocument/2006/relationships/slideLayout" Target="../slideLayouts/slideLayout2.xml"/><Relationship Id="rId4" Type="http://schemas.openxmlformats.org/officeDocument/2006/relationships/hyperlink" Target="https://el.wikipedia.org/wiki/%CE%9D%CE%B1%CF%8C%CF%82_%CE%95%CF%80%CE%B9%CE%BA%CE%BF%CF%8D%CF%81%CE%B9%CE%BF%CF%85_%CE%91%CF%80%CF%8C%CE%BB%CE%BB%CF%89%CE%BD%CE%B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1484784"/>
            <a:ext cx="7772400" cy="1470025"/>
          </a:xfrm>
        </p:spPr>
        <p:txBody>
          <a:bodyPr>
            <a:normAutofit/>
          </a:bodyPr>
          <a:lstStyle/>
          <a:p>
            <a:r>
              <a:rPr lang="el-GR" dirty="0" smtClean="0"/>
              <a:t>ΜΟΝΑΣΤΗΡΙΑ ΕΛΛΑΔΑΣ</a:t>
            </a:r>
            <a:endParaRPr lang="el-GR" dirty="0"/>
          </a:p>
        </p:txBody>
      </p:sp>
      <p:sp>
        <p:nvSpPr>
          <p:cNvPr id="3" name="2 - Υπότιτλος"/>
          <p:cNvSpPr>
            <a:spLocks noGrp="1"/>
          </p:cNvSpPr>
          <p:nvPr>
            <p:ph type="subTitle" idx="1"/>
          </p:nvPr>
        </p:nvSpPr>
        <p:spPr>
          <a:xfrm>
            <a:off x="683568" y="1628800"/>
            <a:ext cx="8077200" cy="1499616"/>
          </a:xfrm>
        </p:spPr>
        <p:txBody>
          <a:bodyPr>
            <a:normAutofit/>
          </a:bodyPr>
          <a:lstStyle/>
          <a:p>
            <a:r>
              <a:rPr lang="en-US" sz="3600" dirty="0" smtClean="0"/>
              <a:t>UNESCO</a:t>
            </a:r>
            <a:endParaRPr lang="el-GR" sz="3600" dirty="0"/>
          </a:p>
        </p:txBody>
      </p:sp>
      <p:sp>
        <p:nvSpPr>
          <p:cNvPr id="5" name="4 - TextBox"/>
          <p:cNvSpPr txBox="1"/>
          <p:nvPr/>
        </p:nvSpPr>
        <p:spPr>
          <a:xfrm>
            <a:off x="683568" y="3429000"/>
            <a:ext cx="5760640" cy="1477328"/>
          </a:xfrm>
          <a:prstGeom prst="rect">
            <a:avLst/>
          </a:prstGeom>
          <a:noFill/>
        </p:spPr>
        <p:txBody>
          <a:bodyPr wrap="square" rtlCol="0">
            <a:spAutoFit/>
          </a:bodyPr>
          <a:lstStyle/>
          <a:p>
            <a:r>
              <a:rPr lang="el-GR" dirty="0" smtClean="0"/>
              <a:t>Αναστασία  Βασιλειάδη</a:t>
            </a:r>
          </a:p>
          <a:p>
            <a:r>
              <a:rPr lang="el-GR" dirty="0" smtClean="0"/>
              <a:t>Ηλιάνα  Γιατράκου</a:t>
            </a:r>
          </a:p>
          <a:p>
            <a:r>
              <a:rPr lang="el-GR" dirty="0" smtClean="0"/>
              <a:t>Ηλέκτρα  Μαντζώρου</a:t>
            </a:r>
          </a:p>
          <a:p>
            <a:r>
              <a:rPr lang="el-GR" dirty="0" smtClean="0"/>
              <a:t>Βίβιαν Κλαπάκη</a:t>
            </a:r>
          </a:p>
          <a:p>
            <a:endParaRPr lang="el-GR" dirty="0"/>
          </a:p>
        </p:txBody>
      </p:sp>
      <p:sp>
        <p:nvSpPr>
          <p:cNvPr id="6" name="5 - TextBox"/>
          <p:cNvSpPr txBox="1"/>
          <p:nvPr/>
        </p:nvSpPr>
        <p:spPr>
          <a:xfrm>
            <a:off x="395536" y="5373216"/>
            <a:ext cx="6840760" cy="369332"/>
          </a:xfrm>
          <a:prstGeom prst="rect">
            <a:avLst/>
          </a:prstGeom>
          <a:noFill/>
        </p:spPr>
        <p:txBody>
          <a:bodyPr wrap="square" rtlCol="0">
            <a:spAutoFit/>
          </a:bodyPr>
          <a:lstStyle/>
          <a:p>
            <a:r>
              <a:rPr lang="el-GR" dirty="0" smtClean="0"/>
              <a:t>Επιβλέπουσα: Θ. </a:t>
            </a:r>
            <a:r>
              <a:rPr lang="el-GR" dirty="0" err="1" smtClean="0"/>
              <a:t>Μπάρτζη</a:t>
            </a:r>
            <a:r>
              <a:rPr lang="el-GR" dirty="0" smtClean="0"/>
              <a:t> </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32656"/>
            <a:ext cx="8147248" cy="936104"/>
          </a:xfrm>
        </p:spPr>
        <p:txBody>
          <a:bodyPr>
            <a:normAutofit/>
          </a:bodyPr>
          <a:lstStyle/>
          <a:p>
            <a:r>
              <a:rPr lang="el-GR" sz="3600" dirty="0" smtClean="0">
                <a:latin typeface="Arial" pitchFamily="34" charset="0"/>
                <a:cs typeface="Arial" pitchFamily="34" charset="0"/>
              </a:rPr>
              <a:t>ΑΡΧΑΙΟΛΟΓΙΚΟΣ ΧΩΡΟΣ ΜΥΣΤΡΑ</a:t>
            </a:r>
            <a:endParaRPr lang="el-GR" sz="3600" dirty="0">
              <a:latin typeface="Arial" pitchFamily="34" charset="0"/>
              <a:cs typeface="Arial" pitchFamily="34" charset="0"/>
            </a:endParaRPr>
          </a:p>
        </p:txBody>
      </p:sp>
      <p:sp>
        <p:nvSpPr>
          <p:cNvPr id="3" name="2 - Θέση περιεχομένου"/>
          <p:cNvSpPr>
            <a:spLocks noGrp="1"/>
          </p:cNvSpPr>
          <p:nvPr>
            <p:ph idx="1"/>
          </p:nvPr>
        </p:nvSpPr>
        <p:spPr/>
        <p:txBody>
          <a:bodyPr>
            <a:normAutofit fontScale="85000" lnSpcReduction="20000"/>
          </a:bodyPr>
          <a:lstStyle/>
          <a:p>
            <a:r>
              <a:rPr lang="el-GR" dirty="0" smtClean="0"/>
              <a:t>Αποτελεί μνημείο </a:t>
            </a:r>
            <a:r>
              <a:rPr lang="el-GR" dirty="0" smtClean="0"/>
              <a:t>εγγεγραμμένο στον Κατάλογο Παγκόσμιας Κληρονομιάς της </a:t>
            </a:r>
            <a:r>
              <a:rPr lang="el-GR" dirty="0" err="1" smtClean="0"/>
              <a:t>Unesco</a:t>
            </a:r>
            <a:r>
              <a:rPr lang="el-GR" dirty="0" smtClean="0"/>
              <a:t>. Η </a:t>
            </a:r>
            <a:r>
              <a:rPr lang="el-GR" dirty="0" smtClean="0"/>
              <a:t>ίδρυση του Μυστρά συνδέεται με την πρώτη άλωση της Κωνσταντινούπολης από τους Σταυροφόρους της Δ΄ Σταυροφορίας το </a:t>
            </a:r>
            <a:r>
              <a:rPr lang="el-GR" dirty="0" smtClean="0"/>
              <a:t>1204. Το </a:t>
            </a:r>
            <a:r>
              <a:rPr lang="el-GR" dirty="0" smtClean="0"/>
              <a:t>κάστρο αυτό θα αποτελέσει τον πυρήνα της μετέπειτα </a:t>
            </a:r>
            <a:r>
              <a:rPr lang="el-GR" dirty="0" err="1" smtClean="0"/>
              <a:t>καστροπολιτείας</a:t>
            </a:r>
            <a:r>
              <a:rPr lang="el-GR" dirty="0" smtClean="0"/>
              <a:t> του Μυστρά, μιας από τις σημαντικότερες υστεροβυζαντινές </a:t>
            </a:r>
            <a:r>
              <a:rPr lang="el-GR" dirty="0" smtClean="0"/>
              <a:t>πόλεις. Ο </a:t>
            </a:r>
            <a:r>
              <a:rPr lang="el-GR" dirty="0" smtClean="0"/>
              <a:t>φυσικά οχυρός λόφος του Μυστρά, θα προκαλέσει τη μετακίνηση του πληθυσμού της Λακεδαιμονίας σε αυτόν, γεγονός που θα αποτελέσει την απαρχή της εξέλιξής του στο σημαντικότερο αστικό κέντρο της περιοχής. </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32656"/>
            <a:ext cx="8147248" cy="936104"/>
          </a:xfrm>
        </p:spPr>
        <p:txBody>
          <a:bodyPr>
            <a:normAutofit/>
          </a:bodyPr>
          <a:lstStyle/>
          <a:p>
            <a:r>
              <a:rPr lang="el-GR" sz="3600" dirty="0" smtClean="0">
                <a:latin typeface="Arial" pitchFamily="34" charset="0"/>
                <a:cs typeface="Arial" pitchFamily="34" charset="0"/>
              </a:rPr>
              <a:t>ΑΡΧΑΙΟΛΟΓΙΚΟΣ ΧΩΡΟΣ ΜΥΣΤΡΑ</a:t>
            </a:r>
            <a:endParaRPr lang="el-GR" sz="3600" dirty="0">
              <a:latin typeface="Arial" pitchFamily="34" charset="0"/>
              <a:cs typeface="Arial" pitchFamily="34" charset="0"/>
            </a:endParaRPr>
          </a:p>
        </p:txBody>
      </p:sp>
      <p:pic>
        <p:nvPicPr>
          <p:cNvPr id="4" name="3 - Θέση περιεχομένου" descr="15.jpg"/>
          <p:cNvPicPr>
            <a:picLocks noGrp="1" noChangeAspect="1"/>
          </p:cNvPicPr>
          <p:nvPr>
            <p:ph idx="1"/>
          </p:nvPr>
        </p:nvPicPr>
        <p:blipFill>
          <a:blip r:embed="rId2" cstate="print"/>
          <a:stretch>
            <a:fillRect/>
          </a:stretch>
        </p:blipFill>
        <p:spPr>
          <a:xfrm>
            <a:off x="4572000" y="1628800"/>
            <a:ext cx="4432126" cy="2949378"/>
          </a:xfrm>
        </p:spPr>
      </p:pic>
      <p:pic>
        <p:nvPicPr>
          <p:cNvPr id="5" name="4 - Εικόνα" descr="13.jpg"/>
          <p:cNvPicPr>
            <a:picLocks noChangeAspect="1"/>
          </p:cNvPicPr>
          <p:nvPr/>
        </p:nvPicPr>
        <p:blipFill>
          <a:blip r:embed="rId3" cstate="print"/>
          <a:stretch>
            <a:fillRect/>
          </a:stretch>
        </p:blipFill>
        <p:spPr>
          <a:xfrm>
            <a:off x="179512" y="3835270"/>
            <a:ext cx="4320480" cy="28083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5448"/>
            <a:ext cx="8147248" cy="1113312"/>
          </a:xfrm>
        </p:spPr>
        <p:txBody>
          <a:bodyPr/>
          <a:lstStyle/>
          <a:p>
            <a:r>
              <a:rPr lang="el-GR" dirty="0" smtClean="0"/>
              <a:t>ΠΗΓΕΣ</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n-US" sz="1600" dirty="0" smtClean="0">
                <a:hlinkClick r:id="rId2"/>
              </a:rPr>
              <a:t>https</a:t>
            </a:r>
            <a:r>
              <a:rPr lang="en-US" sz="1600" dirty="0" smtClean="0">
                <a:hlinkClick r:id="rId2"/>
              </a:rPr>
              <a:t>://unescogreece.gr</a:t>
            </a:r>
            <a:r>
              <a:rPr lang="en-US" sz="1600" dirty="0" smtClean="0">
                <a:hlinkClick r:id="rId2"/>
              </a:rPr>
              <a:t>/%CE%B5%CE%BB%CE%BB%CE%B7%CE%BD%CE%B9%CE%BA%CE%AC-%CE%BC%CE%BD%CE%B7%CE%BC%CE%B5%CE%AF%CE%B1-%CF%83%CF%84%CE%B7%CE%BD-%CF%80%CE%B1%CE%B3%CE%BA%CF%8C%CF%83%CE%BC%CE%B9%CE%B1-%CF%80%CE%BF%CE%BB%CE%B9/</a:t>
            </a:r>
            <a:endParaRPr lang="en-US" sz="1600" dirty="0" smtClean="0"/>
          </a:p>
          <a:p>
            <a:r>
              <a:rPr lang="en-US" sz="1600" dirty="0" smtClean="0">
                <a:hlinkClick r:id="rId3"/>
              </a:rPr>
              <a:t>https://www.greekunescomonuments.gr/ellinika-mnimia-unesco</a:t>
            </a:r>
            <a:r>
              <a:rPr lang="en-US" sz="1600" dirty="0" smtClean="0">
                <a:hlinkClick r:id="rId3"/>
              </a:rPr>
              <a:t>/</a:t>
            </a:r>
            <a:endParaRPr lang="en-US" sz="1600" dirty="0" smtClean="0"/>
          </a:p>
          <a:p>
            <a:r>
              <a:rPr lang="en-US" sz="1600" dirty="0" smtClean="0">
                <a:hlinkClick r:id="rId4"/>
              </a:rPr>
              <a:t>https://el.wikipedia.org/wiki/%CE%9D%CE%B1%CF%8C%CF%82_%CE%95%CF%80%CE%B9%CE%BA%CE%BF%CF%8D%CF%81%CE%B9%CE%BF%CF%85_%CE%91%CF%80%CF%8C%CE%BB%CE%BB%CF%89%CE%BD%CE%B1</a:t>
            </a:r>
            <a:endParaRPr lang="en-US" sz="1600" dirty="0" smtClean="0"/>
          </a:p>
          <a:p>
            <a:endParaRPr lang="en-US" sz="1600" dirty="0" smtClean="0"/>
          </a:p>
          <a:p>
            <a:r>
              <a:rPr lang="en-US" sz="1600" dirty="0" smtClean="0"/>
              <a:t>https</a:t>
            </a:r>
            <a:r>
              <a:rPr lang="en-US" sz="1600" dirty="0" smtClean="0"/>
              <a:t>://www.google.com/url?sa=i&amp;url=https%3A%2F%2Ftolo-taxi.com%2Fel%2F%25CE%25B4%25CE%25B9%25CE%25B1%25CE%25B4%25CF%2581%25CE%25BF%25CE%25BC%25CE%25B5%25CF%2582%2F%25CE%25B1%25CF%2581%25CF%2587%25CE%25B1%25CE%25B9%25CE%25BF%25CE%25BB%25CE%25BF%25CE%25B3%25CE%25B9%25CE%25BA%25CE%25BF%25CE%25B9-%25CF%2587%25CF%2589%25CF%2581%25CE%25BF%25CE%25B9%2F%25CE%25B1%25CF%2581%25CF%2587%25CE%25B1%25CE%25B9%25CE%25BF%25CE%25BB%25CE%25BF%25CE%25B3%25CE%25B9%25CE%25BA%25CF%258C%25CF%2582-%25CF%2587%25CF%258E%25CF%2581%25CE%25BF%25CF%2582-%</a:t>
            </a:r>
            <a:r>
              <a:rPr lang="en-US" sz="1600" dirty="0" smtClean="0"/>
              <a:t>25CE%25BC%25CF%2585%25CF%2583%25CF%2584%25CF%2581%25CE%25AC&amp;psig=AOvVaw3AnWdqKu77iI5nIn-gt0-w&amp;ust=1746466010749000&amp;source=images&amp;cd=vfe&amp;opi=89978449&amp;ved=0CBcQjhxqFwoTCNiu_oerio0DFQAAAAAdAAAAABAJ</a:t>
            </a:r>
          </a:p>
          <a:p>
            <a:endParaRPr lang="el-GR"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95536" y="1124744"/>
            <a:ext cx="8077200" cy="1673352"/>
          </a:xfrm>
        </p:spPr>
        <p:txBody>
          <a:bodyPr/>
          <a:lstStyle/>
          <a:p>
            <a:r>
              <a:rPr lang="el-GR" dirty="0" smtClean="0"/>
              <a:t>ΕΥΧΑΡΙΣΤΟΥΜΕ ΠΟΛΥ ΓΙΑ ΤΗΝ ΠΡΟΣΟΧΗ ΣΑΣ!!!</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ΝΕΑ ΜΟΝΗ ΧΙΟΥ</a:t>
            </a:r>
            <a:endParaRPr lang="el-GR" dirty="0"/>
          </a:p>
        </p:txBody>
      </p:sp>
      <p:sp>
        <p:nvSpPr>
          <p:cNvPr id="3" name="2 - Θέση περιεχομένου"/>
          <p:cNvSpPr>
            <a:spLocks noGrp="1"/>
          </p:cNvSpPr>
          <p:nvPr>
            <p:ph idx="1"/>
          </p:nvPr>
        </p:nvSpPr>
        <p:spPr/>
        <p:txBody>
          <a:bodyPr/>
          <a:lstStyle/>
          <a:p>
            <a:r>
              <a:rPr lang="el-GR" dirty="0" smtClean="0">
                <a:latin typeface="Arial" pitchFamily="34" charset="0"/>
                <a:cs typeface="Arial" pitchFamily="34" charset="0"/>
              </a:rPr>
              <a:t>Η </a:t>
            </a:r>
            <a:r>
              <a:rPr lang="el-GR" b="1" dirty="0" smtClean="0">
                <a:latin typeface="Arial" pitchFamily="34" charset="0"/>
                <a:cs typeface="Arial" pitchFamily="34" charset="0"/>
              </a:rPr>
              <a:t>Νέα Μονή</a:t>
            </a:r>
            <a:r>
              <a:rPr lang="el-GR" dirty="0" smtClean="0">
                <a:latin typeface="Arial" pitchFamily="34" charset="0"/>
                <a:cs typeface="Arial" pitchFamily="34" charset="0"/>
              </a:rPr>
              <a:t> της Χίου είναι ένα παλαιό ιστορικό μοναστήρι, που ιδρύθηκε το 1042 και είναι γνωστό παγκοσμίως για τα εξαιρετικής τέχνης ψηφιδωτά του. Εορτάζει κατά την απόδοση της εορτής της Κοιμήσεως της Θεοτόκου (23 Αυγούστου). Το 1990 ανακηρύχθηκε Μνημείο Παγκόσμιας Κληρονομιάς της </a:t>
            </a:r>
            <a:r>
              <a:rPr lang="el-GR" dirty="0" smtClean="0">
                <a:latin typeface="Arial" pitchFamily="34" charset="0"/>
                <a:cs typeface="Arial" pitchFamily="34" charset="0"/>
              </a:rPr>
              <a:t>UNESCO.</a:t>
            </a:r>
            <a:endParaRPr lang="el-GR"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ΝΕΑ ΜΟΝΗ ΧΙΟΥ</a:t>
            </a:r>
            <a:endParaRPr lang="el-GR" dirty="0"/>
          </a:p>
        </p:txBody>
      </p:sp>
      <p:pic>
        <p:nvPicPr>
          <p:cNvPr id="4" name="3 - Θέση περιεχομένου" descr="1.jpg"/>
          <p:cNvPicPr>
            <a:picLocks noGrp="1" noChangeAspect="1"/>
          </p:cNvPicPr>
          <p:nvPr>
            <p:ph idx="1"/>
          </p:nvPr>
        </p:nvPicPr>
        <p:blipFill>
          <a:blip r:embed="rId2" cstate="print"/>
          <a:stretch>
            <a:fillRect/>
          </a:stretch>
        </p:blipFill>
        <p:spPr>
          <a:xfrm>
            <a:off x="323528" y="2132856"/>
            <a:ext cx="4891338" cy="3670399"/>
          </a:xfrm>
        </p:spPr>
      </p:pic>
      <p:pic>
        <p:nvPicPr>
          <p:cNvPr id="6" name="5 - Εικόνα" descr="2.jpg"/>
          <p:cNvPicPr>
            <a:picLocks noChangeAspect="1"/>
          </p:cNvPicPr>
          <p:nvPr/>
        </p:nvPicPr>
        <p:blipFill>
          <a:blip r:embed="rId3" cstate="print"/>
          <a:stretch>
            <a:fillRect/>
          </a:stretch>
        </p:blipFill>
        <p:spPr>
          <a:xfrm>
            <a:off x="5580112" y="1844824"/>
            <a:ext cx="3069159" cy="46217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ΑΡΧΑΙΟΛΟΓΙΚΟΣ ΧΩΡΟΣ ΔΕΛΦΩΝ</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latin typeface="Arial" pitchFamily="34" charset="0"/>
                <a:cs typeface="Arial" pitchFamily="34" charset="0"/>
              </a:rPr>
              <a:t>Το μεγαλοπρεπές ιερό του Απόλλωνα στους Δελφούς, χτισμένο στο επιβλητικό φυσικό τοπίο του Παρνασσού, θεωρούνταν  ο «ομφαλός της γης». Είχε παγκόσμια ακτινοβολία, καθώς ήταν το πιο διάσημο μαντείο της αρχαιότητας ήδη από τον 6ο αιώνα </a:t>
            </a:r>
            <a:r>
              <a:rPr lang="el-GR" dirty="0" err="1" smtClean="0">
                <a:latin typeface="Arial" pitchFamily="34" charset="0"/>
                <a:cs typeface="Arial" pitchFamily="34" charset="0"/>
              </a:rPr>
              <a:t>π.Χ.</a:t>
            </a:r>
            <a:r>
              <a:rPr lang="el-GR" dirty="0" smtClean="0">
                <a:latin typeface="Arial" pitchFamily="34" charset="0"/>
                <a:cs typeface="Arial" pitchFamily="34" charset="0"/>
              </a:rPr>
              <a:t> Τα σοφά δελφικά παραγγέλματα, αλλά και οι χρησμοί του Απόλλωνα, που δίνονταν δια μέσω της Πυθίας, παραμένουν μέχρι σήμερα θρυλικοί. </a:t>
            </a:r>
            <a:r>
              <a:rPr lang="el-GR" b="1" dirty="0" smtClean="0">
                <a:latin typeface="Arial" pitchFamily="34" charset="0"/>
                <a:cs typeface="Arial" pitchFamily="34" charset="0"/>
              </a:rPr>
              <a:t> </a:t>
            </a:r>
            <a:endParaRPr lang="el-GR"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ΑΡΧΑΙΟΛΟΓΙΚΟΣ ΧΩΡΟΣ ΔΕΛΦΩΝ</a:t>
            </a:r>
            <a:endParaRPr lang="el-GR" dirty="0"/>
          </a:p>
        </p:txBody>
      </p:sp>
      <p:pic>
        <p:nvPicPr>
          <p:cNvPr id="4" name="3 - Θέση περιεχομένου" descr="3.jpg"/>
          <p:cNvPicPr>
            <a:picLocks noGrp="1" noChangeAspect="1"/>
          </p:cNvPicPr>
          <p:nvPr>
            <p:ph idx="1"/>
          </p:nvPr>
        </p:nvPicPr>
        <p:blipFill>
          <a:blip r:embed="rId2" cstate="print"/>
          <a:stretch>
            <a:fillRect/>
          </a:stretch>
        </p:blipFill>
        <p:spPr>
          <a:xfrm>
            <a:off x="107503" y="1484783"/>
            <a:ext cx="4176465" cy="2615643"/>
          </a:xfrm>
        </p:spPr>
      </p:pic>
      <p:pic>
        <p:nvPicPr>
          <p:cNvPr id="5" name="4 - Εικόνα" descr="4.jpg"/>
          <p:cNvPicPr>
            <a:picLocks noChangeAspect="1"/>
          </p:cNvPicPr>
          <p:nvPr/>
        </p:nvPicPr>
        <p:blipFill>
          <a:blip r:embed="rId3" cstate="print"/>
          <a:stretch>
            <a:fillRect/>
          </a:stretch>
        </p:blipFill>
        <p:spPr>
          <a:xfrm>
            <a:off x="4499992" y="1484784"/>
            <a:ext cx="4536503" cy="2551783"/>
          </a:xfrm>
          <a:prstGeom prst="rect">
            <a:avLst/>
          </a:prstGeom>
        </p:spPr>
      </p:pic>
      <p:pic>
        <p:nvPicPr>
          <p:cNvPr id="6" name="5 - Εικόνα" descr="5.jpg"/>
          <p:cNvPicPr>
            <a:picLocks noChangeAspect="1"/>
          </p:cNvPicPr>
          <p:nvPr/>
        </p:nvPicPr>
        <p:blipFill>
          <a:blip r:embed="rId4" cstate="print"/>
          <a:stretch>
            <a:fillRect/>
          </a:stretch>
        </p:blipFill>
        <p:spPr>
          <a:xfrm>
            <a:off x="179512" y="4221088"/>
            <a:ext cx="4032448" cy="2426605"/>
          </a:xfrm>
          <a:prstGeom prst="rect">
            <a:avLst/>
          </a:prstGeom>
        </p:spPr>
      </p:pic>
      <p:pic>
        <p:nvPicPr>
          <p:cNvPr id="9" name="8 - Εικόνα" descr="7.jpg"/>
          <p:cNvPicPr>
            <a:picLocks noChangeAspect="1"/>
          </p:cNvPicPr>
          <p:nvPr/>
        </p:nvPicPr>
        <p:blipFill>
          <a:blip r:embed="rId5" cstate="print"/>
          <a:stretch>
            <a:fillRect/>
          </a:stretch>
        </p:blipFill>
        <p:spPr>
          <a:xfrm>
            <a:off x="4572000" y="4077072"/>
            <a:ext cx="4392488" cy="26462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155448"/>
            <a:ext cx="8640960" cy="1252728"/>
          </a:xfrm>
        </p:spPr>
        <p:txBody>
          <a:bodyPr>
            <a:normAutofit/>
          </a:bodyPr>
          <a:lstStyle/>
          <a:p>
            <a:r>
              <a:rPr lang="el-GR" sz="3600" dirty="0" smtClean="0">
                <a:latin typeface="Arial" pitchFamily="34" charset="0"/>
                <a:cs typeface="Arial" pitchFamily="34" charset="0"/>
              </a:rPr>
              <a:t>ΝΑΟΣ  ΤΟΥ ΑΣΚΛΗΠΙΟΥ (ΕΠΙΔΑΥΡΟΣ)</a:t>
            </a:r>
            <a:endParaRPr lang="el-GR" sz="3600" dirty="0">
              <a:latin typeface="Arial" pitchFamily="34" charset="0"/>
              <a:cs typeface="Arial" pitchFamily="34" charset="0"/>
            </a:endParaRPr>
          </a:p>
        </p:txBody>
      </p:sp>
      <p:sp>
        <p:nvSpPr>
          <p:cNvPr id="3" name="2 - Θέση περιεχομένου"/>
          <p:cNvSpPr>
            <a:spLocks noGrp="1"/>
          </p:cNvSpPr>
          <p:nvPr>
            <p:ph idx="1"/>
          </p:nvPr>
        </p:nvSpPr>
        <p:spPr>
          <a:xfrm>
            <a:off x="457200" y="1775191"/>
            <a:ext cx="8229600" cy="4966177"/>
          </a:xfrm>
        </p:spPr>
        <p:txBody>
          <a:bodyPr>
            <a:normAutofit fontScale="92500" lnSpcReduction="10000"/>
          </a:bodyPr>
          <a:lstStyle/>
          <a:p>
            <a:r>
              <a:rPr lang="el-GR" dirty="0" smtClean="0">
                <a:latin typeface="Arial" pitchFamily="34" charset="0"/>
                <a:cs typeface="Arial" pitchFamily="34" charset="0"/>
              </a:rPr>
              <a:t>Ο </a:t>
            </a:r>
            <a:r>
              <a:rPr lang="el-GR" b="1" dirty="0" smtClean="0">
                <a:latin typeface="Arial" pitchFamily="34" charset="0"/>
                <a:cs typeface="Arial" pitchFamily="34" charset="0"/>
              </a:rPr>
              <a:t>ναός του Ασκληπιού</a:t>
            </a:r>
            <a:r>
              <a:rPr lang="el-GR" dirty="0" smtClean="0">
                <a:latin typeface="Arial" pitchFamily="34" charset="0"/>
                <a:cs typeface="Arial" pitchFamily="34" charset="0"/>
              </a:rPr>
              <a:t> ήταν ένα ιερό στην αρχαία Επίδαυρο, αφιερωμένος στον Ασκληπιό. Το μεγάλο Ιερό της Επιδαύρου ήταν εφάμιλλο του Ιερού του Δία στην Ολυμπία και αυτού του Απόλλωνα στους Δελφούς. Ο ναός οικοδομήθηκε στις αρχές του 4ου αι. </a:t>
            </a:r>
            <a:r>
              <a:rPr lang="el-GR" dirty="0" err="1" smtClean="0">
                <a:latin typeface="Arial" pitchFamily="34" charset="0"/>
                <a:cs typeface="Arial" pitchFamily="34" charset="0"/>
              </a:rPr>
              <a:t>π.Χ.</a:t>
            </a:r>
            <a:r>
              <a:rPr lang="el-GR" dirty="0" smtClean="0">
                <a:latin typeface="Arial" pitchFamily="34" charset="0"/>
                <a:cs typeface="Arial" pitchFamily="34" charset="0"/>
              </a:rPr>
              <a:t> </a:t>
            </a:r>
            <a:r>
              <a:rPr lang="el-GR" dirty="0" smtClean="0">
                <a:latin typeface="Arial" pitchFamily="34" charset="0"/>
                <a:cs typeface="Arial" pitchFamily="34" charset="0"/>
              </a:rPr>
              <a:t>και ήταν </a:t>
            </a:r>
            <a:r>
              <a:rPr lang="el-GR" dirty="0" smtClean="0">
                <a:latin typeface="Arial" pitchFamily="34" charset="0"/>
                <a:cs typeface="Arial" pitchFamily="34" charset="0"/>
              </a:rPr>
              <a:t>σε χρήση </a:t>
            </a:r>
            <a:r>
              <a:rPr lang="el-GR" dirty="0" err="1" smtClean="0">
                <a:latin typeface="Arial" pitchFamily="34" charset="0"/>
                <a:cs typeface="Arial" pitchFamily="34" charset="0"/>
              </a:rPr>
              <a:t>ώς</a:t>
            </a:r>
            <a:r>
              <a:rPr lang="el-GR" dirty="0" smtClean="0">
                <a:latin typeface="Arial" pitchFamily="34" charset="0"/>
                <a:cs typeface="Arial" pitchFamily="34" charset="0"/>
              </a:rPr>
              <a:t> τον 4ο αι. </a:t>
            </a:r>
            <a:r>
              <a:rPr lang="el-GR" dirty="0" err="1" smtClean="0">
                <a:latin typeface="Arial" pitchFamily="34" charset="0"/>
                <a:cs typeface="Arial" pitchFamily="34" charset="0"/>
              </a:rPr>
              <a:t>μ.Χ</a:t>
            </a:r>
            <a:r>
              <a:rPr lang="el-GR" dirty="0" err="1" smtClean="0">
                <a:latin typeface="Arial" pitchFamily="34" charset="0"/>
                <a:cs typeface="Arial" pitchFamily="34" charset="0"/>
              </a:rPr>
              <a:t>.,έκλεισε</a:t>
            </a:r>
            <a:r>
              <a:rPr lang="el-GR" dirty="0" smtClean="0">
                <a:latin typeface="Arial" pitchFamily="34" charset="0"/>
                <a:cs typeface="Arial" pitchFamily="34" charset="0"/>
              </a:rPr>
              <a:t> όταν </a:t>
            </a:r>
            <a:r>
              <a:rPr lang="el-GR" dirty="0" smtClean="0">
                <a:latin typeface="Arial" pitchFamily="34" charset="0"/>
                <a:cs typeface="Arial" pitchFamily="34" charset="0"/>
              </a:rPr>
              <a:t>στο Ρωμαϊκό </a:t>
            </a:r>
            <a:r>
              <a:rPr lang="el-GR" dirty="0" smtClean="0">
                <a:latin typeface="Arial" pitchFamily="34" charset="0"/>
                <a:cs typeface="Arial" pitchFamily="34" charset="0"/>
              </a:rPr>
              <a:t>Κράτος οι </a:t>
            </a:r>
            <a:r>
              <a:rPr lang="el-GR" dirty="0" smtClean="0">
                <a:latin typeface="Arial" pitchFamily="34" charset="0"/>
                <a:cs typeface="Arial" pitchFamily="34" charset="0"/>
              </a:rPr>
              <a:t>χριστιανοί </a:t>
            </a:r>
            <a:r>
              <a:rPr lang="el-GR" dirty="0" smtClean="0">
                <a:latin typeface="Arial" pitchFamily="34" charset="0"/>
                <a:cs typeface="Arial" pitchFamily="34" charset="0"/>
              </a:rPr>
              <a:t> Αυτοκράτορες </a:t>
            </a:r>
            <a:r>
              <a:rPr lang="el-GR" dirty="0" smtClean="0">
                <a:latin typeface="Arial" pitchFamily="34" charset="0"/>
                <a:cs typeface="Arial" pitchFamily="34" charset="0"/>
              </a:rPr>
              <a:t>εξέδωσαν διατάγματα, απαγορεύοντας τη μη-Χριστιανή λατρεία</a:t>
            </a:r>
            <a:r>
              <a:rPr lang="el-GR" dirty="0" smtClean="0">
                <a:latin typeface="Arial" pitchFamily="34" charset="0"/>
                <a:cs typeface="Arial" pitchFamily="34" charset="0"/>
              </a:rPr>
              <a:t>.</a:t>
            </a:r>
            <a:endParaRPr lang="el-GR"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55448"/>
            <a:ext cx="8712968" cy="1252728"/>
          </a:xfrm>
        </p:spPr>
        <p:txBody>
          <a:bodyPr>
            <a:normAutofit/>
          </a:bodyPr>
          <a:lstStyle/>
          <a:p>
            <a:r>
              <a:rPr lang="el-GR" sz="3600" dirty="0" smtClean="0">
                <a:latin typeface="Arial" pitchFamily="34" charset="0"/>
                <a:cs typeface="Arial" pitchFamily="34" charset="0"/>
              </a:rPr>
              <a:t>ΝΑΟΣ  ΤΟΥ ΑΣΚΛΗΠΙΟΥ (ΕΠΙΔΑΥΡΟΣ)</a:t>
            </a:r>
            <a:endParaRPr lang="el-GR" sz="3600" dirty="0">
              <a:latin typeface="Arial" pitchFamily="34" charset="0"/>
              <a:cs typeface="Arial" pitchFamily="34" charset="0"/>
            </a:endParaRPr>
          </a:p>
        </p:txBody>
      </p:sp>
      <p:pic>
        <p:nvPicPr>
          <p:cNvPr id="4" name="3 - Θέση περιεχομένου" descr="8.jpg"/>
          <p:cNvPicPr>
            <a:picLocks noGrp="1" noChangeAspect="1"/>
          </p:cNvPicPr>
          <p:nvPr>
            <p:ph idx="1"/>
          </p:nvPr>
        </p:nvPicPr>
        <p:blipFill>
          <a:blip r:embed="rId2" cstate="print"/>
          <a:stretch>
            <a:fillRect/>
          </a:stretch>
        </p:blipFill>
        <p:spPr>
          <a:xfrm>
            <a:off x="179512" y="1988840"/>
            <a:ext cx="4032448" cy="3219519"/>
          </a:xfrm>
        </p:spPr>
      </p:pic>
      <p:pic>
        <p:nvPicPr>
          <p:cNvPr id="5" name="4 - Εικόνα" descr="9.jpg"/>
          <p:cNvPicPr>
            <a:picLocks noChangeAspect="1"/>
          </p:cNvPicPr>
          <p:nvPr/>
        </p:nvPicPr>
        <p:blipFill>
          <a:blip r:embed="rId3" cstate="print"/>
          <a:stretch>
            <a:fillRect/>
          </a:stretch>
        </p:blipFill>
        <p:spPr>
          <a:xfrm>
            <a:off x="4427984" y="3284984"/>
            <a:ext cx="4426327" cy="331236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ΝΑΟΣ ΕΠΙΚΟΥΡΙΟΥ ΑΠΟΛΛΩΝΑ</a:t>
            </a:r>
            <a:endParaRPr lang="el-GR" dirty="0"/>
          </a:p>
        </p:txBody>
      </p:sp>
      <p:sp>
        <p:nvSpPr>
          <p:cNvPr id="3" name="2 - Θέση περιεχομένου"/>
          <p:cNvSpPr>
            <a:spLocks noGrp="1"/>
          </p:cNvSpPr>
          <p:nvPr>
            <p:ph idx="1"/>
          </p:nvPr>
        </p:nvSpPr>
        <p:spPr>
          <a:xfrm>
            <a:off x="457200" y="1775191"/>
            <a:ext cx="8229600" cy="4894169"/>
          </a:xfrm>
        </p:spPr>
        <p:txBody>
          <a:bodyPr>
            <a:normAutofit fontScale="70000" lnSpcReduction="20000"/>
          </a:bodyPr>
          <a:lstStyle/>
          <a:p>
            <a:r>
              <a:rPr lang="el-GR" dirty="0" smtClean="0">
                <a:latin typeface="Arial" pitchFamily="34" charset="0"/>
                <a:cs typeface="Arial" pitchFamily="34" charset="0"/>
              </a:rPr>
              <a:t>Ο </a:t>
            </a:r>
            <a:r>
              <a:rPr lang="el-GR" b="1" dirty="0" smtClean="0">
                <a:latin typeface="Arial" pitchFamily="34" charset="0"/>
                <a:cs typeface="Arial" pitchFamily="34" charset="0"/>
              </a:rPr>
              <a:t>ναός του </a:t>
            </a:r>
            <a:r>
              <a:rPr lang="el-GR" b="1" dirty="0" err="1" smtClean="0">
                <a:latin typeface="Arial" pitchFamily="34" charset="0"/>
                <a:cs typeface="Arial" pitchFamily="34" charset="0"/>
              </a:rPr>
              <a:t>Επικουρίου</a:t>
            </a:r>
            <a:r>
              <a:rPr lang="el-GR" b="1" dirty="0" smtClean="0">
                <a:latin typeface="Arial" pitchFamily="34" charset="0"/>
                <a:cs typeface="Arial" pitchFamily="34" charset="0"/>
              </a:rPr>
              <a:t> Απόλλωνα</a:t>
            </a:r>
            <a:r>
              <a:rPr lang="el-GR" dirty="0" smtClean="0">
                <a:latin typeface="Arial" pitchFamily="34" charset="0"/>
                <a:cs typeface="Arial" pitchFamily="34" charset="0"/>
              </a:rPr>
              <a:t> στις Βάσσες της </a:t>
            </a:r>
            <a:r>
              <a:rPr lang="el-GR" dirty="0" err="1" smtClean="0">
                <a:latin typeface="Arial" pitchFamily="34" charset="0"/>
                <a:cs typeface="Arial" pitchFamily="34" charset="0"/>
              </a:rPr>
              <a:t>Φιγαλείας</a:t>
            </a:r>
            <a:r>
              <a:rPr lang="el-GR" dirty="0" smtClean="0">
                <a:latin typeface="Arial" pitchFamily="34" charset="0"/>
                <a:cs typeface="Arial" pitchFamily="34" charset="0"/>
              </a:rPr>
              <a:t> είναι ένας από τους σπουδαιότερους και επιβλητικότερους της αρχαιότητας. Αφιερώθηκε από τους </a:t>
            </a:r>
            <a:r>
              <a:rPr lang="el-GR" dirty="0" err="1" smtClean="0">
                <a:latin typeface="Arial" pitchFamily="34" charset="0"/>
                <a:cs typeface="Arial" pitchFamily="34" charset="0"/>
              </a:rPr>
              <a:t>Φιγαλείς</a:t>
            </a:r>
            <a:r>
              <a:rPr lang="el-GR" dirty="0" smtClean="0">
                <a:latin typeface="Arial" pitchFamily="34" charset="0"/>
                <a:cs typeface="Arial" pitchFamily="34" charset="0"/>
              </a:rPr>
              <a:t> στον Απόλλωνα διότι τους βοήθησε να ξεπεράσουν μια επιδημία πανώλης. Ο ναός υψώνεται στα 1.130 μέτρα, στο κέντρο της Πελοποννήσου, πάνω στα βουνά μεταξύ Ηλείας, Αρκαδίας και Μεσσηνίας και βρίσκεται 14 </a:t>
            </a:r>
            <a:r>
              <a:rPr lang="el-GR" dirty="0" err="1" smtClean="0">
                <a:latin typeface="Arial" pitchFamily="34" charset="0"/>
                <a:cs typeface="Arial" pitchFamily="34" charset="0"/>
              </a:rPr>
              <a:t>χλμ</a:t>
            </a:r>
            <a:r>
              <a:rPr lang="el-GR" dirty="0" smtClean="0">
                <a:latin typeface="Arial" pitchFamily="34" charset="0"/>
                <a:cs typeface="Arial" pitchFamily="34" charset="0"/>
              </a:rPr>
              <a:t>. νότια της Ανδρίτσαινας και 11 </a:t>
            </a:r>
            <a:r>
              <a:rPr lang="el-GR" dirty="0" err="1" smtClean="0">
                <a:latin typeface="Arial" pitchFamily="34" charset="0"/>
                <a:cs typeface="Arial" pitchFamily="34" charset="0"/>
              </a:rPr>
              <a:t>χλμ</a:t>
            </a:r>
            <a:r>
              <a:rPr lang="el-GR" dirty="0" smtClean="0">
                <a:latin typeface="Arial" pitchFamily="34" charset="0"/>
                <a:cs typeface="Arial" pitchFamily="34" charset="0"/>
              </a:rPr>
              <a:t>. βορειοανατολικά των </a:t>
            </a:r>
            <a:r>
              <a:rPr lang="el-GR" dirty="0" err="1" smtClean="0">
                <a:latin typeface="Arial" pitchFamily="34" charset="0"/>
                <a:cs typeface="Arial" pitchFamily="34" charset="0"/>
              </a:rPr>
              <a:t>Περιβολίων</a:t>
            </a:r>
            <a:r>
              <a:rPr lang="el-GR" dirty="0" smtClean="0">
                <a:latin typeface="Arial" pitchFamily="34" charset="0"/>
                <a:cs typeface="Arial" pitchFamily="34" charset="0"/>
              </a:rPr>
              <a:t>. </a:t>
            </a:r>
            <a:r>
              <a:rPr lang="el-GR" dirty="0" smtClean="0">
                <a:latin typeface="Arial" pitchFamily="34" charset="0"/>
                <a:cs typeface="Arial" pitchFamily="34" charset="0"/>
              </a:rPr>
              <a:t>Ο </a:t>
            </a:r>
            <a:r>
              <a:rPr lang="el-GR" dirty="0" smtClean="0">
                <a:latin typeface="Arial" pitchFamily="34" charset="0"/>
                <a:cs typeface="Arial" pitchFamily="34" charset="0"/>
              </a:rPr>
              <a:t>ναός ανεγέρθηκε το δεύτερο μισό του 5ου αιώνα </a:t>
            </a:r>
            <a:r>
              <a:rPr lang="el-GR" dirty="0" err="1" smtClean="0">
                <a:latin typeface="Arial" pitchFamily="34" charset="0"/>
                <a:cs typeface="Arial" pitchFamily="34" charset="0"/>
              </a:rPr>
              <a:t>π.Χ.</a:t>
            </a:r>
            <a:r>
              <a:rPr lang="el-GR" dirty="0" smtClean="0">
                <a:latin typeface="Arial" pitchFamily="34" charset="0"/>
                <a:cs typeface="Arial" pitchFamily="34" charset="0"/>
              </a:rPr>
              <a:t> και </a:t>
            </a:r>
            <a:r>
              <a:rPr lang="el-GR" dirty="0" smtClean="0">
                <a:latin typeface="Arial" pitchFamily="34" charset="0"/>
                <a:cs typeface="Arial" pitchFamily="34" charset="0"/>
              </a:rPr>
              <a:t>αποδίδεται στον Ικτίνο, τον αρχιτέκτονα του Παρθενώνα. Το μνημείο αυτό, ένα από τα καλύτερα σωζόμενα της κλασικής αρχαιότητας ήταν το πρώτο στην Ελλάδα που ανακηρύχθηκε Μνημείο Παγκόσμιας Κληρονομιάς από την UNESCO το 1986.</a:t>
            </a:r>
            <a:endParaRPr lang="el-GR"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ΝΑΟΣ ΕΠΙΚΟΥΡΙΟΥ ΑΠΟΛΛΩΝΑ</a:t>
            </a:r>
            <a:endParaRPr lang="el-GR" dirty="0"/>
          </a:p>
        </p:txBody>
      </p:sp>
      <p:pic>
        <p:nvPicPr>
          <p:cNvPr id="4" name="3 - Θέση περιεχομένου" descr="10.jpg"/>
          <p:cNvPicPr>
            <a:picLocks noGrp="1" noChangeAspect="1"/>
          </p:cNvPicPr>
          <p:nvPr>
            <p:ph idx="1"/>
          </p:nvPr>
        </p:nvPicPr>
        <p:blipFill>
          <a:blip r:embed="rId2" cstate="print"/>
          <a:stretch>
            <a:fillRect/>
          </a:stretch>
        </p:blipFill>
        <p:spPr>
          <a:xfrm>
            <a:off x="107504" y="2060848"/>
            <a:ext cx="4392488" cy="2567612"/>
          </a:xfrm>
        </p:spPr>
      </p:pic>
      <p:pic>
        <p:nvPicPr>
          <p:cNvPr id="5" name="4 - Εικόνα" descr="11.jpg"/>
          <p:cNvPicPr>
            <a:picLocks noChangeAspect="1"/>
          </p:cNvPicPr>
          <p:nvPr/>
        </p:nvPicPr>
        <p:blipFill>
          <a:blip r:embed="rId3" cstate="print"/>
          <a:stretch>
            <a:fillRect/>
          </a:stretch>
        </p:blipFill>
        <p:spPr>
          <a:xfrm>
            <a:off x="4572000" y="3789040"/>
            <a:ext cx="4427599" cy="288032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Λειτουργική μονάδ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Λειτουργική μονάδα">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Λειτουργική μονάδ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TotalTime>
  <Words>440</Words>
  <Application>Microsoft Office PowerPoint</Application>
  <PresentationFormat>Προβολή στην οθόνη (4:3)</PresentationFormat>
  <Paragraphs>29</Paragraphs>
  <Slides>13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Λειτουργική μονάδα</vt:lpstr>
      <vt:lpstr>ΜΟΝΑΣΤΗΡΙΑ ΕΛΛΑΔΑΣ</vt:lpstr>
      <vt:lpstr>ΝΕΑ ΜΟΝΗ ΧΙΟΥ</vt:lpstr>
      <vt:lpstr>ΝΕΑ ΜΟΝΗ ΧΙΟΥ</vt:lpstr>
      <vt:lpstr>ΑΡΧΑΙΟΛΟΓΙΚΟΣ ΧΩΡΟΣ ΔΕΛΦΩΝ</vt:lpstr>
      <vt:lpstr>ΑΡΧΑΙΟΛΟΓΙΚΟΣ ΧΩΡΟΣ ΔΕΛΦΩΝ</vt:lpstr>
      <vt:lpstr>ΝΑΟΣ  ΤΟΥ ΑΣΚΛΗΠΙΟΥ (ΕΠΙΔΑΥΡΟΣ)</vt:lpstr>
      <vt:lpstr>ΝΑΟΣ  ΤΟΥ ΑΣΚΛΗΠΙΟΥ (ΕΠΙΔΑΥΡΟΣ)</vt:lpstr>
      <vt:lpstr>ΝΑΟΣ ΕΠΙΚΟΥΡΙΟΥ ΑΠΟΛΛΩΝΑ</vt:lpstr>
      <vt:lpstr>ΝΑΟΣ ΕΠΙΚΟΥΡΙΟΥ ΑΠΟΛΛΩΝΑ</vt:lpstr>
      <vt:lpstr>ΑΡΧΑΙΟΛΟΓΙΚΟΣ ΧΩΡΟΣ ΜΥΣΤΡΑ</vt:lpstr>
      <vt:lpstr>ΑΡΧΑΙΟΛΟΓΙΚΟΣ ΧΩΡΟΣ ΜΥΣΤΡΑ</vt:lpstr>
      <vt:lpstr>ΠΗΓΕΣ</vt:lpstr>
      <vt:lpstr>ΕΥΧΑΡΙΣΤΟΥΜΕ ΠΟΛΥ ΓΙΑ ΤΗΝ ΠΡΟΣΟΧΗ 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Χρήστης των Windows</dc:creator>
  <cp:lastModifiedBy>Χρήστης των Windows</cp:lastModifiedBy>
  <cp:revision>13</cp:revision>
  <dcterms:created xsi:type="dcterms:W3CDTF">2025-05-04T15:32:58Z</dcterms:created>
  <dcterms:modified xsi:type="dcterms:W3CDTF">2025-05-04T17:40:47Z</dcterms:modified>
</cp:coreProperties>
</file>