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56"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2"/>
    <p:restoredTop sz="94648"/>
  </p:normalViewPr>
  <p:slideViewPr>
    <p:cSldViewPr snapToGrid="0" snapToObjects="1">
      <p:cViewPr varScale="1">
        <p:scale>
          <a:sx n="107" d="100"/>
          <a:sy n="107" d="100"/>
        </p:scale>
        <p:origin x="520"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5/7/25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5/7/25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5/7/25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5/7/25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5/7/25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5/7/25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5/7/25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1000">
              <a:schemeClr val="bg1"/>
            </a:gs>
            <a:gs pos="49000">
              <a:schemeClr val="bg1">
                <a:lumMod val="75000"/>
              </a:schemeClr>
            </a:gs>
            <a:gs pos="84000">
              <a:schemeClr val="bg1">
                <a:lumMod val="65000"/>
              </a:schemeClr>
            </a:gs>
            <a:gs pos="98000">
              <a:schemeClr val="bg1">
                <a:lumMod val="5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356260"/>
            <a:ext cx="5836722" cy="1108880"/>
          </a:xfrm>
        </p:spPr>
        <p:txBody>
          <a:bodyPr>
            <a:normAutofit/>
          </a:bodyPr>
          <a:lstStyle/>
          <a:p>
            <a:r>
              <a:rPr lang="el-GR" sz="6000" smtClean="0">
                <a:latin typeface="Georgia" charset="0"/>
                <a:ea typeface="Georgia" charset="0"/>
                <a:cs typeface="Georgia" charset="0"/>
              </a:rPr>
              <a:t>Όσιος Λουκάς</a:t>
            </a:r>
            <a:endParaRPr lang="el-GR" sz="6000" dirty="0">
              <a:latin typeface="Georgia" charset="0"/>
              <a:ea typeface="Georgia" charset="0"/>
              <a:cs typeface="Georgia" charset="0"/>
            </a:endParaRPr>
          </a:p>
        </p:txBody>
      </p:sp>
      <p:sp>
        <p:nvSpPr>
          <p:cNvPr id="4" name="TextBox 3"/>
          <p:cNvSpPr txBox="1"/>
          <p:nvPr/>
        </p:nvSpPr>
        <p:spPr>
          <a:xfrm>
            <a:off x="5011386" y="3063834"/>
            <a:ext cx="3681351" cy="2677656"/>
          </a:xfrm>
          <a:prstGeom prst="rect">
            <a:avLst/>
          </a:prstGeom>
          <a:noFill/>
        </p:spPr>
        <p:txBody>
          <a:bodyPr wrap="square" rtlCol="0">
            <a:spAutoFit/>
          </a:bodyPr>
          <a:lstStyle/>
          <a:p>
            <a:r>
              <a:rPr lang="el-GR" sz="2400" dirty="0">
                <a:solidFill>
                  <a:schemeClr val="tx1">
                    <a:lumMod val="85000"/>
                    <a:lumOff val="15000"/>
                  </a:schemeClr>
                </a:solidFill>
                <a:latin typeface="Georgia" charset="0"/>
                <a:ea typeface="Georgia" charset="0"/>
                <a:cs typeface="Georgia" charset="0"/>
              </a:rPr>
              <a:t>1ο Πειραματικό Γυμνάσιο Αμαρουσίου</a:t>
            </a:r>
          </a:p>
          <a:p>
            <a:r>
              <a:rPr lang="el-GR" sz="2400" dirty="0">
                <a:solidFill>
                  <a:schemeClr val="tx1">
                    <a:lumMod val="85000"/>
                    <a:lumOff val="15000"/>
                  </a:schemeClr>
                </a:solidFill>
                <a:latin typeface="Georgia" charset="0"/>
                <a:ea typeface="Georgia" charset="0"/>
                <a:cs typeface="Georgia" charset="0"/>
              </a:rPr>
              <a:t>Νικόλ Κοτσελίδη Γούναρη</a:t>
            </a:r>
          </a:p>
          <a:p>
            <a:r>
              <a:rPr lang="el-GR" sz="2400" dirty="0">
                <a:solidFill>
                  <a:schemeClr val="tx1">
                    <a:lumMod val="85000"/>
                    <a:lumOff val="15000"/>
                  </a:schemeClr>
                </a:solidFill>
                <a:latin typeface="Georgia" charset="0"/>
                <a:ea typeface="Georgia" charset="0"/>
                <a:cs typeface="Georgia" charset="0"/>
              </a:rPr>
              <a:t>Αναστασία Μπουγιούκου</a:t>
            </a:r>
          </a:p>
          <a:p>
            <a:r>
              <a:rPr lang="el-GR" sz="2400" dirty="0">
                <a:solidFill>
                  <a:schemeClr val="tx1">
                    <a:lumMod val="85000"/>
                    <a:lumOff val="15000"/>
                  </a:schemeClr>
                </a:solidFill>
                <a:latin typeface="Georgia" charset="0"/>
                <a:ea typeface="Georgia" charset="0"/>
                <a:cs typeface="Georgia" charset="0"/>
              </a:rPr>
              <a:t>Δωροθέα Κώστογλου</a:t>
            </a:r>
          </a:p>
          <a:p>
            <a:r>
              <a:rPr lang="el-GR" sz="2400" dirty="0">
                <a:solidFill>
                  <a:schemeClr val="tx1">
                    <a:lumMod val="85000"/>
                    <a:lumOff val="15000"/>
                  </a:schemeClr>
                </a:solidFill>
                <a:latin typeface="Georgia" charset="0"/>
                <a:ea typeface="Georgia" charset="0"/>
                <a:cs typeface="Georgia" charset="0"/>
              </a:rPr>
              <a:t>Μελίνα Κλήμου </a:t>
            </a:r>
          </a:p>
        </p:txBody>
      </p:sp>
      <p:pic>
        <p:nvPicPr>
          <p:cNvPr id="5" name="Εικόνα 4"/>
          <p:cNvPicPr>
            <a:picLocks noChangeAspect="1"/>
          </p:cNvPicPr>
          <p:nvPr/>
        </p:nvPicPr>
        <p:blipFill>
          <a:blip r:embed="rId2"/>
          <a:stretch>
            <a:fillRect/>
          </a:stretch>
        </p:blipFill>
        <p:spPr>
          <a:xfrm>
            <a:off x="295565" y="2839842"/>
            <a:ext cx="4457810" cy="2658433"/>
          </a:xfrm>
          <a:prstGeom prst="rect">
            <a:avLst/>
          </a:prstGeom>
        </p:spPr>
      </p:pic>
      <p:sp>
        <p:nvSpPr>
          <p:cNvPr id="6" name="TextBox 5"/>
          <p:cNvSpPr txBox="1"/>
          <p:nvPr/>
        </p:nvSpPr>
        <p:spPr>
          <a:xfrm>
            <a:off x="5545777" y="1465140"/>
            <a:ext cx="3040082" cy="1200329"/>
          </a:xfrm>
          <a:prstGeom prst="rect">
            <a:avLst/>
          </a:prstGeom>
          <a:noFill/>
        </p:spPr>
        <p:txBody>
          <a:bodyPr wrap="square" rtlCol="0">
            <a:spAutoFit/>
          </a:bodyPr>
          <a:lstStyle/>
          <a:p>
            <a:r>
              <a:rPr lang="el-GR" sz="2400" dirty="0">
                <a:solidFill>
                  <a:schemeClr val="tx1">
                    <a:lumMod val="85000"/>
                    <a:lumOff val="15000"/>
                  </a:schemeClr>
                </a:solidFill>
                <a:latin typeface="Georgia" charset="0"/>
                <a:ea typeface="Georgia" charset="0"/>
                <a:cs typeface="Georgia" charset="0"/>
              </a:rPr>
              <a:t>Η ιστορία αυτού</a:t>
            </a:r>
          </a:p>
          <a:p>
            <a:r>
              <a:rPr lang="el-GR" sz="2400" dirty="0">
                <a:solidFill>
                  <a:schemeClr val="tx1">
                    <a:lumMod val="85000"/>
                    <a:lumOff val="15000"/>
                  </a:schemeClr>
                </a:solidFill>
                <a:latin typeface="Georgia" charset="0"/>
                <a:ea typeface="Georgia" charset="0"/>
                <a:cs typeface="Georgia" charset="0"/>
              </a:rPr>
              <a:t> του αγίου ανθρώπου..</a:t>
            </a:r>
          </a:p>
        </p:txBody>
      </p:sp>
    </p:spTree>
    <p:extLst>
      <p:ext uri="{BB962C8B-B14F-4D97-AF65-F5344CB8AC3E}">
        <p14:creationId xmlns:p14="http://schemas.microsoft.com/office/powerpoint/2010/main" val="124389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1000">
              <a:schemeClr val="bg1"/>
            </a:gs>
            <a:gs pos="49000">
              <a:schemeClr val="bg1">
                <a:lumMod val="75000"/>
              </a:schemeClr>
            </a:gs>
            <a:gs pos="84000">
              <a:schemeClr val="bg1">
                <a:lumMod val="65000"/>
              </a:schemeClr>
            </a:gs>
            <a:gs pos="98000">
              <a:schemeClr val="bg1">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035" y="809297"/>
            <a:ext cx="4156841" cy="5244662"/>
          </a:xfrm>
        </p:spPr>
        <p:txBody>
          <a:bodyPr>
            <a:normAutofit fontScale="85000" lnSpcReduction="10000"/>
          </a:bodyPr>
          <a:lstStyle/>
          <a:p>
            <a:pPr marL="0" indent="0">
              <a:buNone/>
            </a:pPr>
            <a:r>
              <a:rPr sz="2800" dirty="0">
                <a:latin typeface="Georgia" charset="0"/>
                <a:ea typeface="Georgia" charset="0"/>
                <a:cs typeface="Georgia" charset="0"/>
              </a:rPr>
              <a:t>Ο Όσιος Λουκάς ήταν ένας σπουδαίος άγιος της Ορθόδοξης Εκκλησίας, που έζησε τον 10ο αιώνα. </a:t>
            </a:r>
            <a:endParaRPr lang="el-GR" sz="2800" dirty="0" smtClean="0">
              <a:latin typeface="Georgia" charset="0"/>
              <a:ea typeface="Georgia" charset="0"/>
              <a:cs typeface="Georgia" charset="0"/>
            </a:endParaRPr>
          </a:p>
          <a:p>
            <a:pPr marL="0" indent="0">
              <a:buNone/>
            </a:pPr>
            <a:endParaRPr lang="el-GR" sz="2800" dirty="0">
              <a:latin typeface="Georgia" charset="0"/>
              <a:ea typeface="Georgia" charset="0"/>
              <a:cs typeface="Georgia" charset="0"/>
            </a:endParaRPr>
          </a:p>
          <a:p>
            <a:pPr marL="0" indent="0">
              <a:buNone/>
            </a:pPr>
            <a:r>
              <a:rPr sz="2800" dirty="0" smtClean="0">
                <a:latin typeface="Georgia" charset="0"/>
                <a:ea typeface="Georgia" charset="0"/>
                <a:cs typeface="Georgia" charset="0"/>
              </a:rPr>
              <a:t>Είναι </a:t>
            </a:r>
            <a:r>
              <a:rPr sz="2800" dirty="0">
                <a:latin typeface="Georgia" charset="0"/>
                <a:ea typeface="Georgia" charset="0"/>
                <a:cs typeface="Georgia" charset="0"/>
              </a:rPr>
              <a:t>γνωστός για την αγία ζωή του, τα θαύματά του και τη μονή που ιδρύθηκε στο όνομά του στον Παρνασσό. Η Μονή Οσίου Λουκά είναι σήμερα ένα από τα πιο σημαντικά βυζαντινά μνημεία στην Ελλάδα και προσελκύει πολλούς επισκέπτες κάθε χρόνο.</a:t>
            </a:r>
          </a:p>
        </p:txBody>
      </p:sp>
      <p:pic>
        <p:nvPicPr>
          <p:cNvPr id="4" name="Εικόνα 3"/>
          <p:cNvPicPr>
            <a:picLocks noChangeAspect="1"/>
          </p:cNvPicPr>
          <p:nvPr/>
        </p:nvPicPr>
        <p:blipFill>
          <a:blip r:embed="rId2"/>
          <a:stretch>
            <a:fillRect/>
          </a:stretch>
        </p:blipFill>
        <p:spPr>
          <a:xfrm>
            <a:off x="4891513" y="809297"/>
            <a:ext cx="4010747" cy="50134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1000">
              <a:schemeClr val="bg1"/>
            </a:gs>
            <a:gs pos="49000">
              <a:schemeClr val="bg1">
                <a:lumMod val="75000"/>
              </a:schemeClr>
            </a:gs>
            <a:gs pos="84000">
              <a:schemeClr val="bg1">
                <a:lumMod val="65000"/>
              </a:schemeClr>
            </a:gs>
            <a:gs pos="98000">
              <a:schemeClr val="bg1">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Georgia" charset="0"/>
                <a:ea typeface="Georgia" charset="0"/>
                <a:cs typeface="Georgia" charset="0"/>
              </a:rPr>
              <a:t>Ποιος ήταν ο Όσιος </a:t>
            </a:r>
            <a:r>
              <a:rPr dirty="0" smtClean="0">
                <a:latin typeface="Georgia" charset="0"/>
                <a:ea typeface="Georgia" charset="0"/>
                <a:cs typeface="Georgia" charset="0"/>
              </a:rPr>
              <a:t>Λουκάς</a:t>
            </a:r>
            <a:r>
              <a:rPr lang="el-GR" dirty="0" smtClean="0">
                <a:latin typeface="Georgia" charset="0"/>
                <a:ea typeface="Georgia" charset="0"/>
                <a:cs typeface="Georgia" charset="0"/>
              </a:rPr>
              <a:t>?</a:t>
            </a:r>
            <a:endParaRPr dirty="0">
              <a:latin typeface="Georgia" charset="0"/>
              <a:ea typeface="Georgia" charset="0"/>
              <a:cs typeface="Georgia" charset="0"/>
            </a:endParaRPr>
          </a:p>
        </p:txBody>
      </p:sp>
      <p:sp>
        <p:nvSpPr>
          <p:cNvPr id="3" name="Content Placeholder 2"/>
          <p:cNvSpPr>
            <a:spLocks noGrp="1"/>
          </p:cNvSpPr>
          <p:nvPr>
            <p:ph idx="1"/>
          </p:nvPr>
        </p:nvSpPr>
        <p:spPr/>
        <p:txBody>
          <a:bodyPr/>
          <a:lstStyle/>
          <a:p>
            <a:pPr marL="0" indent="0">
              <a:buNone/>
            </a:pPr>
            <a:r>
              <a:rPr dirty="0">
                <a:latin typeface="Georgia" charset="0"/>
                <a:ea typeface="Georgia" charset="0"/>
                <a:cs typeface="Georgia" charset="0"/>
              </a:rPr>
              <a:t>Ο Όσιος Λουκάς γεννήθηκε το 896 μ.Χ. στην Αίγινα. Από μικρός είχε αγάπη για τον Θεό και αποφάσισε να αφιερώσει τη ζωή του στον Χριστό. Έγινε μοναχός και πέρασε πολλά χρόνια προσευχής, νηστείας και ασκητικής ζωής. Ήταν άνθρωπος ταπεινός και αγαπητός σε όλους</a:t>
            </a:r>
            <a:r>
              <a:rPr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1000">
              <a:schemeClr val="bg1"/>
            </a:gs>
            <a:gs pos="49000">
              <a:schemeClr val="bg1">
                <a:lumMod val="75000"/>
              </a:schemeClr>
            </a:gs>
            <a:gs pos="84000">
              <a:schemeClr val="bg1">
                <a:lumMod val="65000"/>
              </a:schemeClr>
            </a:gs>
            <a:gs pos="98000">
              <a:schemeClr val="bg1">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Georgia" charset="0"/>
                <a:ea typeface="Georgia" charset="0"/>
                <a:cs typeface="Georgia" charset="0"/>
              </a:rPr>
              <a:t>Η ζωή του Οσίου</a:t>
            </a:r>
          </a:p>
        </p:txBody>
      </p:sp>
      <p:sp>
        <p:nvSpPr>
          <p:cNvPr id="3" name="Content Placeholder 2"/>
          <p:cNvSpPr>
            <a:spLocks noGrp="1"/>
          </p:cNvSpPr>
          <p:nvPr>
            <p:ph idx="1"/>
          </p:nvPr>
        </p:nvSpPr>
        <p:spPr>
          <a:xfrm>
            <a:off x="457200" y="1568669"/>
            <a:ext cx="8229600" cy="4525963"/>
          </a:xfrm>
        </p:spPr>
        <p:txBody>
          <a:bodyPr/>
          <a:lstStyle/>
          <a:p>
            <a:pPr marL="0" indent="0">
              <a:buNone/>
            </a:pPr>
            <a:r>
              <a:rPr dirty="0">
                <a:latin typeface="Georgia" charset="0"/>
                <a:ea typeface="Georgia" charset="0"/>
                <a:cs typeface="Georgia" charset="0"/>
              </a:rPr>
              <a:t>Ο Όσιος Λουκάς ταξίδεψε και έζησε σε διάφορα μέρη, μέχρι που εγκαταστάθηκε στο Στείρι της Βοιωτίας. Εκεί έζησε σε ένα σπήλαιο με προσευχή και αυστηρή άσκηση. Ήταν γνωστός για τα θαύματά του και πολλοί άνθρωποι πήγαιναν να τον δουν για να τους βοηθήσει ή να τους συμβουλέψει. Πέθανε το 953 μ.Χ. και τιμάται ως άγιος.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1000">
              <a:schemeClr val="bg1"/>
            </a:gs>
            <a:gs pos="49000">
              <a:schemeClr val="bg1">
                <a:lumMod val="75000"/>
              </a:schemeClr>
            </a:gs>
            <a:gs pos="84000">
              <a:schemeClr val="bg1">
                <a:lumMod val="65000"/>
              </a:schemeClr>
            </a:gs>
            <a:gs pos="98000">
              <a:schemeClr val="bg1">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Georgia" charset="0"/>
                <a:ea typeface="Georgia" charset="0"/>
                <a:cs typeface="Georgia" charset="0"/>
              </a:rPr>
              <a:t>Ίδρυση της Μονής</a:t>
            </a:r>
          </a:p>
        </p:txBody>
      </p:sp>
      <p:sp>
        <p:nvSpPr>
          <p:cNvPr id="3" name="Content Placeholder 2"/>
          <p:cNvSpPr>
            <a:spLocks noGrp="1"/>
          </p:cNvSpPr>
          <p:nvPr>
            <p:ph idx="1"/>
          </p:nvPr>
        </p:nvSpPr>
        <p:spPr/>
        <p:txBody>
          <a:bodyPr/>
          <a:lstStyle/>
          <a:p>
            <a:pPr marL="0" indent="0">
              <a:buNone/>
            </a:pPr>
            <a:r>
              <a:rPr dirty="0">
                <a:latin typeface="Georgia" charset="0"/>
                <a:ea typeface="Georgia" charset="0"/>
                <a:cs typeface="Georgia" charset="0"/>
              </a:rPr>
              <a:t>Η μονή του Οσίου Λουκά χτίστηκε κοντά στο </a:t>
            </a:r>
            <a:r>
              <a:rPr dirty="0" smtClean="0">
                <a:latin typeface="Georgia" charset="0"/>
                <a:ea typeface="Georgia" charset="0"/>
                <a:cs typeface="Georgia" charset="0"/>
              </a:rPr>
              <a:t>σπήλαιο </a:t>
            </a:r>
            <a:r>
              <a:rPr dirty="0">
                <a:latin typeface="Georgia" charset="0"/>
                <a:ea typeface="Georgia" charset="0"/>
                <a:cs typeface="Georgia" charset="0"/>
              </a:rPr>
              <a:t>όπου ασκήτεψε. Οι μαθητές και οι κάτοικοι της περιοχής ξεκίνησαν την κατασκευή της λίγο πριν τον θάνατό του. Στη μονή φυλάσσεται το ιερό λείψανό του, το οποίο θεωρείται θαυματουργό. Η μονή έγινε σημαντικό κέντρο θρησκευτικής ζωής και προσκυνήματος.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1000">
              <a:schemeClr val="bg1"/>
            </a:gs>
            <a:gs pos="49000">
              <a:schemeClr val="bg1">
                <a:lumMod val="75000"/>
              </a:schemeClr>
            </a:gs>
            <a:gs pos="84000">
              <a:schemeClr val="bg1">
                <a:lumMod val="65000"/>
              </a:schemeClr>
            </a:gs>
            <a:gs pos="98000">
              <a:schemeClr val="bg1">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Georgia" charset="0"/>
                <a:ea typeface="Georgia" charset="0"/>
                <a:cs typeface="Georgia" charset="0"/>
              </a:rPr>
              <a:t>Αρχιτεκτονική της Μονής</a:t>
            </a:r>
          </a:p>
        </p:txBody>
      </p:sp>
      <p:sp>
        <p:nvSpPr>
          <p:cNvPr id="3" name="Content Placeholder 2"/>
          <p:cNvSpPr>
            <a:spLocks noGrp="1"/>
          </p:cNvSpPr>
          <p:nvPr>
            <p:ph idx="1"/>
          </p:nvPr>
        </p:nvSpPr>
        <p:spPr>
          <a:xfrm>
            <a:off x="4225159" y="1533252"/>
            <a:ext cx="4461641" cy="4708525"/>
          </a:xfrm>
        </p:spPr>
        <p:txBody>
          <a:bodyPr>
            <a:normAutofit/>
          </a:bodyPr>
          <a:lstStyle/>
          <a:p>
            <a:pPr marL="0" indent="0">
              <a:buNone/>
            </a:pPr>
            <a:r>
              <a:rPr sz="2800" dirty="0">
                <a:latin typeface="Georgia" charset="0"/>
                <a:ea typeface="Georgia" charset="0"/>
                <a:cs typeface="Georgia" charset="0"/>
              </a:rPr>
              <a:t>Η μονή είναι ένα από τα ωραιότερα δείγματα βυζαντινής αρχιτεκτονικής. Ο κυρίως ναός είναι αφιερωμένος στον Όσιο Λουκά </a:t>
            </a:r>
            <a:r>
              <a:rPr sz="2800" dirty="0" smtClean="0">
                <a:latin typeface="Georgia" charset="0"/>
                <a:ea typeface="Georgia" charset="0"/>
                <a:cs typeface="Georgia" charset="0"/>
              </a:rPr>
              <a:t>και </a:t>
            </a:r>
            <a:r>
              <a:rPr sz="2800" dirty="0">
                <a:latin typeface="Georgia" charset="0"/>
                <a:ea typeface="Georgia" charset="0"/>
                <a:cs typeface="Georgia" charset="0"/>
              </a:rPr>
              <a:t>χτίστηκε τον 11ο αιώνα. </a:t>
            </a:r>
          </a:p>
        </p:txBody>
      </p:sp>
      <p:sp>
        <p:nvSpPr>
          <p:cNvPr id="5" name="TextBox 4"/>
          <p:cNvSpPr txBox="1"/>
          <p:nvPr/>
        </p:nvSpPr>
        <p:spPr>
          <a:xfrm>
            <a:off x="261907" y="4561491"/>
            <a:ext cx="8177900" cy="1384995"/>
          </a:xfrm>
          <a:prstGeom prst="rect">
            <a:avLst/>
          </a:prstGeom>
          <a:noFill/>
        </p:spPr>
        <p:txBody>
          <a:bodyPr wrap="square" rtlCol="0">
            <a:spAutoFit/>
          </a:bodyPr>
          <a:lstStyle/>
          <a:p>
            <a:r>
              <a:rPr lang="el-GR" sz="2800" dirty="0">
                <a:latin typeface="Georgia" charset="0"/>
                <a:ea typeface="Georgia" charset="0"/>
                <a:cs typeface="Georgia" charset="0"/>
              </a:rPr>
              <a:t>Ξεχωρίζει για τους τρούλους, τα μωσαϊκά και τις τοιχογραφίες του. Η κατασκευή της δείχνει την τέχνη και την πίστη της εποχής.</a:t>
            </a:r>
          </a:p>
        </p:txBody>
      </p:sp>
      <p:pic>
        <p:nvPicPr>
          <p:cNvPr id="6" name="Εικόνα 5"/>
          <p:cNvPicPr>
            <a:picLocks noChangeAspect="1"/>
          </p:cNvPicPr>
          <p:nvPr/>
        </p:nvPicPr>
        <p:blipFill>
          <a:blip r:embed="rId2"/>
          <a:stretch>
            <a:fillRect/>
          </a:stretch>
        </p:blipFill>
        <p:spPr>
          <a:xfrm>
            <a:off x="483769" y="1417638"/>
            <a:ext cx="3519528" cy="29221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1000">
              <a:schemeClr val="bg1"/>
            </a:gs>
            <a:gs pos="49000">
              <a:schemeClr val="bg1">
                <a:lumMod val="75000"/>
              </a:schemeClr>
            </a:gs>
            <a:gs pos="84000">
              <a:schemeClr val="bg1">
                <a:lumMod val="65000"/>
              </a:schemeClr>
            </a:gs>
            <a:gs pos="98000">
              <a:schemeClr val="bg1">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Ψηφιδωτά και Τοιχογραφίες</a:t>
            </a:r>
          </a:p>
        </p:txBody>
      </p:sp>
      <p:sp>
        <p:nvSpPr>
          <p:cNvPr id="3" name="Content Placeholder 2"/>
          <p:cNvSpPr>
            <a:spLocks noGrp="1"/>
          </p:cNvSpPr>
          <p:nvPr>
            <p:ph idx="1"/>
          </p:nvPr>
        </p:nvSpPr>
        <p:spPr>
          <a:xfrm>
            <a:off x="357352" y="1417638"/>
            <a:ext cx="4724400" cy="4708525"/>
          </a:xfrm>
        </p:spPr>
        <p:txBody>
          <a:bodyPr>
            <a:noAutofit/>
          </a:bodyPr>
          <a:lstStyle/>
          <a:p>
            <a:pPr marL="0" indent="0">
              <a:buNone/>
            </a:pPr>
            <a:r>
              <a:rPr sz="2800" dirty="0">
                <a:latin typeface="Georgia" charset="0"/>
                <a:ea typeface="Georgia" charset="0"/>
                <a:cs typeface="Georgia" charset="0"/>
              </a:rPr>
              <a:t>Στο εσωτερικό της μονής υπάρχουν υπέροχα βυζαντινά ψηφιδωτά και τοιχογραφίες. Απεικονίζουν σκηνές από τη ζωή του Χριστού, της Παναγίας και των αγίων. </a:t>
            </a:r>
          </a:p>
        </p:txBody>
      </p:sp>
      <p:pic>
        <p:nvPicPr>
          <p:cNvPr id="4" name="Εικόνα 3"/>
          <p:cNvPicPr>
            <a:picLocks noChangeAspect="1"/>
          </p:cNvPicPr>
          <p:nvPr/>
        </p:nvPicPr>
        <p:blipFill>
          <a:blip r:embed="rId2"/>
          <a:stretch>
            <a:fillRect/>
          </a:stretch>
        </p:blipFill>
        <p:spPr>
          <a:xfrm>
            <a:off x="4981904" y="1417638"/>
            <a:ext cx="3799588" cy="2530585"/>
          </a:xfrm>
          <a:prstGeom prst="rect">
            <a:avLst/>
          </a:prstGeom>
        </p:spPr>
      </p:pic>
      <p:sp>
        <p:nvSpPr>
          <p:cNvPr id="5" name="TextBox 4"/>
          <p:cNvSpPr txBox="1"/>
          <p:nvPr/>
        </p:nvSpPr>
        <p:spPr>
          <a:xfrm>
            <a:off x="357352" y="4477408"/>
            <a:ext cx="8077200" cy="1384995"/>
          </a:xfrm>
          <a:prstGeom prst="rect">
            <a:avLst/>
          </a:prstGeom>
          <a:noFill/>
        </p:spPr>
        <p:txBody>
          <a:bodyPr wrap="square" rtlCol="0">
            <a:spAutoFit/>
          </a:bodyPr>
          <a:lstStyle/>
          <a:p>
            <a:r>
              <a:rPr lang="el-GR" sz="2800" dirty="0">
                <a:latin typeface="Georgia" charset="0"/>
                <a:ea typeface="Georgia" charset="0"/>
                <a:cs typeface="Georgia" charset="0"/>
              </a:rPr>
              <a:t>Τα χρώματα και οι λεπτομέρειες τους είναι εντυπωσιακά και δείχνουν την πίστη και την τέχνη των βυζαντινών καλλιτεχνών.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1000">
              <a:schemeClr val="bg1"/>
            </a:gs>
            <a:gs pos="49000">
              <a:schemeClr val="bg1">
                <a:lumMod val="75000"/>
              </a:schemeClr>
            </a:gs>
            <a:gs pos="84000">
              <a:schemeClr val="bg1">
                <a:lumMod val="65000"/>
              </a:schemeClr>
            </a:gs>
            <a:gs pos="98000">
              <a:schemeClr val="bg1">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Georgia" charset="0"/>
                <a:ea typeface="Georgia" charset="0"/>
                <a:cs typeface="Georgia" charset="0"/>
              </a:rPr>
              <a:t>Η σημασία της Μονής σήμερα</a:t>
            </a:r>
          </a:p>
        </p:txBody>
      </p:sp>
      <p:sp>
        <p:nvSpPr>
          <p:cNvPr id="3" name="Content Placeholder 2"/>
          <p:cNvSpPr>
            <a:spLocks noGrp="1"/>
          </p:cNvSpPr>
          <p:nvPr>
            <p:ph idx="1"/>
          </p:nvPr>
        </p:nvSpPr>
        <p:spPr/>
        <p:txBody>
          <a:bodyPr/>
          <a:lstStyle/>
          <a:p>
            <a:pPr marL="0" indent="0">
              <a:buNone/>
            </a:pPr>
            <a:r>
              <a:rPr dirty="0">
                <a:latin typeface="Georgia" charset="0"/>
                <a:ea typeface="Georgia" charset="0"/>
                <a:cs typeface="Georgia" charset="0"/>
              </a:rPr>
              <a:t>Η Μονή Οσίου Λουκά είναι σήμερα Μνημείο Παγκόσμιας Κληρονομιάς της UNESCO. Πολλοί επισκέπτες και προσκυνητές την επισκέπτονται κάθε χρόνο για να δουν τα μνημεία, να προσκυνήσουν τον άγιο και να ζήσουν τη γαλήνη του τόπου. Είναι επίσης κέντρο πολιτισμού και θρησκευτικής παράδοσης.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1000">
              <a:schemeClr val="bg1"/>
            </a:gs>
            <a:gs pos="49000">
              <a:schemeClr val="bg1">
                <a:lumMod val="75000"/>
              </a:schemeClr>
            </a:gs>
            <a:gs pos="84000">
              <a:schemeClr val="bg1">
                <a:lumMod val="65000"/>
              </a:schemeClr>
            </a:gs>
            <a:gs pos="98000">
              <a:schemeClr val="bg1">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Georgia" charset="0"/>
                <a:ea typeface="Georgia" charset="0"/>
                <a:cs typeface="Georgia" charset="0"/>
              </a:rPr>
              <a:t>Συμπεράσματα</a:t>
            </a:r>
          </a:p>
        </p:txBody>
      </p:sp>
      <p:sp>
        <p:nvSpPr>
          <p:cNvPr id="3" name="Content Placeholder 2"/>
          <p:cNvSpPr>
            <a:spLocks noGrp="1"/>
          </p:cNvSpPr>
          <p:nvPr>
            <p:ph idx="1"/>
          </p:nvPr>
        </p:nvSpPr>
        <p:spPr/>
        <p:txBody>
          <a:bodyPr/>
          <a:lstStyle/>
          <a:p>
            <a:pPr marL="0" indent="0">
              <a:buNone/>
            </a:pPr>
            <a:r>
              <a:rPr dirty="0">
                <a:latin typeface="Georgia" charset="0"/>
                <a:ea typeface="Georgia" charset="0"/>
                <a:cs typeface="Georgia" charset="0"/>
              </a:rPr>
              <a:t>Ο Όσιος Λουκάς είναι ένας σημαντικός άγιος της Ορθοδοξίας, που με την πίστη και την ταπεινότητά του άφησε βαθύ αποτύπωμα. Η μονή του παραμένει μέχρι σήμερα σύμβολο πνευματικότητας, τέχνης και ιστορίας. Αξίζει να γνωρίζουμε και να σεβόμαστε τέτοιες μορφές της παράδοσής μας.</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TotalTime>
  <Words>457</Words>
  <Application>Microsoft Macintosh PowerPoint</Application>
  <PresentationFormat>Προβολή στην οθόνη (4:3)</PresentationFormat>
  <Paragraphs>27</Paragraphs>
  <Slides>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Calibri</vt:lpstr>
      <vt:lpstr>Georgia</vt:lpstr>
      <vt:lpstr>Arial</vt:lpstr>
      <vt:lpstr>Office Theme</vt:lpstr>
      <vt:lpstr>Όσιος Λουκάς</vt:lpstr>
      <vt:lpstr>Παρουσίαση του PowerPoint</vt:lpstr>
      <vt:lpstr>Ποιος ήταν ο Όσιος Λουκάς?</vt:lpstr>
      <vt:lpstr>Η ζωή του Οσίου</vt:lpstr>
      <vt:lpstr>Ίδρυση της Μονής</vt:lpstr>
      <vt:lpstr>Αρχιτεκτονική της Μονής</vt:lpstr>
      <vt:lpstr>Ψηφιδωτά και Τοιχογραφίες</vt:lpstr>
      <vt:lpstr>Η σημασία της Μονής σήμερα</vt:lpstr>
      <vt:lpstr>Συμπεράσματα</vt:lpstr>
    </vt:vector>
  </TitlesOfParts>
  <Manager/>
  <Company/>
  <LinksUpToDate>false</LinksUpToDate>
  <SharedDoc>false</SharedDoc>
  <HyperlinkBase/>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Όσιος Λουκάς</dc:title>
  <dc:subject/>
  <dc:creator/>
  <cp:keywords/>
  <dc:description>generated using python-pptx</dc:description>
  <cp:lastModifiedBy>Χρήστης του Microsoft Office</cp:lastModifiedBy>
  <cp:revision>4</cp:revision>
  <dcterms:created xsi:type="dcterms:W3CDTF">2013-01-27T09:14:16Z</dcterms:created>
  <dcterms:modified xsi:type="dcterms:W3CDTF">2025-05-07T12:36:07Z</dcterms:modified>
  <cp:category/>
</cp:coreProperties>
</file>