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41" autoAdjust="0"/>
    <p:restoredTop sz="94660"/>
  </p:normalViewPr>
  <p:slideViewPr>
    <p:cSldViewPr snapToGrid="0">
      <p:cViewPr>
        <p:scale>
          <a:sx n="70" d="100"/>
          <a:sy n="70" d="100"/>
        </p:scale>
        <p:origin x="137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29F73D-4A05-8ADA-858A-2C980717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CBFCB72-FF80-2858-10FD-7E585BFCC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3B526BD-3989-2A5B-A0FC-BFD9D23D8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D1E-87D8-4746-ABEA-59B33A2056BF}" type="datetimeFigureOut">
              <a:rPr lang="el-GR" smtClean="0"/>
              <a:t>21/4/2025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A5E1E4E-FC69-F018-09F8-42847C64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47327AA-4922-6094-C1E3-6EF857D1F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19B6-DFF3-468A-B93E-4806445C67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39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D4057A-DF20-FAB2-5AC4-8FBCB8570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F72C29B-708C-17D0-CA18-91E8DD4F0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2D21BC8-39BB-1373-2F03-1B1530E6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D1E-87D8-4746-ABEA-59B33A2056BF}" type="datetimeFigureOut">
              <a:rPr lang="el-GR" smtClean="0"/>
              <a:t>21/4/2025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5CEAA8B-CCFE-3744-A8C6-0C2848F01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FB2F014-2283-A1E7-817F-A4F771B0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19B6-DFF3-468A-B93E-4806445C67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557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D34C973C-A071-F1B2-0A0B-901637C162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D2AA01D-BBC4-8E50-C684-2F71F1011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50E710A-AC2B-7A36-3CDD-9ADE23E1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D1E-87D8-4746-ABEA-59B33A2056BF}" type="datetimeFigureOut">
              <a:rPr lang="el-GR" smtClean="0"/>
              <a:t>21/4/2025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308DC04-4441-3ED9-1714-594D5163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231BF56-F006-ECDA-1D2C-C8930E7AA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19B6-DFF3-468A-B93E-4806445C67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939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E0694A-68A6-D777-0B8B-C9149DB1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CA8704-9A06-1999-ACFE-4A4CF33D8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3AA07DA-F353-324E-E273-F744F16D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D1E-87D8-4746-ABEA-59B33A2056BF}" type="datetimeFigureOut">
              <a:rPr lang="el-GR" smtClean="0"/>
              <a:t>21/4/2025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A984ABA-1166-6D21-97CE-27118DD9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074D1FF-05BC-1A94-13D6-7B10ED69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19B6-DFF3-468A-B93E-4806445C67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520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18D16F-1F7F-F2B4-7944-5C39C898D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CCCBF33-704E-EC06-FAE2-E73861B5C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2A81212-30EF-7E5A-1103-1B2EB568B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D1E-87D8-4746-ABEA-59B33A2056BF}" type="datetimeFigureOut">
              <a:rPr lang="el-GR" smtClean="0"/>
              <a:t>21/4/2025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2651C38-CD81-A807-3F52-2CA5AEB59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3013E2A-17D4-308D-849B-B7AA9EA8C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19B6-DFF3-468A-B93E-4806445C67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343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1B9D87-7145-2999-68A4-E09CA3585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BA145F7-5083-C6C4-1254-02F9C7626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FAAA673-9708-7A3E-5043-AB453D533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C72EDB4-0F23-03FA-E796-1E85EFE0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D1E-87D8-4746-ABEA-59B33A2056BF}" type="datetimeFigureOut">
              <a:rPr lang="el-GR" smtClean="0"/>
              <a:t>21/4/2025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58CAD9E-B8B6-079B-A823-BF3FC960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EE8C433-02FD-B396-8D2B-344D1CF9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19B6-DFF3-468A-B93E-4806445C67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812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CF2B0A-FE6E-9281-B2BD-F0BF2E74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8CA3B10-B063-5CDB-097C-4449C808D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6ECCE8D-CC01-140E-9053-2BA5BF75D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4338B5F-52BA-4821-8BC3-598161DC2F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BD61538-0966-87A2-551D-E2ED21FD01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88C0077C-E86C-1695-6026-87A01F05B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D1E-87D8-4746-ABEA-59B33A2056BF}" type="datetimeFigureOut">
              <a:rPr lang="el-GR" smtClean="0"/>
              <a:t>21/4/2025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7F10E3D-7E42-F4C2-8887-0F562C40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6463DAD2-228D-871D-3EDB-FC198D49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19B6-DFF3-468A-B93E-4806445C67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64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C389E0-70D6-FD99-D2CF-C62EB0E18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30ED23D-96BE-AC65-07E1-A6FA71823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D1E-87D8-4746-ABEA-59B33A2056BF}" type="datetimeFigureOut">
              <a:rPr lang="el-GR" smtClean="0"/>
              <a:t>21/4/2025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142ABC0-9248-316D-BD1F-F79FFB70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6417FA6-B5CD-960E-7D2B-E51BAE2A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19B6-DFF3-468A-B93E-4806445C67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365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DC122AB-AE8F-C444-1E71-A768AFEBF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D1E-87D8-4746-ABEA-59B33A2056BF}" type="datetimeFigureOut">
              <a:rPr lang="el-GR" smtClean="0"/>
              <a:t>21/4/2025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B36A369-2D99-E577-F89D-A47FC670B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8A53AE9-6C47-6613-8506-1B708A6E7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19B6-DFF3-468A-B93E-4806445C67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778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81BB8E-1667-C7DE-7880-59236E1B8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509C1EE-0FEE-A944-7073-E9C0E056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F7FD7D1-8999-91A2-4DB9-2F7DC59F7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35B8869-200A-00A5-8776-F961D4569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D1E-87D8-4746-ABEA-59B33A2056BF}" type="datetimeFigureOut">
              <a:rPr lang="el-GR" smtClean="0"/>
              <a:t>21/4/2025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ACB1805-72EB-26DA-7AD6-5D4563E12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439249D-7809-36CD-57E0-462F4783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19B6-DFF3-468A-B93E-4806445C67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824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AC7141-6A49-9C9D-0BDC-B481D732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4A2D410-4AC5-56FF-92E7-2235E95866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8ABDBB2-81CC-3B02-07D4-65436DB8A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858D367-4E78-8333-58C0-31D8BB563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7D1E-87D8-4746-ABEA-59B33A2056BF}" type="datetimeFigureOut">
              <a:rPr lang="el-GR" smtClean="0"/>
              <a:t>21/4/2025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19F2E80-6CB5-E87A-F39E-C6388892A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EF90C8E-A510-97E9-C6B6-C0213D07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019B6-DFF3-468A-B93E-4806445C67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182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21C8E45-518C-727E-5FDF-403FD8369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8707533-052E-D8E9-9387-0F0118AFF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AF02024-B2E3-304B-B6C5-506D3B4A0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7D1E-87D8-4746-ABEA-59B33A2056BF}" type="datetimeFigureOut">
              <a:rPr lang="el-GR" smtClean="0"/>
              <a:t>21/4/2025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6D930C0-6456-1A37-9754-1E2A4CD7DC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3173612-4141-BB49-8C1E-1A5036024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019B6-DFF3-468A-B93E-4806445C67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380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ulture.gouv.fr/thematiques/monuments-sites/monuments-historiques-sites-patrimoniaux/les-biens-francais-inscrits-sur-la-liste-du-patrimoine-mondial-de-l-unesc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0A4611CD-AAE7-6916-4064-7F38AB121F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713"/>
          <a:stretch/>
        </p:blipFill>
        <p:spPr>
          <a:xfrm>
            <a:off x="0" y="-3176"/>
            <a:ext cx="12192000" cy="6861175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879693D8-622D-3E24-4529-912515E376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161616"/>
                </a:solidFill>
              </a:rPr>
              <a:t>Monuments UNESCO </a:t>
            </a:r>
            <a:br>
              <a:rPr lang="el-GR" b="1" dirty="0">
                <a:solidFill>
                  <a:srgbClr val="161616"/>
                </a:solidFill>
              </a:rPr>
            </a:br>
            <a:r>
              <a:rPr lang="fr-FR" b="1" dirty="0">
                <a:solidFill>
                  <a:srgbClr val="161616"/>
                </a:solidFill>
              </a:rPr>
              <a:t>en France</a:t>
            </a:r>
            <a:endParaRPr lang="el-GR" b="1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E08036E-766F-796A-AA10-207DD03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224331"/>
          </a:xfrm>
        </p:spPr>
        <p:txBody>
          <a:bodyPr>
            <a:normAutofit/>
          </a:bodyPr>
          <a:lstStyle/>
          <a:p>
            <a:r>
              <a:rPr lang="en-US" dirty="0"/>
              <a:t>Christina Papagiannopoulou</a:t>
            </a:r>
          </a:p>
          <a:p>
            <a:r>
              <a:rPr lang="en-US" dirty="0" err="1"/>
              <a:t>Année</a:t>
            </a:r>
            <a:r>
              <a:rPr lang="en-US" dirty="0"/>
              <a:t> </a:t>
            </a:r>
            <a:r>
              <a:rPr lang="en-US" dirty="0" err="1"/>
              <a:t>scolaire</a:t>
            </a:r>
            <a:r>
              <a:rPr lang="en-US" dirty="0"/>
              <a:t>: 2024-2025</a:t>
            </a:r>
          </a:p>
          <a:p>
            <a:r>
              <a:rPr lang="en-US" dirty="0"/>
              <a:t>C’3</a:t>
            </a:r>
          </a:p>
          <a:p>
            <a:r>
              <a:rPr lang="en-US" dirty="0"/>
              <a:t>Français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810ADDD-FC93-2917-4804-FD11E3682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6293" cy="191086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53B477B-BD33-0183-D9D7-14D6AC3DA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625" y="0"/>
            <a:ext cx="2619375" cy="1743075"/>
          </a:xfrm>
          <a:prstGeom prst="rect">
            <a:avLst/>
          </a:prstGeom>
        </p:spPr>
      </p:pic>
      <p:pic>
        <p:nvPicPr>
          <p:cNvPr id="7173" name="Picture 5" descr="UNESCO World Heritage Centre - World Heritage Emblem">
            <a:extLst>
              <a:ext uri="{FF2B5EF4-FFF2-40B4-BE49-F238E27FC236}">
                <a16:creationId xmlns:a16="http://schemas.microsoft.com/office/drawing/2014/main" id="{AE0E6272-6732-4624-9D69-C26798BB7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277" y="3371606"/>
            <a:ext cx="3477723" cy="347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241A28E-664C-BCAF-9B6C-8AD041E7B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69" y="2883754"/>
            <a:ext cx="3959470" cy="263964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BF50740-9E30-4D2A-2E87-50640E8BA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58154"/>
            <a:ext cx="2266461" cy="169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904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4213F3-217C-10C4-B766-2C197662F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161616"/>
                </a:solidFill>
              </a:rPr>
              <a:t>Monuments UNESCO en France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8F154B-7966-32C3-D402-2948BA745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54" y="1968927"/>
            <a:ext cx="5076092" cy="435133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L'Organisation des Nations unies pour l'éducation, la science et la culture (UNESCO) est une agence spécialisée des Nations unies (ONU) créée le 16 novembre 1945.</a:t>
            </a:r>
          </a:p>
          <a:p>
            <a:r>
              <a:rPr lang="fr-FR" dirty="0"/>
              <a:t>La France compte, en 2024, 53 biens inscrits au patrimoine mondial dont 44 biens culturels, 7 biens naturels et 2 biens mixtes.</a:t>
            </a:r>
          </a:p>
          <a:p>
            <a:endParaRPr lang="fr-FR" dirty="0"/>
          </a:p>
          <a:p>
            <a:endParaRPr lang="el-GR" dirty="0"/>
          </a:p>
        </p:txBody>
      </p:sp>
      <p:pic>
        <p:nvPicPr>
          <p:cNvPr id="8194" name="Picture 2" descr="Eiffel Tower: What's The Story Behind Paris' Icon?">
            <a:extLst>
              <a:ext uri="{FF2B5EF4-FFF2-40B4-BE49-F238E27FC236}">
                <a16:creationId xmlns:a16="http://schemas.microsoft.com/office/drawing/2014/main" id="{8A0845FB-4687-9BB1-E86F-B4E6A8A2F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" r="5847"/>
          <a:stretch/>
        </p:blipFill>
        <p:spPr bwMode="auto">
          <a:xfrm>
            <a:off x="5556738" y="1676645"/>
            <a:ext cx="6541477" cy="463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2351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bbaye de Saint-Savin-sur-Gartempe">
            <a:extLst>
              <a:ext uri="{FF2B5EF4-FFF2-40B4-BE49-F238E27FC236}">
                <a16:creationId xmlns:a16="http://schemas.microsoft.com/office/drawing/2014/main" id="{B1B21CA5-49A3-035C-0ACF-DA22C9F55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7" b="5899"/>
          <a:stretch/>
        </p:blipFill>
        <p:spPr bwMode="auto">
          <a:xfrm>
            <a:off x="0" y="10637"/>
            <a:ext cx="12192000" cy="68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3ABA2E13-949F-2D3D-B9CF-1EDC0AB7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0" dirty="0">
                <a:solidFill>
                  <a:schemeClr val="bg1"/>
                </a:solidFill>
                <a:effectLst/>
              </a:rPr>
              <a:t>Abbatiale de Saint-Savin sur Gartempe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0552134-40A4-40FA-E08A-CCE4C2EF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569" y="1555994"/>
            <a:ext cx="9454662" cy="4351338"/>
          </a:xfrm>
        </p:spPr>
        <p:txBody>
          <a:bodyPr>
            <a:normAutofit/>
          </a:bodyPr>
          <a:lstStyle/>
          <a:p>
            <a:pPr algn="l"/>
            <a:r>
              <a:rPr lang="fr-FR" b="0" i="0" dirty="0">
                <a:solidFill>
                  <a:schemeClr val="bg1"/>
                </a:solidFill>
                <a:effectLst/>
                <a:latin typeface="Inter"/>
              </a:rPr>
              <a:t>Surnommée la «Sixtine romane», l'abbaye poitevine de Saint-Savin est décorée de très nombreuses et très belles peintures murales des XI</a:t>
            </a:r>
            <a:r>
              <a:rPr lang="fr-FR" b="0" i="0" baseline="30000" dirty="0">
                <a:solidFill>
                  <a:schemeClr val="bg1"/>
                </a:solidFill>
                <a:effectLst/>
                <a:latin typeface="Inter"/>
              </a:rPr>
              <a:t>e</a:t>
            </a:r>
            <a:r>
              <a:rPr lang="fr-FR" b="0" i="0" dirty="0">
                <a:solidFill>
                  <a:schemeClr val="bg1"/>
                </a:solidFill>
                <a:effectLst/>
                <a:latin typeface="Inter"/>
              </a:rPr>
              <a:t> et XII</a:t>
            </a:r>
            <a:r>
              <a:rPr lang="fr-FR" b="0" i="0" baseline="30000" dirty="0">
                <a:solidFill>
                  <a:schemeClr val="bg1"/>
                </a:solidFill>
                <a:effectLst/>
                <a:latin typeface="Inter"/>
              </a:rPr>
              <a:t>e</a:t>
            </a:r>
            <a:r>
              <a:rPr lang="fr-FR" b="0" i="0" dirty="0">
                <a:solidFill>
                  <a:schemeClr val="bg1"/>
                </a:solidFill>
                <a:effectLst/>
                <a:latin typeface="Inter"/>
              </a:rPr>
              <a:t> siècles qui nous sont parvenues dans un état de fraîcheur remarquable.</a:t>
            </a:r>
          </a:p>
          <a:p>
            <a:pPr algn="l"/>
            <a:r>
              <a:rPr lang="fr-FR" b="0" i="0" dirty="0">
                <a:solidFill>
                  <a:schemeClr val="bg1"/>
                </a:solidFill>
                <a:effectLst/>
                <a:latin typeface="Inter"/>
              </a:rPr>
              <a:t>Année d'inscription de la modification 		          mineure des limites: 2007, 2015, 2024</a:t>
            </a:r>
          </a:p>
          <a:p>
            <a:r>
              <a:rPr lang="fr-FR" b="0" i="0" dirty="0">
                <a:solidFill>
                  <a:schemeClr val="bg1"/>
                </a:solidFill>
                <a:effectLst/>
                <a:latin typeface="Inter"/>
              </a:rPr>
              <a:t>Date d'inscription : 1983</a:t>
            </a:r>
          </a:p>
          <a:p>
            <a:pPr algn="l"/>
            <a:endParaRPr lang="fr-FR" b="0" i="0" dirty="0">
              <a:solidFill>
                <a:schemeClr val="bg1"/>
              </a:solidFill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73367984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BD5395-9BD0-C383-C1AA-6C596CB1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Palais et parc de Versailles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F3E871A-AD74-4451-E50A-0C527817E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08" y="1690688"/>
            <a:ext cx="5638799" cy="503237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b="0" i="0" dirty="0">
                <a:solidFill>
                  <a:srgbClr val="212121"/>
                </a:solidFill>
                <a:effectLst/>
              </a:rPr>
              <a:t>Lieu de résidence privilégié de la monarchie française de Louis XIV à Louis XVI, le château de Versailles, embelli par plusieurs générations d'architectes, de sculpteurs, d'ornemanistes et de paysagistes, a été pour l'Europe pendant plus d'un siècle le modèle de ce que devait être une résidence royale.</a:t>
            </a:r>
          </a:p>
          <a:p>
            <a:pPr algn="ctr"/>
            <a:r>
              <a:rPr lang="fr-FR" sz="2800" b="0" i="0" dirty="0">
                <a:solidFill>
                  <a:srgbClr val="212121"/>
                </a:solidFill>
                <a:effectLst/>
              </a:rPr>
              <a:t>Date d'inscription : 1979</a:t>
            </a:r>
          </a:p>
          <a:p>
            <a:pPr algn="ctr"/>
            <a:r>
              <a:rPr lang="fr-FR" sz="2800" b="0" i="0" dirty="0">
                <a:solidFill>
                  <a:srgbClr val="212121"/>
                </a:solidFill>
                <a:effectLst/>
              </a:rPr>
              <a:t>Année d'inscription de la modification mineure des limites: 2007</a:t>
            </a:r>
            <a:endParaRPr lang="fr-FR" b="0" i="0" dirty="0">
              <a:solidFill>
                <a:srgbClr val="212121"/>
              </a:solidFill>
              <a:effectLst/>
            </a:endParaRPr>
          </a:p>
        </p:txBody>
      </p:sp>
      <p:pic>
        <p:nvPicPr>
          <p:cNvPr id="3074" name="Picture 2" descr="Paris : billet accès complet au château et aux jardins de Versailles">
            <a:extLst>
              <a:ext uri="{FF2B5EF4-FFF2-40B4-BE49-F238E27FC236}">
                <a16:creationId xmlns:a16="http://schemas.microsoft.com/office/drawing/2014/main" id="{06EC179B-593A-F071-26BE-F8B6639EE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07" y="1690688"/>
            <a:ext cx="6189785" cy="412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EB2A66-001B-C3E0-9EA2-5EE9356CAC14}"/>
              </a:ext>
            </a:extLst>
          </p:cNvPr>
          <p:cNvSpPr txBox="1"/>
          <p:nvPr/>
        </p:nvSpPr>
        <p:spPr>
          <a:xfrm>
            <a:off x="5820507" y="5817211"/>
            <a:ext cx="61897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Le parc de Versailles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1453026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1A87BF-4884-9E79-A90A-3A038EC3F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Strasbourg, Grande-Île et Neustadt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E528EE6-374B-F32A-501C-5F18DF75E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1847"/>
            <a:ext cx="7485185" cy="4351338"/>
          </a:xfrm>
        </p:spPr>
        <p:txBody>
          <a:bodyPr>
            <a:normAutofit/>
          </a:bodyPr>
          <a:lstStyle/>
          <a:p>
            <a:r>
              <a:rPr lang="fr-FR" b="0" i="0" dirty="0">
                <a:solidFill>
                  <a:srgbClr val="212121"/>
                </a:solidFill>
                <a:effectLst/>
              </a:rPr>
              <a:t>Le bien initial, inscrit en 1988 sur la Liste du patrimoine mondial, est formé de la Grande-Île, centre historique de la ville de Strasbourg, structuré autour de la cathédrale. L’extension concerne la Neustadt, ville nouvelle conçue et réalisée sous administration allemande. </a:t>
            </a:r>
          </a:p>
          <a:p>
            <a:r>
              <a:rPr lang="fr-FR" dirty="0"/>
              <a:t>Date d'inscription : 1988</a:t>
            </a:r>
          </a:p>
          <a:p>
            <a:r>
              <a:rPr lang="fr-FR" dirty="0"/>
              <a:t>Modifications majeures des limites : 2017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098" name="Picture 2" descr="UNESCO World Heritage Centre - Document - Strasbourg : de la Grande-île a  la Neustadt, une scène urbaine européenne">
            <a:extLst>
              <a:ext uri="{FF2B5EF4-FFF2-40B4-BE49-F238E27FC236}">
                <a16:creationId xmlns:a16="http://schemas.microsoft.com/office/drawing/2014/main" id="{585F90EB-E1AE-89C2-6918-46E0CE99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91" y="1690688"/>
            <a:ext cx="3346450" cy="503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6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C7F4571-8C88-A431-75C5-78B4F9B2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787" y="48235"/>
            <a:ext cx="10801227" cy="1600200"/>
          </a:xfrm>
        </p:spPr>
        <p:txBody>
          <a:bodyPr>
            <a:normAutofit/>
          </a:bodyPr>
          <a:lstStyle/>
          <a:p>
            <a:r>
              <a:rPr lang="fr-FR" sz="4400" dirty="0"/>
              <a:t>Arles, monuments romains et romans</a:t>
            </a:r>
            <a:endParaRPr lang="el-GR" sz="44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DC34F8C-E5F6-7D16-A210-5ACE92F75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60" y="2335998"/>
            <a:ext cx="5439432" cy="3811588"/>
          </a:xfrm>
        </p:spPr>
        <p:txBody>
          <a:bodyPr>
            <a:noAutofit/>
          </a:bodyPr>
          <a:lstStyle/>
          <a:p>
            <a:pPr algn="ctr"/>
            <a:r>
              <a:rPr lang="fr-FR" sz="2800" dirty="0"/>
              <a:t>Arles offre un exemple intéressant d'adaptation d'une cité antique à la civilisation de l'Europe médiévale. Elle conserve d'impressionnants monuments romains dont les plus anciens – arènes, théâtre antique, cryptoportiques – remontent au Ier siècle av. J.-C. </a:t>
            </a:r>
          </a:p>
          <a:p>
            <a:pPr algn="ctr"/>
            <a:r>
              <a:rPr lang="fr-FR" sz="2800" dirty="0"/>
              <a:t>Date d'inscription : 1981</a:t>
            </a:r>
          </a:p>
        </p:txBody>
      </p:sp>
      <p:pic>
        <p:nvPicPr>
          <p:cNvPr id="5122" name="Picture 2" descr="Monuments romains et romans d'Arles — Wikipédia">
            <a:extLst>
              <a:ext uri="{FF2B5EF4-FFF2-40B4-BE49-F238E27FC236}">
                <a16:creationId xmlns:a16="http://schemas.microsoft.com/office/drawing/2014/main" id="{A83891FB-7B08-38A3-0EAC-CD4B82D7C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r="11186"/>
          <a:stretch/>
        </p:blipFill>
        <p:spPr bwMode="auto">
          <a:xfrm>
            <a:off x="5920151" y="2256691"/>
            <a:ext cx="5662247" cy="397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0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Le Mont-Saint-Michel et sa baie, une longue histoire géologique —  Planet-Terre">
            <a:extLst>
              <a:ext uri="{FF2B5EF4-FFF2-40B4-BE49-F238E27FC236}">
                <a16:creationId xmlns:a16="http://schemas.microsoft.com/office/drawing/2014/main" id="{C7421985-0B6F-8DC5-495F-BAFCAF07E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3269"/>
          <a:stretch/>
        </p:blipFill>
        <p:spPr bwMode="auto">
          <a:xfrm>
            <a:off x="1465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574DB118-81BF-9DB6-62AC-63A22C520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46" y="2127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</a:rPr>
              <a:t>Mont-Saint-Michel et </a:t>
            </a:r>
            <a:r>
              <a:rPr lang="en-US" b="1" i="0" dirty="0" err="1">
                <a:solidFill>
                  <a:schemeClr val="bg1"/>
                </a:solidFill>
                <a:effectLst/>
              </a:rPr>
              <a:t>sa</a:t>
            </a:r>
            <a:r>
              <a:rPr lang="en-US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</a:rPr>
              <a:t>baie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C521219-88B1-9E2B-6717-E07C6DD1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3" y="1443403"/>
            <a:ext cx="4507523" cy="4394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600" dirty="0">
                <a:solidFill>
                  <a:schemeClr val="bg1"/>
                </a:solidFill>
              </a:rPr>
              <a:t>Sur un îlot rocheux au milieu de grèves immenses soumises au va-et-vient de puissantes marées, à la limite entre la Normandie et la Bretagne, s'élèvent la «merveille de l'Occident», abbaye   bénédictine de style gothique dédiée à 		                    l’ archange 	                         saint Michel, et le village né à l'abri de ses murailles.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635DA-704C-2BA6-980E-F33BA85865FC}"/>
              </a:ext>
            </a:extLst>
          </p:cNvPr>
          <p:cNvSpPr txBox="1"/>
          <p:nvPr/>
        </p:nvSpPr>
        <p:spPr>
          <a:xfrm>
            <a:off x="7772400" y="490712"/>
            <a:ext cx="4507523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600" dirty="0">
                <a:solidFill>
                  <a:schemeClr val="bg1"/>
                </a:solidFill>
              </a:rPr>
              <a:t>La construction de l'abbaye, qui s'est poursuivie du XIe au XVIe siècle, en s'adaptant à un site naturel très difficile, a été un tour de force technique et artistique.</a:t>
            </a:r>
          </a:p>
          <a:p>
            <a:r>
              <a:rPr lang="fr-FR" sz="2600" dirty="0">
                <a:solidFill>
                  <a:schemeClr val="bg1"/>
                </a:solidFill>
              </a:rPr>
              <a:t>Date d'inscription : 1979</a:t>
            </a:r>
          </a:p>
          <a:p>
            <a:r>
              <a:rPr lang="fr-FR" sz="2600" dirty="0">
                <a:solidFill>
                  <a:schemeClr val="bg1"/>
                </a:solidFill>
              </a:rPr>
              <a:t>Année d'inscription de la 	modification mineure 		des limites: 			       2007, 2018</a:t>
            </a:r>
          </a:p>
        </p:txBody>
      </p:sp>
    </p:spTree>
    <p:extLst>
      <p:ext uri="{BB962C8B-B14F-4D97-AF65-F5344CB8AC3E}">
        <p14:creationId xmlns:p14="http://schemas.microsoft.com/office/powerpoint/2010/main" val="847336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738180-7937-9E01-AAA3-6AE6C4FBB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219E94-8F11-616B-AFA6-B5DAB3479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https://www.culture.gouv.fr/thematiques/monuments-sites/monuments-historiques-sites-patrimoniaux/les-biens-francais-inscrits-sur-la-liste-du-patrimoine-mondial-de-l-unesco</a:t>
            </a: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8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,100+ Merci Thank You In French Stock Photos, Pictures &amp; Royalty-Free  Images - iStock">
            <a:extLst>
              <a:ext uri="{FF2B5EF4-FFF2-40B4-BE49-F238E27FC236}">
                <a16:creationId xmlns:a16="http://schemas.microsoft.com/office/drawing/2014/main" id="{6F090A28-9C4D-722D-2AC9-607C485F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90" y="548421"/>
            <a:ext cx="6912219" cy="518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7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467</Words>
  <Application>Microsoft Office PowerPoint</Application>
  <PresentationFormat>Ευρεία οθόνη</PresentationFormat>
  <Paragraphs>31</Paragraphs>
  <Slides>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Inter</vt:lpstr>
      <vt:lpstr>Θέμα του Office</vt:lpstr>
      <vt:lpstr>Monuments UNESCO  en France</vt:lpstr>
      <vt:lpstr>Monuments UNESCO en France</vt:lpstr>
      <vt:lpstr>Abbatiale de Saint-Savin sur Gartempe</vt:lpstr>
      <vt:lpstr>Palais et parc de Versailles</vt:lpstr>
      <vt:lpstr>Strasbourg, Grande-Île et Neustadt</vt:lpstr>
      <vt:lpstr>Arles, monuments romains et romans</vt:lpstr>
      <vt:lpstr>Mont-Saint-Michel et sa baie</vt:lpstr>
      <vt:lpstr>Sources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info@tetramythoswines.com TETRAMYTHOS</dc:creator>
  <cp:lastModifiedBy>info@tetramythoswines.com TETRAMYTHOS</cp:lastModifiedBy>
  <cp:revision>1</cp:revision>
  <dcterms:created xsi:type="dcterms:W3CDTF">2025-04-21T12:40:18Z</dcterms:created>
  <dcterms:modified xsi:type="dcterms:W3CDTF">2025-04-21T12:42:30Z</dcterms:modified>
</cp:coreProperties>
</file>