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Inclusive Sans"/>
      <p:regular r:id="rId17"/>
      <p:bold r:id="rId18"/>
      <p:italic r:id="rId19"/>
      <p:boldItalic r:id="rId20"/>
    </p:embeddedFont>
    <p:embeddedFont>
      <p:font typeface="Karl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clusiveSans-boldItalic.fntdata"/><Relationship Id="rId11" Type="http://schemas.openxmlformats.org/officeDocument/2006/relationships/slide" Target="slides/slide6.xml"/><Relationship Id="rId22" Type="http://schemas.openxmlformats.org/officeDocument/2006/relationships/font" Target="fonts/Karla-bold.fntdata"/><Relationship Id="rId10" Type="http://schemas.openxmlformats.org/officeDocument/2006/relationships/slide" Target="slides/slide5.xml"/><Relationship Id="rId21" Type="http://schemas.openxmlformats.org/officeDocument/2006/relationships/font" Target="fonts/Karla-regular.fntdata"/><Relationship Id="rId13" Type="http://schemas.openxmlformats.org/officeDocument/2006/relationships/slide" Target="slides/slide8.xml"/><Relationship Id="rId24" Type="http://schemas.openxmlformats.org/officeDocument/2006/relationships/font" Target="fonts/Karla-boldItalic.fntdata"/><Relationship Id="rId12" Type="http://schemas.openxmlformats.org/officeDocument/2006/relationships/slide" Target="slides/slide7.xml"/><Relationship Id="rId23" Type="http://schemas.openxmlformats.org/officeDocument/2006/relationships/font" Target="fonts/Karl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clusive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InclusiveSans-italic.fntdata"/><Relationship Id="rId6" Type="http://schemas.openxmlformats.org/officeDocument/2006/relationships/slide" Target="slides/slide1.xml"/><Relationship Id="rId18" Type="http://schemas.openxmlformats.org/officeDocument/2006/relationships/font" Target="fonts/Inclusive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6816eadcb1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6816eadcb1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6816eaef052b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6816eaef052b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6816eaf0cf3c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6816eaf0cf3c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6816eadf28a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6816eadf28a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6816eae1458c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6816eae1458c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6816eae372ccf: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6816eae372ccf: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6816eae5d5db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6816eae5d5db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6816eae79a18c: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6816eae79a18c: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6816eae9dd6e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6816eae9dd6e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6816eaec16e3d: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6816eaec16e3d: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6816eaed8d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6816eaed8d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4.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937260" y="1351955"/>
            <a:ext cx="3657600" cy="2439591"/>
          </a:xfrm>
          <a:prstGeom prst="rect">
            <a:avLst/>
          </a:prstGeom>
          <a:noFill/>
          <a:ln>
            <a:noFill/>
          </a:ln>
        </p:spPr>
      </p:pic>
      <p:sp>
        <p:nvSpPr>
          <p:cNvPr id="55" name="Google Shape;55;p13"/>
          <p:cNvSpPr txBox="1"/>
          <p:nvPr/>
        </p:nvSpPr>
        <p:spPr>
          <a:xfrm>
            <a:off x="4914900" y="1371600"/>
            <a:ext cx="38292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3250">
                <a:solidFill>
                  <a:srgbClr val="B6543D"/>
                </a:solidFill>
                <a:latin typeface="Inclusive Sans"/>
                <a:ea typeface="Inclusive Sans"/>
                <a:cs typeface="Inclusive Sans"/>
                <a:sym typeface="Inclusive Sans"/>
              </a:rPr>
              <a:t>Υδατάνθρακες: Τι είναι και γιατί είναι σημαντικοί;</a:t>
            </a:r>
            <a:endParaRPr b="1" sz="3250">
              <a:solidFill>
                <a:srgbClr val="B6543D"/>
              </a:solidFill>
              <a:latin typeface="Inclusive Sans"/>
              <a:ea typeface="Inclusive Sans"/>
              <a:cs typeface="Inclusive Sans"/>
              <a:sym typeface="Inclusive Sans"/>
            </a:endParaRPr>
          </a:p>
          <a:p>
            <a:pPr indent="0" lvl="0" marL="0" rtl="0" algn="l">
              <a:spcBef>
                <a:spcPts val="360"/>
              </a:spcBef>
              <a:spcAft>
                <a:spcPts val="360"/>
              </a:spcAft>
              <a:buNone/>
            </a:pPr>
            <a:r>
              <a:rPr lang="en" sz="1800">
                <a:solidFill>
                  <a:srgbClr val="040F0F"/>
                </a:solidFill>
                <a:latin typeface="Karla"/>
                <a:ea typeface="Karla"/>
                <a:cs typeface="Karla"/>
                <a:sym typeface="Karla"/>
              </a:rPr>
              <a:t>Εξερευνώντας τη σημασία, τις κατηγορίες και το ρόλο των υδατανθράκων στη διατροφή μας</a:t>
            </a:r>
            <a:endParaRPr sz="1800">
              <a:solidFill>
                <a:srgbClr val="040F0F"/>
              </a:solidFill>
              <a:latin typeface="Karla"/>
              <a:ea typeface="Karla"/>
              <a:cs typeface="Karla"/>
              <a:sym typeface="Karl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4">
            <a:alphaModFix/>
          </a:blip>
          <a:stretch>
            <a:fillRect/>
          </a:stretch>
        </p:blipFill>
        <p:spPr>
          <a:xfrm>
            <a:off x="5029200" y="1921769"/>
            <a:ext cx="3829050" cy="2157211"/>
          </a:xfrm>
          <a:prstGeom prst="rect">
            <a:avLst/>
          </a:prstGeom>
          <a:noFill/>
          <a:ln>
            <a:noFill/>
          </a:ln>
        </p:spPr>
      </p:pic>
      <p:sp>
        <p:nvSpPr>
          <p:cNvPr id="125" name="Google Shape;125;p22"/>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Πού αλλού χρησιμοποιούνται οι υδατάνθρακες;</a:t>
            </a:r>
            <a:endParaRPr b="1" sz="2900">
              <a:solidFill>
                <a:srgbClr val="B6543D"/>
              </a:solidFill>
              <a:latin typeface="Inclusive Sans"/>
              <a:ea typeface="Inclusive Sans"/>
              <a:cs typeface="Inclusive Sans"/>
              <a:sym typeface="Inclusive Sans"/>
            </a:endParaRPr>
          </a:p>
        </p:txBody>
      </p:sp>
      <p:sp>
        <p:nvSpPr>
          <p:cNvPr id="126" name="Google Shape;126;p22"/>
          <p:cNvSpPr txBox="1"/>
          <p:nvPr/>
        </p:nvSpPr>
        <p:spPr>
          <a:xfrm>
            <a:off x="285750" y="114300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2150">
                <a:solidFill>
                  <a:srgbClr val="040F0F"/>
                </a:solidFill>
                <a:latin typeface="Karla"/>
                <a:ea typeface="Karla"/>
                <a:cs typeface="Karla"/>
                <a:sym typeface="Karla"/>
              </a:rPr>
              <a:t>Εκτός από τη διατροφή</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Οι υδατάνθρακες χρησιμοποιούνται στην παραγωγή φαρμάκων, καλλυντικών και βιοπλαστικών.</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Φυτικές ίνες</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Βοηθούν στη μείωση της χοληστερόλης και στη ρύθμιση του σακχάρου στο αίμα.</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Καθημερινή ζωή</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Ζάχαρη και άμυλο σε γλυκά, ψωμί, σάλτσες και πολλά προϊόντα που καταναλώνουμε καθημερινά.</a:t>
            </a:r>
            <a:endParaRPr sz="1600">
              <a:solidFill>
                <a:srgbClr val="040F0F"/>
              </a:solidFill>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p23"/>
          <p:cNvPicPr preferRelativeResize="0"/>
          <p:nvPr/>
        </p:nvPicPr>
        <p:blipFill>
          <a:blip r:embed="rId4">
            <a:alphaModFix/>
          </a:blip>
          <a:stretch>
            <a:fillRect/>
          </a:stretch>
        </p:blipFill>
        <p:spPr>
          <a:xfrm>
            <a:off x="5029200" y="1723402"/>
            <a:ext cx="3829051" cy="2553947"/>
          </a:xfrm>
          <a:prstGeom prst="rect">
            <a:avLst/>
          </a:prstGeom>
          <a:noFill/>
          <a:ln>
            <a:noFill/>
          </a:ln>
        </p:spPr>
      </p:pic>
      <p:sp>
        <p:nvSpPr>
          <p:cNvPr id="132" name="Google Shape;132;p23"/>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Σύνοψη: Τι μάθαμε για τους υδατάνθρακες</a:t>
            </a:r>
            <a:endParaRPr b="1" sz="2900">
              <a:solidFill>
                <a:srgbClr val="B6543D"/>
              </a:solidFill>
              <a:latin typeface="Inclusive Sans"/>
              <a:ea typeface="Inclusive Sans"/>
              <a:cs typeface="Inclusive Sans"/>
              <a:sym typeface="Inclusive Sans"/>
            </a:endParaRPr>
          </a:p>
        </p:txBody>
      </p:sp>
      <p:sp>
        <p:nvSpPr>
          <p:cNvPr id="133" name="Google Shape;133;p23"/>
          <p:cNvSpPr txBox="1"/>
          <p:nvPr/>
        </p:nvSpPr>
        <p:spPr>
          <a:xfrm>
            <a:off x="285750" y="114300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 sz="1600">
                <a:solidFill>
                  <a:srgbClr val="040F0F"/>
                </a:solidFill>
                <a:latin typeface="Karla"/>
                <a:ea typeface="Karla"/>
                <a:cs typeface="Karla"/>
                <a:sym typeface="Karla"/>
              </a:rPr>
              <a:t>Οι υδατάνθρακες είναι απαραίτητοι για την ενέργεια και την υγεία μας. Διακρίνονται σε απλούς και σύνθετους, με διαφορετική επίδραση στο σώμα. Επιλέγουμε σύνθετους υδατάνθρακες και τροφές πλούσιες σε φυτικές ίνες για ισορροπημένη διατροφή. Η κατανόηση των υδατανθράκων μας βοηθά να κάνουμε σωστές διατροφικές επιλογές κάθε μέρα.</a:t>
            </a:r>
            <a:endParaRPr sz="1600">
              <a:solidFill>
                <a:srgbClr val="040F0F"/>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5029200" y="1724838"/>
            <a:ext cx="3829049" cy="2551074"/>
          </a:xfrm>
          <a:prstGeom prst="rect">
            <a:avLst/>
          </a:prstGeom>
          <a:noFill/>
          <a:ln>
            <a:noFill/>
          </a:ln>
        </p:spPr>
      </p:pic>
      <p:sp>
        <p:nvSpPr>
          <p:cNvPr id="61" name="Google Shape;61;p14"/>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Τι είναι οι υδατάνθρακες;</a:t>
            </a:r>
            <a:endParaRPr b="1" sz="2900">
              <a:solidFill>
                <a:srgbClr val="B6543D"/>
              </a:solidFill>
              <a:latin typeface="Inclusive Sans"/>
              <a:ea typeface="Inclusive Sans"/>
              <a:cs typeface="Inclusive Sans"/>
              <a:sym typeface="Inclusive Sans"/>
            </a:endParaRPr>
          </a:p>
        </p:txBody>
      </p:sp>
      <p:sp>
        <p:nvSpPr>
          <p:cNvPr id="62" name="Google Shape;62;p14"/>
          <p:cNvSpPr txBox="1"/>
          <p:nvPr/>
        </p:nvSpPr>
        <p:spPr>
          <a:xfrm>
            <a:off x="285750" y="114300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2150">
                <a:solidFill>
                  <a:srgbClr val="040F0F"/>
                </a:solidFill>
                <a:latin typeface="Karla"/>
                <a:ea typeface="Karla"/>
                <a:cs typeface="Karla"/>
                <a:sym typeface="Karla"/>
              </a:rPr>
              <a:t>Ορισμός</a:t>
            </a:r>
            <a:endParaRPr b="1" sz="2150">
              <a:solidFill>
                <a:srgbClr val="040F0F"/>
              </a:solidFill>
              <a:latin typeface="Karla"/>
              <a:ea typeface="Karla"/>
              <a:cs typeface="Karla"/>
              <a:sym typeface="Karla"/>
            </a:endParaRPr>
          </a:p>
          <a:p>
            <a:pPr indent="0" lvl="0" marL="0" rtl="0" algn="l">
              <a:spcBef>
                <a:spcPts val="360"/>
              </a:spcBef>
              <a:spcAft>
                <a:spcPts val="0"/>
              </a:spcAft>
              <a:buNone/>
            </a:pPr>
            <a:r>
              <a:rPr lang="en" sz="1600">
                <a:solidFill>
                  <a:srgbClr val="040F0F"/>
                </a:solidFill>
                <a:latin typeface="Karla"/>
                <a:ea typeface="Karla"/>
                <a:cs typeface="Karla"/>
                <a:sym typeface="Karla"/>
              </a:rPr>
              <a:t>Οι υδατάνθρακες είναι οργανικές ενώσεις που αποτελούνται από άνθρακα, υδρογόνο και οξυγόνο.</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Πού βρίσκονται;</a:t>
            </a:r>
            <a:endParaRPr b="1" sz="2150">
              <a:solidFill>
                <a:srgbClr val="040F0F"/>
              </a:solidFill>
              <a:latin typeface="Karla"/>
              <a:ea typeface="Karla"/>
              <a:cs typeface="Karla"/>
              <a:sym typeface="Karla"/>
            </a:endParaRPr>
          </a:p>
          <a:p>
            <a:pPr indent="0" lvl="0" marL="0" rtl="0" algn="l">
              <a:spcBef>
                <a:spcPts val="360"/>
              </a:spcBef>
              <a:spcAft>
                <a:spcPts val="0"/>
              </a:spcAft>
              <a:buNone/>
            </a:pPr>
            <a:r>
              <a:rPr lang="en" sz="1600">
                <a:solidFill>
                  <a:srgbClr val="040F0F"/>
                </a:solidFill>
                <a:latin typeface="Karla"/>
                <a:ea typeface="Karla"/>
                <a:cs typeface="Karla"/>
                <a:sym typeface="Karla"/>
              </a:rPr>
              <a:t>Τους συναντάμε κυρίως σε φυτικές τροφές, όπως δημητριακά, φρούτα και λαχανικά.</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Βασικός ρόλος</a:t>
            </a:r>
            <a:endParaRPr b="1" sz="2150">
              <a:solidFill>
                <a:srgbClr val="040F0F"/>
              </a:solidFill>
              <a:latin typeface="Karla"/>
              <a:ea typeface="Karla"/>
              <a:cs typeface="Karla"/>
              <a:sym typeface="Karla"/>
            </a:endParaRPr>
          </a:p>
          <a:p>
            <a:pPr indent="0" lvl="0" marL="0" rtl="0" algn="l">
              <a:spcBef>
                <a:spcPts val="360"/>
              </a:spcBef>
              <a:spcAft>
                <a:spcPts val="360"/>
              </a:spcAft>
              <a:buNone/>
            </a:pPr>
            <a:r>
              <a:rPr lang="en" sz="1600">
                <a:solidFill>
                  <a:srgbClr val="040F0F"/>
                </a:solidFill>
                <a:latin typeface="Karla"/>
                <a:ea typeface="Karla"/>
                <a:cs typeface="Karla"/>
                <a:sym typeface="Karla"/>
              </a:rPr>
              <a:t>Αποτελούν την κύρια πηγή ενέργειας για το σώμα μας, ειδικά για τον εγκέφαλο και τους μυς.</a:t>
            </a:r>
            <a:endParaRPr sz="1600">
              <a:solidFill>
                <a:srgbClr val="040F0F"/>
              </a:solidFill>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pic>
        <p:nvPicPr>
          <p:cNvPr id="67" name="Google Shape;67;p15"/>
          <p:cNvPicPr preferRelativeResize="0"/>
          <p:nvPr/>
        </p:nvPicPr>
        <p:blipFill>
          <a:blip r:embed="rId4">
            <a:alphaModFix/>
          </a:blip>
          <a:stretch>
            <a:fillRect/>
          </a:stretch>
        </p:blipFill>
        <p:spPr>
          <a:xfrm>
            <a:off x="5029200" y="1565199"/>
            <a:ext cx="3829050" cy="2870352"/>
          </a:xfrm>
          <a:prstGeom prst="rect">
            <a:avLst/>
          </a:prstGeom>
          <a:noFill/>
          <a:ln>
            <a:noFill/>
          </a:ln>
        </p:spPr>
      </p:pic>
      <p:sp>
        <p:nvSpPr>
          <p:cNvPr id="68" name="Google Shape;68;p15"/>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Γιατί είναι σημαντικοί οι υδατάνθρακες;</a:t>
            </a:r>
            <a:endParaRPr b="1" sz="2900">
              <a:solidFill>
                <a:srgbClr val="B6543D"/>
              </a:solidFill>
              <a:latin typeface="Inclusive Sans"/>
              <a:ea typeface="Inclusive Sans"/>
              <a:cs typeface="Inclusive Sans"/>
              <a:sym typeface="Inclusive Sans"/>
            </a:endParaRPr>
          </a:p>
        </p:txBody>
      </p:sp>
      <p:sp>
        <p:nvSpPr>
          <p:cNvPr id="69" name="Google Shape;69;p15"/>
          <p:cNvSpPr txBox="1"/>
          <p:nvPr/>
        </p:nvSpPr>
        <p:spPr>
          <a:xfrm>
            <a:off x="285750" y="114300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2150">
                <a:solidFill>
                  <a:srgbClr val="040F0F"/>
                </a:solidFill>
                <a:latin typeface="Karla"/>
                <a:ea typeface="Karla"/>
                <a:cs typeface="Karla"/>
                <a:sym typeface="Karla"/>
              </a:rPr>
              <a:t>Παροχή Ενέργειας</a:t>
            </a:r>
            <a:endParaRPr b="1" sz="2150">
              <a:solidFill>
                <a:srgbClr val="040F0F"/>
              </a:solidFill>
              <a:latin typeface="Karla"/>
              <a:ea typeface="Karla"/>
              <a:cs typeface="Karla"/>
              <a:sym typeface="Karla"/>
            </a:endParaRPr>
          </a:p>
          <a:p>
            <a:pPr indent="0" lvl="0" marL="0" rtl="0" algn="l">
              <a:spcBef>
                <a:spcPts val="360"/>
              </a:spcBef>
              <a:spcAft>
                <a:spcPts val="0"/>
              </a:spcAft>
              <a:buNone/>
            </a:pPr>
            <a:r>
              <a:rPr lang="en" sz="1600">
                <a:solidFill>
                  <a:srgbClr val="040F0F"/>
                </a:solidFill>
                <a:latin typeface="Karla"/>
                <a:ea typeface="Karla"/>
                <a:cs typeface="Karla"/>
                <a:sym typeface="Karla"/>
              </a:rPr>
              <a:t>Οι υδατάνθρακες διασπώνται σε γλυκόζη, που χρησιμοποιείται ως "καύσιμο" από τα κύτταρά μας.</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Υποστήριξη Εγκεφάλου</a:t>
            </a:r>
            <a:endParaRPr b="1" sz="2150">
              <a:solidFill>
                <a:srgbClr val="040F0F"/>
              </a:solidFill>
              <a:latin typeface="Karla"/>
              <a:ea typeface="Karla"/>
              <a:cs typeface="Karla"/>
              <a:sym typeface="Karla"/>
            </a:endParaRPr>
          </a:p>
          <a:p>
            <a:pPr indent="0" lvl="0" marL="0" rtl="0" algn="l">
              <a:spcBef>
                <a:spcPts val="360"/>
              </a:spcBef>
              <a:spcAft>
                <a:spcPts val="0"/>
              </a:spcAft>
              <a:buNone/>
            </a:pPr>
            <a:r>
              <a:rPr lang="en" sz="1600">
                <a:solidFill>
                  <a:srgbClr val="040F0F"/>
                </a:solidFill>
                <a:latin typeface="Karla"/>
                <a:ea typeface="Karla"/>
                <a:cs typeface="Karla"/>
                <a:sym typeface="Karla"/>
              </a:rPr>
              <a:t>Ο εγκέφαλος χρειάζεται συνεχή παροχή γλυκόζης για να λειτουργεί σωστά.</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Ρύθμιση Πεπτικού Συστήματος</a:t>
            </a:r>
            <a:endParaRPr b="1" sz="2150">
              <a:solidFill>
                <a:srgbClr val="040F0F"/>
              </a:solidFill>
              <a:latin typeface="Karla"/>
              <a:ea typeface="Karla"/>
              <a:cs typeface="Karla"/>
              <a:sym typeface="Karla"/>
            </a:endParaRPr>
          </a:p>
          <a:p>
            <a:pPr indent="0" lvl="0" marL="0" rtl="0" algn="l">
              <a:spcBef>
                <a:spcPts val="360"/>
              </a:spcBef>
              <a:spcAft>
                <a:spcPts val="360"/>
              </a:spcAft>
              <a:buNone/>
            </a:pPr>
            <a:r>
              <a:rPr lang="en" sz="1600">
                <a:solidFill>
                  <a:srgbClr val="040F0F"/>
                </a:solidFill>
                <a:latin typeface="Karla"/>
                <a:ea typeface="Karla"/>
                <a:cs typeface="Karla"/>
                <a:sym typeface="Karla"/>
              </a:rPr>
              <a:t>Οι φυτικές ίνες (είδος υδατάνθρακα) βοηθούν στη σωστή λειτουργία του εντέρου.</a:t>
            </a:r>
            <a:endParaRPr sz="1600">
              <a:solidFill>
                <a:srgbClr val="040F0F"/>
              </a:solidFill>
              <a:latin typeface="Karla"/>
              <a:ea typeface="Karla"/>
              <a:cs typeface="Karla"/>
              <a:sym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Κατηγορίες Υδατανθράκων</a:t>
            </a:r>
            <a:endParaRPr b="1" sz="2900">
              <a:solidFill>
                <a:srgbClr val="B6543D"/>
              </a:solidFill>
              <a:latin typeface="Inclusive Sans"/>
              <a:ea typeface="Inclusive Sans"/>
              <a:cs typeface="Inclusive Sans"/>
              <a:sym typeface="Inclusive Sans"/>
            </a:endParaRPr>
          </a:p>
        </p:txBody>
      </p:sp>
      <p:sp>
        <p:nvSpPr>
          <p:cNvPr id="75" name="Google Shape;75;p16"/>
          <p:cNvSpPr txBox="1"/>
          <p:nvPr/>
        </p:nvSpPr>
        <p:spPr>
          <a:xfrm>
            <a:off x="285750" y="1143000"/>
            <a:ext cx="41148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2150">
                <a:solidFill>
                  <a:srgbClr val="040F0F"/>
                </a:solidFill>
                <a:latin typeface="Karla"/>
                <a:ea typeface="Karla"/>
                <a:cs typeface="Karla"/>
                <a:sym typeface="Karla"/>
              </a:rPr>
              <a:t>Απλοί Υδατάνθρακες</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Μονοσακχαρίτες (γλυκόζη, φρουκτόζη)</a:t>
            </a:r>
            <a:endParaRPr sz="1600">
              <a:solidFill>
                <a:srgbClr val="040F0F"/>
              </a:solidFill>
              <a:latin typeface="Karla"/>
              <a:ea typeface="Karla"/>
              <a:cs typeface="Karla"/>
              <a:sym typeface="Karla"/>
            </a:endParaRPr>
          </a:p>
          <a:p>
            <a:pPr indent="-330200" lvl="0" marL="457200" rtl="0" algn="l">
              <a:spcBef>
                <a:spcPts val="0"/>
              </a:spcBef>
              <a:spcAft>
                <a:spcPts val="0"/>
              </a:spcAft>
              <a:buClr>
                <a:srgbClr val="040F0F"/>
              </a:buClr>
              <a:buSzPts val="1600"/>
              <a:buFont typeface="Karla"/>
              <a:buChar char="●"/>
            </a:pPr>
            <a:r>
              <a:rPr lang="en" sz="1600">
                <a:solidFill>
                  <a:srgbClr val="040F0F"/>
                </a:solidFill>
                <a:latin typeface="Karla"/>
                <a:ea typeface="Karla"/>
                <a:cs typeface="Karla"/>
                <a:sym typeface="Karla"/>
              </a:rPr>
              <a:t>Δισακχαρίτες (σακχαρόζη, λακτόζη)</a:t>
            </a:r>
            <a:endParaRPr sz="1600">
              <a:solidFill>
                <a:srgbClr val="040F0F"/>
              </a:solidFill>
              <a:latin typeface="Karla"/>
              <a:ea typeface="Karla"/>
              <a:cs typeface="Karla"/>
              <a:sym typeface="Karla"/>
            </a:endParaRPr>
          </a:p>
          <a:p>
            <a:pPr indent="-330200" lvl="0" marL="457200" rtl="0" algn="l">
              <a:spcBef>
                <a:spcPts val="0"/>
              </a:spcBef>
              <a:spcAft>
                <a:spcPts val="0"/>
              </a:spcAft>
              <a:buClr>
                <a:srgbClr val="040F0F"/>
              </a:buClr>
              <a:buSzPts val="1600"/>
              <a:buFont typeface="Karla"/>
              <a:buChar char="●"/>
            </a:pPr>
            <a:r>
              <a:rPr lang="en" sz="1600">
                <a:solidFill>
                  <a:srgbClr val="040F0F"/>
                </a:solidFill>
                <a:latin typeface="Karla"/>
                <a:ea typeface="Karla"/>
                <a:cs typeface="Karla"/>
                <a:sym typeface="Karla"/>
              </a:rPr>
              <a:t>Βρίσκονται σε φρούτα, ζάχαρη και γάλα</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Γρήγορη απορρόφηση</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Προσφέρουν άμεση ενέργεια</a:t>
            </a:r>
            <a:endParaRPr sz="1600">
              <a:solidFill>
                <a:srgbClr val="040F0F"/>
              </a:solidFill>
              <a:latin typeface="Karla"/>
              <a:ea typeface="Karla"/>
              <a:cs typeface="Karla"/>
              <a:sym typeface="Karla"/>
            </a:endParaRPr>
          </a:p>
        </p:txBody>
      </p:sp>
      <p:sp>
        <p:nvSpPr>
          <p:cNvPr id="76" name="Google Shape;76;p16"/>
          <p:cNvSpPr txBox="1"/>
          <p:nvPr/>
        </p:nvSpPr>
        <p:spPr>
          <a:xfrm>
            <a:off x="4743450" y="1143000"/>
            <a:ext cx="41148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2150">
                <a:solidFill>
                  <a:srgbClr val="040F0F"/>
                </a:solidFill>
                <a:latin typeface="Karla"/>
                <a:ea typeface="Karla"/>
                <a:cs typeface="Karla"/>
                <a:sym typeface="Karla"/>
              </a:rPr>
              <a:t>Σύνθετοι Υδατάνθρακες</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Πολυσακχαρίτες (άμυλο, κυτταρίνη)</a:t>
            </a:r>
            <a:endParaRPr sz="1600">
              <a:solidFill>
                <a:srgbClr val="040F0F"/>
              </a:solidFill>
              <a:latin typeface="Karla"/>
              <a:ea typeface="Karla"/>
              <a:cs typeface="Karla"/>
              <a:sym typeface="Karla"/>
            </a:endParaRPr>
          </a:p>
          <a:p>
            <a:pPr indent="-330200" lvl="0" marL="457200" rtl="0" algn="l">
              <a:spcBef>
                <a:spcPts val="0"/>
              </a:spcBef>
              <a:spcAft>
                <a:spcPts val="0"/>
              </a:spcAft>
              <a:buClr>
                <a:srgbClr val="040F0F"/>
              </a:buClr>
              <a:buSzPts val="1600"/>
              <a:buFont typeface="Karla"/>
              <a:buChar char="●"/>
            </a:pPr>
            <a:r>
              <a:rPr lang="en" sz="1600">
                <a:solidFill>
                  <a:srgbClr val="040F0F"/>
                </a:solidFill>
                <a:latin typeface="Karla"/>
                <a:ea typeface="Karla"/>
                <a:cs typeface="Karla"/>
                <a:sym typeface="Karla"/>
              </a:rPr>
              <a:t>Βρίσκονται σε ψωμί, ζυμαρικά, ρύζι, όσπρια</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Αργή απορρόφηση</a:t>
            </a:r>
            <a:endParaRPr b="1" sz="2150">
              <a:solidFill>
                <a:srgbClr val="040F0F"/>
              </a:solidFill>
              <a:latin typeface="Karla"/>
              <a:ea typeface="Karla"/>
              <a:cs typeface="Karla"/>
              <a:sym typeface="Karla"/>
            </a:endParaRPr>
          </a:p>
          <a:p>
            <a:pPr indent="-330200" lvl="0" marL="457200" rtl="0" algn="l">
              <a:spcBef>
                <a:spcPts val="360"/>
              </a:spcBef>
              <a:spcAft>
                <a:spcPts val="0"/>
              </a:spcAft>
              <a:buClr>
                <a:srgbClr val="040F0F"/>
              </a:buClr>
              <a:buSzPts val="1600"/>
              <a:buFont typeface="Karla"/>
              <a:buChar char="●"/>
            </a:pPr>
            <a:r>
              <a:rPr lang="en" sz="1600">
                <a:solidFill>
                  <a:srgbClr val="040F0F"/>
                </a:solidFill>
                <a:latin typeface="Karla"/>
                <a:ea typeface="Karla"/>
                <a:cs typeface="Karla"/>
                <a:sym typeface="Karla"/>
              </a:rPr>
              <a:t>Παρέχουν ενέργεια με διάρκεια και φυτικές ίνες</a:t>
            </a:r>
            <a:endParaRPr sz="1600">
              <a:solidFill>
                <a:srgbClr val="040F0F"/>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Παραδείγματα Τροφών με Υδατάνθρακες</a:t>
            </a:r>
            <a:endParaRPr b="1" sz="2900">
              <a:solidFill>
                <a:srgbClr val="B6543D"/>
              </a:solidFill>
              <a:latin typeface="Inclusive Sans"/>
              <a:ea typeface="Inclusive Sans"/>
              <a:cs typeface="Inclusive Sans"/>
              <a:sym typeface="Inclusive Sans"/>
            </a:endParaRPr>
          </a:p>
        </p:txBody>
      </p:sp>
      <p:sp>
        <p:nvSpPr>
          <p:cNvPr id="82" name="Google Shape;82;p17"/>
          <p:cNvSpPr txBox="1"/>
          <p:nvPr/>
        </p:nvSpPr>
        <p:spPr>
          <a:xfrm>
            <a:off x="285750" y="1143000"/>
            <a:ext cx="2663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 sz="1600">
                <a:solidFill>
                  <a:srgbClr val="040F0F"/>
                </a:solidFill>
                <a:latin typeface="Karla"/>
                <a:ea typeface="Karla"/>
                <a:cs typeface="Karla"/>
                <a:sym typeface="Karla"/>
              </a:rPr>
              <a:t>Φρούτα: Μήλα, μπανάνες, σταφύλια</a:t>
            </a:r>
            <a:endParaRPr sz="1600">
              <a:solidFill>
                <a:srgbClr val="040F0F"/>
              </a:solidFill>
              <a:latin typeface="Karla"/>
              <a:ea typeface="Karla"/>
              <a:cs typeface="Karla"/>
              <a:sym typeface="Karla"/>
            </a:endParaRPr>
          </a:p>
        </p:txBody>
      </p:sp>
      <p:sp>
        <p:nvSpPr>
          <p:cNvPr id="83" name="Google Shape;83;p17"/>
          <p:cNvSpPr txBox="1"/>
          <p:nvPr/>
        </p:nvSpPr>
        <p:spPr>
          <a:xfrm>
            <a:off x="3234690" y="1143000"/>
            <a:ext cx="2663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 sz="1600">
                <a:solidFill>
                  <a:srgbClr val="040F0F"/>
                </a:solidFill>
                <a:latin typeface="Karla"/>
                <a:ea typeface="Karla"/>
                <a:cs typeface="Karla"/>
                <a:sym typeface="Karla"/>
              </a:rPr>
              <a:t>Δημητριακά: Ψωμί, ρύζι, μακαρόνια</a:t>
            </a:r>
            <a:endParaRPr sz="1600">
              <a:solidFill>
                <a:srgbClr val="040F0F"/>
              </a:solidFill>
              <a:latin typeface="Karla"/>
              <a:ea typeface="Karla"/>
              <a:cs typeface="Karla"/>
              <a:sym typeface="Karla"/>
            </a:endParaRPr>
          </a:p>
        </p:txBody>
      </p:sp>
      <p:sp>
        <p:nvSpPr>
          <p:cNvPr id="84" name="Google Shape;84;p17"/>
          <p:cNvSpPr txBox="1"/>
          <p:nvPr/>
        </p:nvSpPr>
        <p:spPr>
          <a:xfrm>
            <a:off x="6183630" y="1143000"/>
            <a:ext cx="2663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 sz="1600">
                <a:solidFill>
                  <a:srgbClr val="040F0F"/>
                </a:solidFill>
                <a:latin typeface="Karla"/>
                <a:ea typeface="Karla"/>
                <a:cs typeface="Karla"/>
                <a:sym typeface="Karla"/>
              </a:rPr>
              <a:t>Όσπρια &amp; Λαχανικά: Φακές, φασόλια, πατάτες</a:t>
            </a:r>
            <a:endParaRPr sz="1600">
              <a:solidFill>
                <a:srgbClr val="040F0F"/>
              </a:solidFill>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p18"/>
          <p:cNvPicPr preferRelativeResize="0"/>
          <p:nvPr/>
        </p:nvPicPr>
        <p:blipFill>
          <a:blip r:embed="rId4">
            <a:alphaModFix/>
          </a:blip>
          <a:stretch>
            <a:fillRect/>
          </a:stretch>
        </p:blipFill>
        <p:spPr>
          <a:xfrm>
            <a:off x="1228725" y="2628900"/>
            <a:ext cx="2228851" cy="2228851"/>
          </a:xfrm>
          <a:prstGeom prst="rect">
            <a:avLst/>
          </a:prstGeom>
          <a:noFill/>
          <a:ln>
            <a:noFill/>
          </a:ln>
        </p:spPr>
      </p:pic>
      <p:pic>
        <p:nvPicPr>
          <p:cNvPr id="90" name="Google Shape;90;p18"/>
          <p:cNvPicPr preferRelativeResize="0"/>
          <p:nvPr/>
        </p:nvPicPr>
        <p:blipFill>
          <a:blip r:embed="rId5">
            <a:alphaModFix/>
          </a:blip>
          <a:stretch>
            <a:fillRect/>
          </a:stretch>
        </p:blipFill>
        <p:spPr>
          <a:xfrm>
            <a:off x="4794885" y="2628900"/>
            <a:ext cx="4011930" cy="2228850"/>
          </a:xfrm>
          <a:prstGeom prst="rect">
            <a:avLst/>
          </a:prstGeom>
          <a:noFill/>
          <a:ln>
            <a:noFill/>
          </a:ln>
        </p:spPr>
      </p:pic>
      <p:sp>
        <p:nvSpPr>
          <p:cNvPr id="91" name="Google Shape;91;p18"/>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Απλοί vs Σύνθετοι Υδατάνθρακες</a:t>
            </a:r>
            <a:endParaRPr b="1" sz="2900">
              <a:solidFill>
                <a:srgbClr val="B6543D"/>
              </a:solidFill>
              <a:latin typeface="Inclusive Sans"/>
              <a:ea typeface="Inclusive Sans"/>
              <a:cs typeface="Inclusive Sans"/>
              <a:sym typeface="Inclusive Sans"/>
            </a:endParaRPr>
          </a:p>
        </p:txBody>
      </p:sp>
      <p:sp>
        <p:nvSpPr>
          <p:cNvPr id="92" name="Google Shape;92;p18"/>
          <p:cNvSpPr txBox="1"/>
          <p:nvPr/>
        </p:nvSpPr>
        <p:spPr>
          <a:xfrm>
            <a:off x="285750" y="1143000"/>
            <a:ext cx="41148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 sz="1600">
                <a:solidFill>
                  <a:srgbClr val="040F0F"/>
                </a:solidFill>
                <a:latin typeface="Karla"/>
                <a:ea typeface="Karla"/>
                <a:cs typeface="Karla"/>
                <a:sym typeface="Karla"/>
              </a:rPr>
              <a:t>Απλοί: Ταχύτερη απορρόφηση, άμεση ενέργεια</a:t>
            </a:r>
            <a:endParaRPr sz="1600">
              <a:solidFill>
                <a:srgbClr val="040F0F"/>
              </a:solidFill>
              <a:latin typeface="Karla"/>
              <a:ea typeface="Karla"/>
              <a:cs typeface="Karla"/>
              <a:sym typeface="Karla"/>
            </a:endParaRPr>
          </a:p>
        </p:txBody>
      </p:sp>
      <p:sp>
        <p:nvSpPr>
          <p:cNvPr id="93" name="Google Shape;93;p18"/>
          <p:cNvSpPr txBox="1"/>
          <p:nvPr/>
        </p:nvSpPr>
        <p:spPr>
          <a:xfrm>
            <a:off x="4743450" y="1143000"/>
            <a:ext cx="41148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 sz="1600">
                <a:solidFill>
                  <a:srgbClr val="040F0F"/>
                </a:solidFill>
                <a:latin typeface="Karla"/>
                <a:ea typeface="Karla"/>
                <a:cs typeface="Karla"/>
                <a:sym typeface="Karla"/>
              </a:rPr>
              <a:t>Σύνθετοι: Αργή αποδέσμευση ενέργειας, περισσότερες φυτικές ίνες</a:t>
            </a:r>
            <a:endParaRPr sz="1600">
              <a:solidFill>
                <a:srgbClr val="040F0F"/>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p19"/>
          <p:cNvPicPr preferRelativeResize="0"/>
          <p:nvPr/>
        </p:nvPicPr>
        <p:blipFill>
          <a:blip r:embed="rId4">
            <a:alphaModFix/>
          </a:blip>
          <a:stretch>
            <a:fillRect/>
          </a:stretch>
        </p:blipFill>
        <p:spPr>
          <a:xfrm>
            <a:off x="5029200" y="1870805"/>
            <a:ext cx="3829050" cy="2259140"/>
          </a:xfrm>
          <a:prstGeom prst="rect">
            <a:avLst/>
          </a:prstGeom>
          <a:noFill/>
          <a:ln>
            <a:noFill/>
          </a:ln>
        </p:spPr>
      </p:pic>
      <p:sp>
        <p:nvSpPr>
          <p:cNvPr id="99" name="Google Shape;99;p19"/>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Ο ρόλος τους στη διατροφή μας</a:t>
            </a:r>
            <a:endParaRPr b="1" sz="2900">
              <a:solidFill>
                <a:srgbClr val="B6543D"/>
              </a:solidFill>
              <a:latin typeface="Inclusive Sans"/>
              <a:ea typeface="Inclusive Sans"/>
              <a:cs typeface="Inclusive Sans"/>
              <a:sym typeface="Inclusive Sans"/>
            </a:endParaRPr>
          </a:p>
        </p:txBody>
      </p:sp>
      <p:sp>
        <p:nvSpPr>
          <p:cNvPr id="100" name="Google Shape;100;p19"/>
          <p:cNvSpPr txBox="1"/>
          <p:nvPr/>
        </p:nvSpPr>
        <p:spPr>
          <a:xfrm>
            <a:off x="285750" y="114300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2150">
                <a:solidFill>
                  <a:srgbClr val="040F0F"/>
                </a:solidFill>
                <a:latin typeface="Karla"/>
                <a:ea typeface="Karla"/>
                <a:cs typeface="Karla"/>
                <a:sym typeface="Karla"/>
              </a:rPr>
              <a:t>Ισορροπημένη Διατροφή</a:t>
            </a:r>
            <a:endParaRPr b="1" sz="2150">
              <a:solidFill>
                <a:srgbClr val="040F0F"/>
              </a:solidFill>
              <a:latin typeface="Karla"/>
              <a:ea typeface="Karla"/>
              <a:cs typeface="Karla"/>
              <a:sym typeface="Karla"/>
            </a:endParaRPr>
          </a:p>
          <a:p>
            <a:pPr indent="0" lvl="0" marL="0" rtl="0" algn="l">
              <a:spcBef>
                <a:spcPts val="360"/>
              </a:spcBef>
              <a:spcAft>
                <a:spcPts val="0"/>
              </a:spcAft>
              <a:buNone/>
            </a:pPr>
            <a:r>
              <a:rPr lang="en" sz="1600">
                <a:solidFill>
                  <a:srgbClr val="040F0F"/>
                </a:solidFill>
                <a:latin typeface="Karla"/>
                <a:ea typeface="Karla"/>
                <a:cs typeface="Karla"/>
                <a:sym typeface="Karla"/>
              </a:rPr>
              <a:t>Οι υδατάνθρακες πρέπει να καλύπτουν περίπου το ​5​​0​-​6​​0​% των ημερήσιων θερμίδων μας.</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Προσοχή στην υπερκατανάλωση</a:t>
            </a:r>
            <a:endParaRPr b="1" sz="2150">
              <a:solidFill>
                <a:srgbClr val="040F0F"/>
              </a:solidFill>
              <a:latin typeface="Karla"/>
              <a:ea typeface="Karla"/>
              <a:cs typeface="Karla"/>
              <a:sym typeface="Karla"/>
            </a:endParaRPr>
          </a:p>
          <a:p>
            <a:pPr indent="0" lvl="0" marL="0" rtl="0" algn="l">
              <a:spcBef>
                <a:spcPts val="360"/>
              </a:spcBef>
              <a:spcAft>
                <a:spcPts val="0"/>
              </a:spcAft>
              <a:buNone/>
            </a:pPr>
            <a:r>
              <a:rPr lang="en" sz="1600">
                <a:solidFill>
                  <a:srgbClr val="040F0F"/>
                </a:solidFill>
                <a:latin typeface="Karla"/>
                <a:ea typeface="Karla"/>
                <a:cs typeface="Karla"/>
                <a:sym typeface="Karla"/>
              </a:rPr>
              <a:t>Η υπερβολική κατανάλωση απλών υδατανθράκων μπορεί να οδηγήσει σε αύξηση βάρους και προβλήματα υγείας.</a:t>
            </a:r>
            <a:endParaRPr sz="1600">
              <a:solidFill>
                <a:srgbClr val="040F0F"/>
              </a:solidFill>
              <a:latin typeface="Karla"/>
              <a:ea typeface="Karla"/>
              <a:cs typeface="Karla"/>
              <a:sym typeface="Karla"/>
            </a:endParaRPr>
          </a:p>
          <a:p>
            <a:pPr indent="0" lvl="0" marL="0" rtl="0" algn="l">
              <a:spcBef>
                <a:spcPts val="360"/>
              </a:spcBef>
              <a:spcAft>
                <a:spcPts val="0"/>
              </a:spcAft>
              <a:buNone/>
            </a:pPr>
            <a:r>
              <a:rPr b="1" lang="en" sz="2150">
                <a:solidFill>
                  <a:srgbClr val="040F0F"/>
                </a:solidFill>
                <a:latin typeface="Karla"/>
                <a:ea typeface="Karla"/>
                <a:cs typeface="Karla"/>
                <a:sym typeface="Karla"/>
              </a:rPr>
              <a:t>Επιλογή ολικής άλεσης</a:t>
            </a:r>
            <a:endParaRPr b="1" sz="2150">
              <a:solidFill>
                <a:srgbClr val="040F0F"/>
              </a:solidFill>
              <a:latin typeface="Karla"/>
              <a:ea typeface="Karla"/>
              <a:cs typeface="Karla"/>
              <a:sym typeface="Karla"/>
            </a:endParaRPr>
          </a:p>
          <a:p>
            <a:pPr indent="0" lvl="0" marL="0" rtl="0" algn="l">
              <a:spcBef>
                <a:spcPts val="360"/>
              </a:spcBef>
              <a:spcAft>
                <a:spcPts val="360"/>
              </a:spcAft>
              <a:buNone/>
            </a:pPr>
            <a:r>
              <a:rPr lang="en" sz="1600">
                <a:solidFill>
                  <a:srgbClr val="040F0F"/>
                </a:solidFill>
                <a:latin typeface="Karla"/>
                <a:ea typeface="Karla"/>
                <a:cs typeface="Karla"/>
                <a:sym typeface="Karla"/>
              </a:rPr>
              <a:t>Οι σύνθετοι υδατάνθρακες και οι φυτικές ίνες είναι προτιμότεροι για υγεία και ενέργεια.</a:t>
            </a:r>
            <a:endParaRPr sz="1600">
              <a:solidFill>
                <a:srgbClr val="040F0F"/>
              </a:solidFill>
              <a:latin typeface="Karla"/>
              <a:ea typeface="Karla"/>
              <a:cs typeface="Karla"/>
              <a:sym typeface="Karl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p20"/>
          <p:cNvPicPr preferRelativeResize="0"/>
          <p:nvPr/>
        </p:nvPicPr>
        <p:blipFill>
          <a:blip r:embed="rId4">
            <a:alphaModFix/>
          </a:blip>
          <a:stretch>
            <a:fillRect/>
          </a:stretch>
        </p:blipFill>
        <p:spPr>
          <a:xfrm>
            <a:off x="7392250" y="-91440"/>
            <a:ext cx="1743280" cy="1828799"/>
          </a:xfrm>
          <a:prstGeom prst="rect">
            <a:avLst/>
          </a:prstGeom>
          <a:noFill/>
          <a:ln>
            <a:noFill/>
          </a:ln>
        </p:spPr>
      </p:pic>
      <p:sp>
        <p:nvSpPr>
          <p:cNvPr id="106" name="Google Shape;106;p20"/>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Κουίζ Υδατανθράκων</a:t>
            </a:r>
            <a:endParaRPr b="1" sz="2900">
              <a:solidFill>
                <a:srgbClr val="B6543D"/>
              </a:solidFill>
              <a:latin typeface="Inclusive Sans"/>
              <a:ea typeface="Inclusive Sans"/>
              <a:cs typeface="Inclusive Sans"/>
              <a:sym typeface="Inclusive Sans"/>
            </a:endParaRPr>
          </a:p>
        </p:txBody>
      </p:sp>
      <p:sp>
        <p:nvSpPr>
          <p:cNvPr id="107" name="Google Shape;107;p20"/>
          <p:cNvSpPr txBox="1"/>
          <p:nvPr/>
        </p:nvSpPr>
        <p:spPr>
          <a:xfrm>
            <a:off x="285750" y="1143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1600">
                <a:solidFill>
                  <a:srgbClr val="127BBD"/>
                </a:solidFill>
                <a:latin typeface="Karla"/>
                <a:ea typeface="Karla"/>
                <a:cs typeface="Karla"/>
                <a:sym typeface="Karla"/>
              </a:rPr>
              <a:t>Ερώτηση ​1​:</a:t>
            </a:r>
            <a:endParaRPr b="1" sz="1600">
              <a:solidFill>
                <a:srgbClr val="127BBD"/>
              </a:solidFill>
              <a:latin typeface="Karla"/>
              <a:ea typeface="Karla"/>
              <a:cs typeface="Karla"/>
              <a:sym typeface="Karla"/>
            </a:endParaRPr>
          </a:p>
          <a:p>
            <a:pPr indent="0" lvl="0" marL="0" rtl="0" algn="l">
              <a:spcBef>
                <a:spcPts val="360"/>
              </a:spcBef>
              <a:spcAft>
                <a:spcPts val="360"/>
              </a:spcAft>
              <a:buNone/>
            </a:pPr>
            <a:r>
              <a:rPr lang="en" sz="1800">
                <a:solidFill>
                  <a:srgbClr val="040F0F"/>
                </a:solidFill>
                <a:latin typeface="Karla"/>
                <a:ea typeface="Karla"/>
                <a:cs typeface="Karla"/>
                <a:sym typeface="Karla"/>
              </a:rPr>
              <a:t>Ποια είναι η κύρια λειτουργία των υδατανθράκων στον οργανισμό μας;</a:t>
            </a:r>
            <a:endParaRPr sz="1800">
              <a:solidFill>
                <a:srgbClr val="040F0F"/>
              </a:solidFill>
              <a:latin typeface="Karla"/>
              <a:ea typeface="Karla"/>
              <a:cs typeface="Karla"/>
              <a:sym typeface="Karla"/>
            </a:endParaRPr>
          </a:p>
        </p:txBody>
      </p:sp>
      <p:sp>
        <p:nvSpPr>
          <p:cNvPr id="108" name="Google Shape;108;p20"/>
          <p:cNvSpPr txBox="1"/>
          <p:nvPr/>
        </p:nvSpPr>
        <p:spPr>
          <a:xfrm>
            <a:off x="285750" y="2286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1600">
                <a:solidFill>
                  <a:srgbClr val="127BBD"/>
                </a:solidFill>
                <a:latin typeface="Karla"/>
                <a:ea typeface="Karla"/>
                <a:cs typeface="Karla"/>
                <a:sym typeface="Karla"/>
              </a:rPr>
              <a:t>Ερώτηση ​2​:</a:t>
            </a:r>
            <a:endParaRPr b="1" sz="1600">
              <a:solidFill>
                <a:srgbClr val="127BBD"/>
              </a:solidFill>
              <a:latin typeface="Karla"/>
              <a:ea typeface="Karla"/>
              <a:cs typeface="Karla"/>
              <a:sym typeface="Karla"/>
            </a:endParaRPr>
          </a:p>
          <a:p>
            <a:pPr indent="0" lvl="0" marL="0" rtl="0" algn="l">
              <a:spcBef>
                <a:spcPts val="360"/>
              </a:spcBef>
              <a:spcAft>
                <a:spcPts val="360"/>
              </a:spcAft>
              <a:buNone/>
            </a:pPr>
            <a:r>
              <a:rPr lang="en" sz="1800">
                <a:solidFill>
                  <a:srgbClr val="040F0F"/>
                </a:solidFill>
                <a:latin typeface="Karla"/>
                <a:ea typeface="Karla"/>
                <a:cs typeface="Karla"/>
                <a:sym typeface="Karla"/>
              </a:rPr>
              <a:t>Ποια είναι η διαφορά μεταξύ απλών και σύνθετων υδατανθράκων;</a:t>
            </a:r>
            <a:endParaRPr sz="1800">
              <a:solidFill>
                <a:srgbClr val="040F0F"/>
              </a:solidFill>
              <a:latin typeface="Karla"/>
              <a:ea typeface="Karla"/>
              <a:cs typeface="Karla"/>
              <a:sym typeface="Karla"/>
            </a:endParaRPr>
          </a:p>
        </p:txBody>
      </p:sp>
      <p:sp>
        <p:nvSpPr>
          <p:cNvPr id="109" name="Google Shape;109;p20"/>
          <p:cNvSpPr txBox="1"/>
          <p:nvPr/>
        </p:nvSpPr>
        <p:spPr>
          <a:xfrm>
            <a:off x="285750" y="3429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1600">
                <a:solidFill>
                  <a:srgbClr val="127BBD"/>
                </a:solidFill>
                <a:latin typeface="Karla"/>
                <a:ea typeface="Karla"/>
                <a:cs typeface="Karla"/>
                <a:sym typeface="Karla"/>
              </a:rPr>
              <a:t>Ερώτηση ​3​:</a:t>
            </a:r>
            <a:endParaRPr b="1" sz="1600">
              <a:solidFill>
                <a:srgbClr val="127BBD"/>
              </a:solidFill>
              <a:latin typeface="Karla"/>
              <a:ea typeface="Karla"/>
              <a:cs typeface="Karla"/>
              <a:sym typeface="Karla"/>
            </a:endParaRPr>
          </a:p>
          <a:p>
            <a:pPr indent="0" lvl="0" marL="0" rtl="0" algn="l">
              <a:spcBef>
                <a:spcPts val="360"/>
              </a:spcBef>
              <a:spcAft>
                <a:spcPts val="360"/>
              </a:spcAft>
              <a:buNone/>
            </a:pPr>
            <a:r>
              <a:rPr lang="en" sz="1800">
                <a:solidFill>
                  <a:srgbClr val="040F0F"/>
                </a:solidFill>
                <a:latin typeface="Karla"/>
                <a:ea typeface="Karla"/>
                <a:cs typeface="Karla"/>
                <a:sym typeface="Karla"/>
              </a:rPr>
              <a:t>Δώστε ένα παράδειγμα τροφής με απλούς υδατάνθρακες και ένα παράδειγμα τροφής με σύνθετους υδατάνθρακες.</a:t>
            </a:r>
            <a:endParaRPr sz="1800">
              <a:solidFill>
                <a:srgbClr val="040F0F"/>
              </a:solidFill>
              <a:latin typeface="Karla"/>
              <a:ea typeface="Karla"/>
              <a:cs typeface="Karla"/>
              <a:sym typeface="Karla"/>
            </a:endParaRPr>
          </a:p>
        </p:txBody>
      </p:sp>
      <p:sp>
        <p:nvSpPr>
          <p:cNvPr id="110" name="Google Shape;110;p20"/>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 sz="1600">
                <a:solidFill>
                  <a:srgbClr val="127BBD"/>
                </a:solidFill>
                <a:latin typeface="Karla"/>
                <a:ea typeface="Karla"/>
                <a:cs typeface="Karla"/>
                <a:sym typeface="Karla"/>
              </a:rPr>
              <a:t>Απαντήσεις στην επόμενη διαφάνεια...</a:t>
            </a:r>
            <a:endParaRPr sz="1600">
              <a:solidFill>
                <a:srgbClr val="127BBD"/>
              </a:solidFill>
              <a:latin typeface="Karla"/>
              <a:ea typeface="Karla"/>
              <a:cs typeface="Karla"/>
              <a:sym typeface="Karl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1"/>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 sz="2900">
                <a:solidFill>
                  <a:srgbClr val="B6543D"/>
                </a:solidFill>
                <a:latin typeface="Inclusive Sans"/>
                <a:ea typeface="Inclusive Sans"/>
                <a:cs typeface="Inclusive Sans"/>
                <a:sym typeface="Inclusive Sans"/>
              </a:rPr>
              <a:t>Κουίζ Υδατανθράκων</a:t>
            </a:r>
            <a:endParaRPr b="1" sz="2900">
              <a:solidFill>
                <a:srgbClr val="B6543D"/>
              </a:solidFill>
              <a:latin typeface="Inclusive Sans"/>
              <a:ea typeface="Inclusive Sans"/>
              <a:cs typeface="Inclusive Sans"/>
              <a:sym typeface="Inclusive Sans"/>
            </a:endParaRPr>
          </a:p>
        </p:txBody>
      </p:sp>
      <p:sp>
        <p:nvSpPr>
          <p:cNvPr id="116" name="Google Shape;116;p21"/>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 sz="3600">
                <a:solidFill>
                  <a:srgbClr val="040F0F"/>
                </a:solidFill>
                <a:latin typeface="Karla"/>
                <a:ea typeface="Karla"/>
                <a:cs typeface="Karla"/>
                <a:sym typeface="Karla"/>
              </a:rPr>
              <a:t>​✅​</a:t>
            </a:r>
            <a:endParaRPr sz="3600">
              <a:solidFill>
                <a:srgbClr val="040F0F"/>
              </a:solidFill>
              <a:latin typeface="Karla"/>
              <a:ea typeface="Karla"/>
              <a:cs typeface="Karla"/>
              <a:sym typeface="Karla"/>
            </a:endParaRPr>
          </a:p>
        </p:txBody>
      </p:sp>
      <p:sp>
        <p:nvSpPr>
          <p:cNvPr id="117" name="Google Shape;117;p21"/>
          <p:cNvSpPr txBox="1"/>
          <p:nvPr/>
        </p:nvSpPr>
        <p:spPr>
          <a:xfrm>
            <a:off x="285750" y="1143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1600">
                <a:solidFill>
                  <a:srgbClr val="127BBD"/>
                </a:solidFill>
                <a:latin typeface="Karla"/>
                <a:ea typeface="Karla"/>
                <a:cs typeface="Karla"/>
                <a:sym typeface="Karla"/>
              </a:rPr>
              <a:t>Απάντηση ​1​:</a:t>
            </a:r>
            <a:endParaRPr b="1" sz="1600">
              <a:solidFill>
                <a:srgbClr val="127BBD"/>
              </a:solidFill>
              <a:latin typeface="Karla"/>
              <a:ea typeface="Karla"/>
              <a:cs typeface="Karla"/>
              <a:sym typeface="Karla"/>
            </a:endParaRPr>
          </a:p>
          <a:p>
            <a:pPr indent="0" lvl="0" marL="0" rtl="0" algn="l">
              <a:spcBef>
                <a:spcPts val="360"/>
              </a:spcBef>
              <a:spcAft>
                <a:spcPts val="360"/>
              </a:spcAft>
              <a:buNone/>
            </a:pPr>
            <a:r>
              <a:rPr lang="en" sz="1800">
                <a:solidFill>
                  <a:srgbClr val="040F0F"/>
                </a:solidFill>
                <a:latin typeface="Karla"/>
                <a:ea typeface="Karla"/>
                <a:cs typeface="Karla"/>
                <a:sym typeface="Karla"/>
              </a:rPr>
              <a:t>Η κύρια λειτουργία των υδατανθράκων είναι η παροχή ενέργειας στα κύτταρα του σώματος μας.</a:t>
            </a:r>
            <a:endParaRPr sz="1800">
              <a:solidFill>
                <a:srgbClr val="040F0F"/>
              </a:solidFill>
              <a:latin typeface="Karla"/>
              <a:ea typeface="Karla"/>
              <a:cs typeface="Karla"/>
              <a:sym typeface="Karla"/>
            </a:endParaRPr>
          </a:p>
        </p:txBody>
      </p:sp>
      <p:sp>
        <p:nvSpPr>
          <p:cNvPr id="118" name="Google Shape;118;p21"/>
          <p:cNvSpPr txBox="1"/>
          <p:nvPr/>
        </p:nvSpPr>
        <p:spPr>
          <a:xfrm>
            <a:off x="285750" y="2286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1600">
                <a:solidFill>
                  <a:srgbClr val="127BBD"/>
                </a:solidFill>
                <a:latin typeface="Karla"/>
                <a:ea typeface="Karla"/>
                <a:cs typeface="Karla"/>
                <a:sym typeface="Karla"/>
              </a:rPr>
              <a:t>Απάντηση ​2​:</a:t>
            </a:r>
            <a:endParaRPr b="1" sz="1600">
              <a:solidFill>
                <a:srgbClr val="127BBD"/>
              </a:solidFill>
              <a:latin typeface="Karla"/>
              <a:ea typeface="Karla"/>
              <a:cs typeface="Karla"/>
              <a:sym typeface="Karla"/>
            </a:endParaRPr>
          </a:p>
          <a:p>
            <a:pPr indent="0" lvl="0" marL="0" rtl="0" algn="l">
              <a:spcBef>
                <a:spcPts val="360"/>
              </a:spcBef>
              <a:spcAft>
                <a:spcPts val="360"/>
              </a:spcAft>
              <a:buNone/>
            </a:pPr>
            <a:r>
              <a:rPr lang="en" sz="1800">
                <a:solidFill>
                  <a:srgbClr val="040F0F"/>
                </a:solidFill>
                <a:latin typeface="Karla"/>
                <a:ea typeface="Karla"/>
                <a:cs typeface="Karla"/>
                <a:sym typeface="Karla"/>
              </a:rPr>
              <a:t>Οι απλοί υδατάνθρακες απορροφώνται γρήγορα και δίνουν άμεση ενέργεια, ενώ οι σύνθετοι απορροφώνται αργά και παρέχουν ενέργεια με διάρκεια.</a:t>
            </a:r>
            <a:endParaRPr sz="1800">
              <a:solidFill>
                <a:srgbClr val="040F0F"/>
              </a:solidFill>
              <a:latin typeface="Karla"/>
              <a:ea typeface="Karla"/>
              <a:cs typeface="Karla"/>
              <a:sym typeface="Karla"/>
            </a:endParaRPr>
          </a:p>
        </p:txBody>
      </p:sp>
      <p:sp>
        <p:nvSpPr>
          <p:cNvPr id="119" name="Google Shape;119;p21"/>
          <p:cNvSpPr txBox="1"/>
          <p:nvPr/>
        </p:nvSpPr>
        <p:spPr>
          <a:xfrm>
            <a:off x="285750" y="3429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 sz="1600">
                <a:solidFill>
                  <a:srgbClr val="127BBD"/>
                </a:solidFill>
                <a:latin typeface="Karla"/>
                <a:ea typeface="Karla"/>
                <a:cs typeface="Karla"/>
                <a:sym typeface="Karla"/>
              </a:rPr>
              <a:t>Απάντηση ​3​:</a:t>
            </a:r>
            <a:endParaRPr b="1" sz="1600">
              <a:solidFill>
                <a:srgbClr val="127BBD"/>
              </a:solidFill>
              <a:latin typeface="Karla"/>
              <a:ea typeface="Karla"/>
              <a:cs typeface="Karla"/>
              <a:sym typeface="Karla"/>
            </a:endParaRPr>
          </a:p>
          <a:p>
            <a:pPr indent="0" lvl="0" marL="0" rtl="0" algn="l">
              <a:spcBef>
                <a:spcPts val="360"/>
              </a:spcBef>
              <a:spcAft>
                <a:spcPts val="360"/>
              </a:spcAft>
              <a:buNone/>
            </a:pPr>
            <a:r>
              <a:rPr lang="en" sz="1800">
                <a:solidFill>
                  <a:srgbClr val="040F0F"/>
                </a:solidFill>
                <a:latin typeface="Karla"/>
                <a:ea typeface="Karla"/>
                <a:cs typeface="Karla"/>
                <a:sym typeface="Karla"/>
              </a:rPr>
              <a:t>Ένα μήλο περιέχει απλούς υδατάνθρακες, ενώ οι φακές περιέχουν σύνθετους υδατάνθρακες.</a:t>
            </a:r>
            <a:endParaRPr sz="1800">
              <a:solidFill>
                <a:srgbClr val="040F0F"/>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