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69" r:id="rId5"/>
    <p:sldId id="270" r:id="rId6"/>
    <p:sldId id="259" r:id="rId7"/>
    <p:sldId id="260" r:id="rId8"/>
    <p:sldId id="266" r:id="rId9"/>
    <p:sldId id="267" r:id="rId10"/>
    <p:sldId id="261" r:id="rId11"/>
    <p:sldId id="268" r:id="rId12"/>
    <p:sldId id="262" r:id="rId13"/>
    <p:sldId id="263" r:id="rId14"/>
    <p:sldId id="264" r:id="rId15"/>
    <p:sldId id="265" r:id="rId16"/>
  </p:sldIdLst>
  <p:sldSz cx="9144000" cy="5143500" type="screen16x9"/>
  <p:notesSz cx="6858000" cy="9144000"/>
  <p:embeddedFontLst>
    <p:embeddedFont>
      <p:font typeface="Akatab" panose="020B0604020202020204" charset="0"/>
      <p:regular r:id="rId18"/>
      <p:bold r:id="rId19"/>
    </p:embeddedFont>
    <p:embeddedFont>
      <p:font typeface="Karla" pitchFamily="2" charset="0"/>
      <p:regular r:id="rId20"/>
      <p:bold r:id="rId21"/>
      <p:italic r:id="rId22"/>
      <p:boldItalic r:id="rId23"/>
    </p:embeddedFont>
    <p:embeddedFont>
      <p:font typeface="Noto Serif" panose="02020600060500020200" pitchFamily="18"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9" d="100"/>
          <a:sy n="209" d="100"/>
        </p:scale>
        <p:origin x="420" y="3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76eff69ae3d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76eff69ae3d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676eff7133ec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676eff7133ec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676eff73019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676eff730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676eff73d967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676eff73d967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676eff74ec8b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676eff74ec8b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676eff6b7bf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676eff6b7bf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676eff6c64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676eff6c64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676eff6d43b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676eff6d43b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676eff6ef0a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676eff6ef0a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FC2C5304-089E-2AB0-B9E7-A6CE3BC7A6DB}"/>
            </a:ext>
          </a:extLst>
        </p:cNvPr>
        <p:cNvGrpSpPr/>
        <p:nvPr/>
      </p:nvGrpSpPr>
      <p:grpSpPr>
        <a:xfrm>
          <a:off x="0" y="0"/>
          <a:ext cx="0" cy="0"/>
          <a:chOff x="0" y="0"/>
          <a:chExt cx="0" cy="0"/>
        </a:xfrm>
      </p:grpSpPr>
      <p:sp>
        <p:nvSpPr>
          <p:cNvPr id="69" name="Google Shape;69;676eff6d43b75:notes">
            <a:extLst>
              <a:ext uri="{FF2B5EF4-FFF2-40B4-BE49-F238E27FC236}">
                <a16:creationId xmlns:a16="http://schemas.microsoft.com/office/drawing/2014/main" id="{7CAB8D82-EBD6-BB89-168E-00202D02E3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676eff6d43b75:notes">
            <a:extLst>
              <a:ext uri="{FF2B5EF4-FFF2-40B4-BE49-F238E27FC236}">
                <a16:creationId xmlns:a16="http://schemas.microsoft.com/office/drawing/2014/main" id="{134099C7-B1CB-DFE4-45B6-3F17E33D27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30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495D8098-4ECA-2B09-9EC0-FD9A7F1BE2F4}"/>
            </a:ext>
          </a:extLst>
        </p:cNvPr>
        <p:cNvGrpSpPr/>
        <p:nvPr/>
      </p:nvGrpSpPr>
      <p:grpSpPr>
        <a:xfrm>
          <a:off x="0" y="0"/>
          <a:ext cx="0" cy="0"/>
          <a:chOff x="0" y="0"/>
          <a:chExt cx="0" cy="0"/>
        </a:xfrm>
      </p:grpSpPr>
      <p:sp>
        <p:nvSpPr>
          <p:cNvPr id="80" name="Google Shape;80;676eff6ef0a76:notes">
            <a:extLst>
              <a:ext uri="{FF2B5EF4-FFF2-40B4-BE49-F238E27FC236}">
                <a16:creationId xmlns:a16="http://schemas.microsoft.com/office/drawing/2014/main" id="{0F19FA5F-CE50-DA08-E7BA-77B1FBCA90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676eff6ef0a76:notes">
            <a:extLst>
              <a:ext uri="{FF2B5EF4-FFF2-40B4-BE49-F238E27FC236}">
                <a16:creationId xmlns:a16="http://schemas.microsoft.com/office/drawing/2014/main" id="{0E0C8B98-676B-3A13-D717-3BB9F388C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0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676eff6fd330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676eff6fd330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738124F1-4B5B-32FE-2456-3394457C7330}"/>
            </a:ext>
          </a:extLst>
        </p:cNvPr>
        <p:cNvGrpSpPr/>
        <p:nvPr/>
      </p:nvGrpSpPr>
      <p:grpSpPr>
        <a:xfrm>
          <a:off x="0" y="0"/>
          <a:ext cx="0" cy="0"/>
          <a:chOff x="0" y="0"/>
          <a:chExt cx="0" cy="0"/>
        </a:xfrm>
      </p:grpSpPr>
      <p:sp>
        <p:nvSpPr>
          <p:cNvPr id="80" name="Google Shape;80;676eff6ef0a76:notes">
            <a:extLst>
              <a:ext uri="{FF2B5EF4-FFF2-40B4-BE49-F238E27FC236}">
                <a16:creationId xmlns:a16="http://schemas.microsoft.com/office/drawing/2014/main" id="{FC8BBB88-7151-B7CD-FCD8-1D4C5DA36C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676eff6ef0a76:notes">
            <a:extLst>
              <a:ext uri="{FF2B5EF4-FFF2-40B4-BE49-F238E27FC236}">
                <a16:creationId xmlns:a16="http://schemas.microsoft.com/office/drawing/2014/main" id="{C344A6B9-A65F-9D9E-1D5B-6EBFD323B5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02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914900" y="1371600"/>
            <a:ext cx="38292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50" b="1">
                <a:solidFill>
                  <a:srgbClr val="FFFFFF"/>
                </a:solidFill>
                <a:latin typeface="Akatab"/>
                <a:ea typeface="Akatab"/>
                <a:cs typeface="Akatab"/>
                <a:sym typeface="Akatab"/>
              </a:rPr>
              <a:t>Ελληνικά Superfood</a:t>
            </a:r>
            <a:endParaRPr sz="3250" b="1">
              <a:solidFill>
                <a:srgbClr val="FFFFFF"/>
              </a:solidFill>
              <a:latin typeface="Akatab"/>
              <a:ea typeface="Akatab"/>
              <a:cs typeface="Akatab"/>
              <a:sym typeface="Akatab"/>
            </a:endParaRPr>
          </a:p>
          <a:p>
            <a:pPr marL="0" lvl="0" indent="0" algn="l" rtl="0">
              <a:spcBef>
                <a:spcPts val="1000"/>
              </a:spcBef>
              <a:spcAft>
                <a:spcPts val="0"/>
              </a:spcAft>
              <a:buNone/>
            </a:pPr>
            <a:r>
              <a:rPr lang="en" sz="3250">
                <a:solidFill>
                  <a:srgbClr val="040F0F"/>
                </a:solidFill>
                <a:latin typeface="Karla"/>
                <a:ea typeface="Karla"/>
                <a:cs typeface="Karla"/>
                <a:sym typeface="Karla"/>
              </a:rPr>
              <a:t>Ανακαλύπτοντας τα θρεπτικά συστατικά των ελληνικών superfoods</a:t>
            </a:r>
            <a:endParaRPr sz="3250">
              <a:solidFill>
                <a:srgbClr val="040F0F"/>
              </a:solidFill>
              <a:latin typeface="Karla"/>
              <a:ea typeface="Karla"/>
              <a:cs typeface="Karla"/>
              <a:sym typeface="Karla"/>
            </a:endParaRPr>
          </a:p>
          <a:p>
            <a:pPr marL="0" lvl="0" indent="0" algn="l" rtl="0">
              <a:spcBef>
                <a:spcPts val="1000"/>
              </a:spcBef>
              <a:spcAft>
                <a:spcPts val="0"/>
              </a:spcAft>
              <a:buNone/>
            </a:pPr>
            <a:endParaRPr sz="3250">
              <a:solidFill>
                <a:srgbClr val="040F0F"/>
              </a:solidFill>
              <a:latin typeface="Karla"/>
              <a:ea typeface="Karla"/>
              <a:cs typeface="Karla"/>
              <a:sym typeface="Karla"/>
            </a:endParaRPr>
          </a:p>
        </p:txBody>
      </p:sp>
      <p:pic>
        <p:nvPicPr>
          <p:cNvPr id="3" name="Εικόνα 2" descr="Εικόνα που περιέχει φυσικές τροφές, οπωροκηπευτικά, μη επεξεργασμένα τρόφιμα, τοπικά πιάτα&#10;&#10;Περιγραφή που δημιουργήθηκε αυτόματα">
            <a:extLst>
              <a:ext uri="{FF2B5EF4-FFF2-40B4-BE49-F238E27FC236}">
                <a16:creationId xmlns:a16="http://schemas.microsoft.com/office/drawing/2014/main" id="{2DE3D044-2366-F40E-9FAA-9443774679D9}"/>
              </a:ext>
            </a:extLst>
          </p:cNvPr>
          <p:cNvPicPr>
            <a:picLocks noChangeAspect="1"/>
          </p:cNvPicPr>
          <p:nvPr/>
        </p:nvPicPr>
        <p:blipFill>
          <a:blip r:embed="rId4"/>
          <a:stretch>
            <a:fillRect/>
          </a:stretch>
        </p:blipFill>
        <p:spPr>
          <a:xfrm rot="20055742">
            <a:off x="906077" y="1079685"/>
            <a:ext cx="3361985" cy="3361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5031105" y="1257300"/>
            <a:ext cx="3825240" cy="2868930"/>
          </a:xfrm>
          <a:prstGeom prst="rect">
            <a:avLst/>
          </a:prstGeom>
          <a:noFill/>
          <a:ln>
            <a:noFill/>
          </a:ln>
        </p:spPr>
      </p:pic>
      <p:sp>
        <p:nvSpPr>
          <p:cNvPr id="91" name="Google Shape;91;p18"/>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Άσκηση: Αναγνώριση Superfoods</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92" name="Google Shape;92;p18"/>
          <p:cNvSpPr txBox="1"/>
          <p:nvPr/>
        </p:nvSpPr>
        <p:spPr>
          <a:xfrm>
            <a:off x="285750" y="1257300"/>
            <a:ext cx="4572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dirty="0">
                <a:solidFill>
                  <a:srgbClr val="040F0F"/>
                </a:solidFill>
                <a:latin typeface="Karla"/>
                <a:ea typeface="Karla"/>
                <a:cs typeface="Karla"/>
                <a:sym typeface="Karla"/>
              </a:rPr>
              <a:t>Εργασία</a:t>
            </a:r>
            <a:endParaRPr sz="2150" b="1" dirty="0">
              <a:solidFill>
                <a:srgbClr val="040F0F"/>
              </a:solidFill>
              <a:latin typeface="Karla"/>
              <a:ea typeface="Karla"/>
              <a:cs typeface="Karla"/>
              <a:sym typeface="Karla"/>
            </a:endParaRPr>
          </a:p>
          <a:p>
            <a:pPr marL="0" lvl="0" indent="0" algn="l" rtl="0">
              <a:spcBef>
                <a:spcPts val="1000"/>
              </a:spcBef>
              <a:spcAft>
                <a:spcPts val="0"/>
              </a:spcAft>
              <a:buNone/>
            </a:pPr>
            <a:r>
              <a:rPr lang="en" sz="2150" dirty="0">
                <a:solidFill>
                  <a:srgbClr val="040F0F"/>
                </a:solidFill>
                <a:latin typeface="Karla"/>
                <a:ea typeface="Karla"/>
                <a:cs typeface="Karla"/>
                <a:sym typeface="Karla"/>
              </a:rPr>
              <a:t>Εξετάστε ένα μενού ελληνικής κουζίνας και εντοπίστε τα superfoods που περιλαμβάνονται. Σκεφτείτε πώς αυτά τα τρόφιμα συμβάλλουν στην υγεία και ευεξία.</a:t>
            </a:r>
            <a:endParaRPr sz="2150" dirty="0">
              <a:solidFill>
                <a:srgbClr val="040F0F"/>
              </a:solidFill>
              <a:latin typeface="Karla"/>
              <a:ea typeface="Karla"/>
              <a:cs typeface="Karla"/>
              <a:sym typeface="Karla"/>
            </a:endParaRPr>
          </a:p>
          <a:p>
            <a:pPr marL="0" lvl="0" indent="0" algn="l" rtl="0">
              <a:spcBef>
                <a:spcPts val="1000"/>
              </a:spcBef>
              <a:spcAft>
                <a:spcPts val="0"/>
              </a:spcAft>
              <a:buNone/>
            </a:pPr>
            <a:endParaRPr sz="2150" dirty="0">
              <a:solidFill>
                <a:srgbClr val="040F0F"/>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960B230A-0053-0D7D-B554-3650967067A2}"/>
            </a:ext>
          </a:extLst>
        </p:cNvPr>
        <p:cNvGrpSpPr/>
        <p:nvPr/>
      </p:nvGrpSpPr>
      <p:grpSpPr>
        <a:xfrm>
          <a:off x="0" y="0"/>
          <a:ext cx="0" cy="0"/>
          <a:chOff x="0" y="0"/>
          <a:chExt cx="0" cy="0"/>
        </a:xfrm>
      </p:grpSpPr>
      <p:sp>
        <p:nvSpPr>
          <p:cNvPr id="2" name="Φυσαλίδα σκέψης: Σύννεφο 1">
            <a:extLst>
              <a:ext uri="{FF2B5EF4-FFF2-40B4-BE49-F238E27FC236}">
                <a16:creationId xmlns:a16="http://schemas.microsoft.com/office/drawing/2014/main" id="{3AC24F71-A602-DACD-F23F-0233A1B81A85}"/>
              </a:ext>
            </a:extLst>
          </p:cNvPr>
          <p:cNvSpPr/>
          <p:nvPr/>
        </p:nvSpPr>
        <p:spPr>
          <a:xfrm>
            <a:off x="377952" y="576072"/>
            <a:ext cx="6016752" cy="319735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https://learningapps.org/watch?v=pw1b2ojjc24</a:t>
            </a:r>
            <a:endParaRPr lang="el-GR"/>
          </a:p>
        </p:txBody>
      </p:sp>
      <p:sp>
        <p:nvSpPr>
          <p:cNvPr id="3" name="TextBox 2">
            <a:extLst>
              <a:ext uri="{FF2B5EF4-FFF2-40B4-BE49-F238E27FC236}">
                <a16:creationId xmlns:a16="http://schemas.microsoft.com/office/drawing/2014/main" id="{48F3AB2C-04FD-0742-0FF4-E75E4CFB89A4}"/>
              </a:ext>
            </a:extLst>
          </p:cNvPr>
          <p:cNvSpPr txBox="1"/>
          <p:nvPr/>
        </p:nvSpPr>
        <p:spPr>
          <a:xfrm>
            <a:off x="1594104" y="1456944"/>
            <a:ext cx="3694176" cy="307777"/>
          </a:xfrm>
          <a:prstGeom prst="rect">
            <a:avLst/>
          </a:prstGeom>
          <a:noFill/>
        </p:spPr>
        <p:txBody>
          <a:bodyPr wrap="square" rtlCol="0">
            <a:spAutoFit/>
          </a:bodyPr>
          <a:lstStyle/>
          <a:p>
            <a:r>
              <a:rPr lang="el-GR" dirty="0"/>
              <a:t>Πόσα γνωρίζεις για τα ελληνικά </a:t>
            </a:r>
            <a:r>
              <a:rPr lang="en-US" dirty="0"/>
              <a:t>superfoods?</a:t>
            </a:r>
            <a:endParaRPr lang="el-GR" dirty="0"/>
          </a:p>
        </p:txBody>
      </p:sp>
    </p:spTree>
    <p:extLst>
      <p:ext uri="{BB962C8B-B14F-4D97-AF65-F5344CB8AC3E}">
        <p14:creationId xmlns:p14="http://schemas.microsoft.com/office/powerpoint/2010/main" val="21027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5030189" y="914400"/>
            <a:ext cx="3827072" cy="2548890"/>
          </a:xfrm>
          <a:prstGeom prst="rect">
            <a:avLst/>
          </a:prstGeom>
          <a:noFill/>
          <a:ln>
            <a:noFill/>
          </a:ln>
        </p:spPr>
      </p:pic>
      <p:sp>
        <p:nvSpPr>
          <p:cNvPr id="98" name="Google Shape;98;p19"/>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Ιστορική Σημασία</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99" name="Google Shape;99;p19"/>
          <p:cNvSpPr txBox="1"/>
          <p:nvPr/>
        </p:nvSpPr>
        <p:spPr>
          <a:xfrm>
            <a:off x="285750" y="914400"/>
            <a:ext cx="4572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a:solidFill>
                  <a:srgbClr val="040F0F"/>
                </a:solidFill>
                <a:latin typeface="Karla"/>
                <a:ea typeface="Karla"/>
                <a:cs typeface="Karla"/>
                <a:sym typeface="Karla"/>
              </a:rPr>
              <a:t>Superfoods στην Αρχαία Ελλάδα</a:t>
            </a:r>
            <a:endParaRPr sz="2150" b="1">
              <a:solidFill>
                <a:srgbClr val="040F0F"/>
              </a:solidFill>
              <a:latin typeface="Karla"/>
              <a:ea typeface="Karla"/>
              <a:cs typeface="Karla"/>
              <a:sym typeface="Karla"/>
            </a:endParaRPr>
          </a:p>
          <a:p>
            <a:pPr marL="0" lvl="0" indent="0" algn="l" rtl="0">
              <a:spcBef>
                <a:spcPts val="1000"/>
              </a:spcBef>
              <a:spcAft>
                <a:spcPts val="0"/>
              </a:spcAft>
              <a:buNone/>
            </a:pPr>
            <a:r>
              <a:rPr lang="en" sz="2150">
                <a:solidFill>
                  <a:srgbClr val="040F0F"/>
                </a:solidFill>
                <a:latin typeface="Karla"/>
                <a:ea typeface="Karla"/>
                <a:cs typeface="Karla"/>
                <a:sym typeface="Karla"/>
              </a:rPr>
              <a:t>Τα superfoods όπως το ελαιόλαδο και το μέλι είχαν κεντρικό ρόλο στη διατροφή των αρχαίων Ελλήνων. Χρησιμοποιούνταν όχι μόνο ως τροφή αλλά και για θεραπευτικούς σκοπούς.</a:t>
            </a:r>
            <a:endParaRPr sz="2150">
              <a:solidFill>
                <a:srgbClr val="040F0F"/>
              </a:solidFill>
              <a:latin typeface="Karla"/>
              <a:ea typeface="Karla"/>
              <a:cs typeface="Karla"/>
              <a:sym typeface="Karla"/>
            </a:endParaRPr>
          </a:p>
          <a:p>
            <a:pPr marL="0" lvl="0" indent="0" algn="l" rtl="0">
              <a:spcBef>
                <a:spcPts val="1000"/>
              </a:spcBef>
              <a:spcAft>
                <a:spcPts val="0"/>
              </a:spcAft>
              <a:buNone/>
            </a:pPr>
            <a:endParaRPr sz="2150">
              <a:solidFill>
                <a:srgbClr val="040F0F"/>
              </a:solidFill>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5030057" y="914400"/>
            <a:ext cx="3827336" cy="2560320"/>
          </a:xfrm>
          <a:prstGeom prst="rect">
            <a:avLst/>
          </a:prstGeom>
          <a:noFill/>
          <a:ln>
            <a:noFill/>
          </a:ln>
        </p:spPr>
      </p:pic>
      <p:sp>
        <p:nvSpPr>
          <p:cNvPr id="105" name="Google Shape;105;p20"/>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Σύγχρονες Τάσεις</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106" name="Google Shape;106;p20"/>
          <p:cNvSpPr txBox="1"/>
          <p:nvPr/>
        </p:nvSpPr>
        <p:spPr>
          <a:xfrm>
            <a:off x="285750" y="914400"/>
            <a:ext cx="4572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a:solidFill>
                  <a:srgbClr val="040F0F"/>
                </a:solidFill>
                <a:latin typeface="Karla"/>
                <a:ea typeface="Karla"/>
                <a:cs typeface="Karla"/>
                <a:sym typeface="Karla"/>
              </a:rPr>
              <a:t>Superfoods στη Διεθνή Αγορά</a:t>
            </a:r>
            <a:endParaRPr sz="2150" b="1">
              <a:solidFill>
                <a:srgbClr val="040F0F"/>
              </a:solidFill>
              <a:latin typeface="Karla"/>
              <a:ea typeface="Karla"/>
              <a:cs typeface="Karla"/>
              <a:sym typeface="Karla"/>
            </a:endParaRPr>
          </a:p>
          <a:p>
            <a:pPr marL="0" lvl="0" indent="0" algn="l" rtl="0">
              <a:spcBef>
                <a:spcPts val="1000"/>
              </a:spcBef>
              <a:spcAft>
                <a:spcPts val="0"/>
              </a:spcAft>
              <a:buNone/>
            </a:pPr>
            <a:r>
              <a:rPr lang="en" sz="2150">
                <a:solidFill>
                  <a:srgbClr val="040F0F"/>
                </a:solidFill>
                <a:latin typeface="Karla"/>
                <a:ea typeface="Karla"/>
                <a:cs typeface="Karla"/>
                <a:sym typeface="Karla"/>
              </a:rPr>
              <a:t>Τα ελληνικά superfoods έχουν κερδίσει δημοτικότητα διεθνώς, με το ελαιόλαδο, το γιαούρτι και το μέλι να εξάγονται σε πολλές χώρες ως υγιεινές επιλογές.</a:t>
            </a:r>
            <a:endParaRPr sz="2150">
              <a:solidFill>
                <a:srgbClr val="040F0F"/>
              </a:solidFill>
              <a:latin typeface="Karla"/>
              <a:ea typeface="Karla"/>
              <a:cs typeface="Karla"/>
              <a:sym typeface="Karla"/>
            </a:endParaRPr>
          </a:p>
          <a:p>
            <a:pPr marL="0" lvl="0" indent="0" algn="l" rtl="0">
              <a:spcBef>
                <a:spcPts val="1000"/>
              </a:spcBef>
              <a:spcAft>
                <a:spcPts val="0"/>
              </a:spcAft>
              <a:buNone/>
            </a:pPr>
            <a:endParaRPr sz="2150">
              <a:solidFill>
                <a:srgbClr val="040F0F"/>
              </a:solidFill>
              <a:latin typeface="Karla"/>
              <a:ea typeface="Karla"/>
              <a:cs typeface="Karla"/>
              <a:sym typeface="Karl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5033013" y="914400"/>
            <a:ext cx="3821425" cy="2548890"/>
          </a:xfrm>
          <a:prstGeom prst="rect">
            <a:avLst/>
          </a:prstGeom>
          <a:noFill/>
          <a:ln>
            <a:noFill/>
          </a:ln>
        </p:spPr>
      </p:pic>
      <p:sp>
        <p:nvSpPr>
          <p:cNvPr id="112" name="Google Shape;112;p21"/>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Πρακτική Εφαρμογή</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113" name="Google Shape;113;p21"/>
          <p:cNvSpPr txBox="1"/>
          <p:nvPr/>
        </p:nvSpPr>
        <p:spPr>
          <a:xfrm>
            <a:off x="285750" y="914400"/>
            <a:ext cx="4572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dirty="0">
                <a:solidFill>
                  <a:srgbClr val="040F0F"/>
                </a:solidFill>
                <a:latin typeface="Karla"/>
                <a:ea typeface="Karla"/>
                <a:cs typeface="Karla"/>
                <a:sym typeface="Karla"/>
              </a:rPr>
              <a:t>Δημιουργία </a:t>
            </a:r>
            <a:r>
              <a:rPr lang="el-GR" sz="2150" b="1" dirty="0">
                <a:solidFill>
                  <a:srgbClr val="040F0F"/>
                </a:solidFill>
                <a:latin typeface="Karla"/>
                <a:ea typeface="Karla"/>
                <a:cs typeface="Karla"/>
                <a:sym typeface="Karla"/>
              </a:rPr>
              <a:t>υγιεινού σνακ με ελληνικά </a:t>
            </a:r>
            <a:r>
              <a:rPr lang="en-US" sz="2150" b="1" dirty="0">
                <a:solidFill>
                  <a:srgbClr val="040F0F"/>
                </a:solidFill>
                <a:latin typeface="Karla"/>
                <a:ea typeface="Karla"/>
                <a:cs typeface="Karla"/>
                <a:sym typeface="Karla"/>
              </a:rPr>
              <a:t>superfood</a:t>
            </a:r>
            <a:endParaRPr sz="2150" b="1" dirty="0">
              <a:solidFill>
                <a:srgbClr val="040F0F"/>
              </a:solidFill>
              <a:latin typeface="Karla"/>
              <a:ea typeface="Karla"/>
              <a:cs typeface="Karla"/>
              <a:sym typeface="Karla"/>
            </a:endParaRPr>
          </a:p>
          <a:p>
            <a:pPr marL="0" lvl="0" indent="0" algn="l" rtl="0">
              <a:spcBef>
                <a:spcPts val="1000"/>
              </a:spcBef>
              <a:spcAft>
                <a:spcPts val="0"/>
              </a:spcAft>
              <a:buNone/>
            </a:pPr>
            <a:r>
              <a:rPr lang="en" sz="2150" dirty="0">
                <a:solidFill>
                  <a:srgbClr val="040F0F"/>
                </a:solidFill>
                <a:latin typeface="Karla"/>
                <a:ea typeface="Karla"/>
                <a:cs typeface="Karla"/>
                <a:sym typeface="Karla"/>
              </a:rPr>
              <a:t>Σχεδιάστε ένα </a:t>
            </a:r>
            <a:r>
              <a:rPr lang="el-GR" sz="2150" dirty="0">
                <a:solidFill>
                  <a:srgbClr val="040F0F"/>
                </a:solidFill>
                <a:latin typeface="Karla"/>
                <a:ea typeface="Karla"/>
                <a:cs typeface="Karla"/>
                <a:sym typeface="Karla"/>
              </a:rPr>
              <a:t>σνακ</a:t>
            </a:r>
            <a:r>
              <a:rPr lang="en" sz="2150" dirty="0">
                <a:solidFill>
                  <a:srgbClr val="040F0F"/>
                </a:solidFill>
                <a:latin typeface="Karla"/>
                <a:ea typeface="Karla"/>
                <a:cs typeface="Karla"/>
                <a:sym typeface="Karla"/>
              </a:rPr>
              <a:t> που περιλαμβάνει ελληνικά superfoods. Σκεφτείτε πώς μπορείτε να ενσωματώσετε αυτά τα τρόφιμα σε καθημερινά γεύματα για βελτιωμένη υγεία.</a:t>
            </a:r>
            <a:endParaRPr lang="el-GR" sz="2150" dirty="0">
              <a:solidFill>
                <a:srgbClr val="040F0F"/>
              </a:solidFill>
              <a:latin typeface="Karla"/>
              <a:ea typeface="Karla"/>
              <a:cs typeface="Karla"/>
              <a:sym typeface="Karla"/>
            </a:endParaRPr>
          </a:p>
          <a:p>
            <a:pPr marL="0" lvl="0" indent="0" algn="l" rtl="0">
              <a:spcBef>
                <a:spcPts val="1000"/>
              </a:spcBef>
              <a:spcAft>
                <a:spcPts val="0"/>
              </a:spcAft>
              <a:buNone/>
            </a:pPr>
            <a:r>
              <a:rPr lang="el-GR" sz="2150" dirty="0">
                <a:solidFill>
                  <a:srgbClr val="040F0F"/>
                </a:solidFill>
                <a:latin typeface="Karla"/>
                <a:ea typeface="Karla"/>
                <a:cs typeface="Karla"/>
                <a:sym typeface="Karla"/>
              </a:rPr>
              <a:t>Σχεδιάστε μια αφίσα για την προώθηση ενός ελληνικού </a:t>
            </a:r>
            <a:r>
              <a:rPr lang="en-US" sz="2150" dirty="0">
                <a:solidFill>
                  <a:srgbClr val="040F0F"/>
                </a:solidFill>
                <a:latin typeface="Karla"/>
                <a:ea typeface="Karla"/>
                <a:cs typeface="Karla"/>
                <a:sym typeface="Karla"/>
              </a:rPr>
              <a:t>superfood</a:t>
            </a:r>
            <a:endParaRPr sz="2150" dirty="0">
              <a:solidFill>
                <a:srgbClr val="040F0F"/>
              </a:solidFill>
              <a:latin typeface="Karla"/>
              <a:ea typeface="Karla"/>
              <a:cs typeface="Karla"/>
              <a:sym typeface="Karla"/>
            </a:endParaRPr>
          </a:p>
          <a:p>
            <a:pPr marL="0" lvl="0" indent="0" algn="l" rtl="0">
              <a:spcBef>
                <a:spcPts val="1000"/>
              </a:spcBef>
              <a:spcAft>
                <a:spcPts val="0"/>
              </a:spcAft>
              <a:buNone/>
            </a:pPr>
            <a:endParaRPr sz="2150" dirty="0">
              <a:solidFill>
                <a:srgbClr val="040F0F"/>
              </a:solidFill>
              <a:latin typeface="Karla"/>
              <a:ea typeface="Karla"/>
              <a:cs typeface="Karla"/>
              <a:sym typeface="Kar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5030761" y="914400"/>
            <a:ext cx="3825928" cy="1737360"/>
          </a:xfrm>
          <a:prstGeom prst="rect">
            <a:avLst/>
          </a:prstGeom>
          <a:noFill/>
          <a:ln>
            <a:noFill/>
          </a:ln>
        </p:spPr>
      </p:pic>
      <p:sp>
        <p:nvSpPr>
          <p:cNvPr id="119" name="Google Shape;119;p22"/>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Σύνοψη</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120" name="Google Shape;120;p22"/>
          <p:cNvSpPr txBox="1"/>
          <p:nvPr/>
        </p:nvSpPr>
        <p:spPr>
          <a:xfrm>
            <a:off x="285750" y="914400"/>
            <a:ext cx="4572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a:solidFill>
                  <a:srgbClr val="040F0F"/>
                </a:solidFill>
                <a:latin typeface="Karla"/>
                <a:ea typeface="Karla"/>
                <a:cs typeface="Karla"/>
                <a:sym typeface="Karla"/>
              </a:rPr>
              <a:t>Ανασκόπηση</a:t>
            </a:r>
            <a:endParaRPr sz="2150" b="1">
              <a:solidFill>
                <a:srgbClr val="040F0F"/>
              </a:solidFill>
              <a:latin typeface="Karla"/>
              <a:ea typeface="Karla"/>
              <a:cs typeface="Karla"/>
              <a:sym typeface="Karla"/>
            </a:endParaRPr>
          </a:p>
          <a:p>
            <a:pPr marL="0" lvl="0" indent="0" algn="l" rtl="0">
              <a:spcBef>
                <a:spcPts val="1000"/>
              </a:spcBef>
              <a:spcAft>
                <a:spcPts val="0"/>
              </a:spcAft>
              <a:buNone/>
            </a:pPr>
            <a:r>
              <a:rPr lang="en" sz="2150">
                <a:solidFill>
                  <a:srgbClr val="040F0F"/>
                </a:solidFill>
                <a:latin typeface="Karla"/>
                <a:ea typeface="Karla"/>
                <a:cs typeface="Karla"/>
                <a:sym typeface="Karla"/>
              </a:rPr>
              <a:t>Συζητήσαμε τι είναι τα superfoods, τα διατροφικά τους οφέλη, την ιστορική τους σημασία, και πώς μπορούν να ενσωματωθούν στη σύγχρονη διατροφή. </a:t>
            </a:r>
            <a:r>
              <a:rPr lang="en" sz="2150" b="1">
                <a:solidFill>
                  <a:srgbClr val="040F0F"/>
                </a:solidFill>
                <a:latin typeface="Karla"/>
                <a:ea typeface="Karla"/>
                <a:cs typeface="Karla"/>
                <a:sym typeface="Karla"/>
              </a:rPr>
              <a:t>Συνεχίστε να εξερευνάτε και να ενσωματώνετε superfoods στη διατροφή σας για καλύτερη υγεία!</a:t>
            </a:r>
            <a:endParaRPr sz="2150" b="1">
              <a:solidFill>
                <a:srgbClr val="040F0F"/>
              </a:solidFill>
              <a:latin typeface="Karla"/>
              <a:ea typeface="Karla"/>
              <a:cs typeface="Karla"/>
              <a:sym typeface="Karla"/>
            </a:endParaRPr>
          </a:p>
          <a:p>
            <a:pPr marL="0" lvl="0" indent="0" algn="l" rtl="0">
              <a:spcBef>
                <a:spcPts val="1000"/>
              </a:spcBef>
              <a:spcAft>
                <a:spcPts val="0"/>
              </a:spcAft>
              <a:buNone/>
            </a:pPr>
            <a:endParaRPr sz="2150">
              <a:solidFill>
                <a:srgbClr val="040F0F"/>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Στόχοι Μάθησης</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60" name="Google Shape;60;p14"/>
          <p:cNvSpPr txBox="1"/>
          <p:nvPr/>
        </p:nvSpPr>
        <p:spPr>
          <a:xfrm>
            <a:off x="285750" y="914400"/>
            <a:ext cx="4734306" cy="27249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40F0F"/>
                </a:solidFill>
                <a:latin typeface="Karla"/>
                <a:ea typeface="Karla"/>
                <a:cs typeface="Karla"/>
                <a:sym typeface="Karla"/>
              </a:rPr>
              <a:t>Οι μαθητές θα είναι σε θέση να:</a:t>
            </a:r>
            <a:endParaRPr sz="1600" dirty="0">
              <a:solidFill>
                <a:srgbClr val="040F0F"/>
              </a:solidFill>
              <a:latin typeface="Karla"/>
              <a:ea typeface="Karla"/>
              <a:cs typeface="Karla"/>
              <a:sym typeface="Karla"/>
            </a:endParaRPr>
          </a:p>
          <a:p>
            <a:pPr marL="457200" lvl="0" indent="-330200" algn="l" rtl="0">
              <a:spcBef>
                <a:spcPts val="100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Κατανοήσουν</a:t>
            </a:r>
            <a:r>
              <a:rPr lang="en" sz="1600" dirty="0">
                <a:solidFill>
                  <a:srgbClr val="040F0F"/>
                </a:solidFill>
                <a:latin typeface="Karla"/>
                <a:ea typeface="Karla"/>
                <a:cs typeface="Karla"/>
                <a:sym typeface="Karla"/>
              </a:rPr>
              <a:t> τι είναι τα superfoods</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Αναλύσουν</a:t>
            </a:r>
            <a:r>
              <a:rPr lang="en" sz="1600" dirty="0">
                <a:solidFill>
                  <a:srgbClr val="040F0F"/>
                </a:solidFill>
                <a:latin typeface="Karla"/>
                <a:ea typeface="Karla"/>
                <a:cs typeface="Karla"/>
                <a:sym typeface="Karla"/>
              </a:rPr>
              <a:t> τα διατροφικά οφέλη των superfoods</a:t>
            </a:r>
            <a:endParaRPr lang="el-GR" sz="1600" dirty="0">
              <a:solidFill>
                <a:srgbClr val="040F0F"/>
              </a:solidFill>
              <a:latin typeface="Karla"/>
              <a:ea typeface="Karla"/>
              <a:cs typeface="Karla"/>
              <a:sym typeface="Karla"/>
            </a:endParaRPr>
          </a:p>
          <a:p>
            <a:pPr marL="457200" indent="-330200">
              <a:buClr>
                <a:srgbClr val="040F0F"/>
              </a:buClr>
              <a:buSzPts val="1600"/>
              <a:buFont typeface="Karla"/>
              <a:buChar char="●"/>
            </a:pPr>
            <a:r>
              <a:rPr lang="el-GR" sz="1600" b="1" dirty="0">
                <a:solidFill>
                  <a:srgbClr val="040F0F"/>
                </a:solidFill>
                <a:latin typeface="Karla"/>
                <a:ea typeface="Karla"/>
                <a:cs typeface="Karla"/>
                <a:sym typeface="Karla"/>
              </a:rPr>
              <a:t>Αναγνωρίσουν</a:t>
            </a:r>
            <a:r>
              <a:rPr lang="el-GR" sz="1600" dirty="0">
                <a:solidFill>
                  <a:srgbClr val="040F0F"/>
                </a:solidFill>
                <a:latin typeface="Karla"/>
                <a:ea typeface="Karla"/>
                <a:cs typeface="Karla"/>
                <a:sym typeface="Karla"/>
              </a:rPr>
              <a:t> παραδείγματα ελληνικών </a:t>
            </a:r>
            <a:r>
              <a:rPr lang="de-DE" sz="1600" dirty="0" err="1">
                <a:solidFill>
                  <a:srgbClr val="040F0F"/>
                </a:solidFill>
                <a:latin typeface="Karla"/>
                <a:ea typeface="Karla"/>
                <a:cs typeface="Karla"/>
                <a:sym typeface="Karla"/>
              </a:rPr>
              <a:t>superfoods</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Συζητήσουν</a:t>
            </a:r>
            <a:r>
              <a:rPr lang="en" sz="1600" dirty="0">
                <a:solidFill>
                  <a:srgbClr val="040F0F"/>
                </a:solidFill>
                <a:latin typeface="Karla"/>
                <a:ea typeface="Karla"/>
                <a:cs typeface="Karla"/>
                <a:sym typeface="Karla"/>
              </a:rPr>
              <a:t> την ιστορική σημασία των superfoods στην αρχαία Ελλάδα</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Εφαρμόσουν</a:t>
            </a:r>
            <a:r>
              <a:rPr lang="en" sz="1600" dirty="0">
                <a:solidFill>
                  <a:srgbClr val="040F0F"/>
                </a:solidFill>
                <a:latin typeface="Karla"/>
                <a:ea typeface="Karla"/>
                <a:cs typeface="Karla"/>
                <a:sym typeface="Karla"/>
              </a:rPr>
              <a:t> τη γνώση δημιουργώντας ένα </a:t>
            </a:r>
            <a:r>
              <a:rPr lang="el-GR" sz="1600" dirty="0">
                <a:solidFill>
                  <a:srgbClr val="040F0F"/>
                </a:solidFill>
                <a:latin typeface="Karla"/>
                <a:ea typeface="Karla"/>
                <a:cs typeface="Karla"/>
                <a:sym typeface="Karla"/>
              </a:rPr>
              <a:t>σνακ</a:t>
            </a:r>
            <a:r>
              <a:rPr lang="en" sz="1600" dirty="0">
                <a:solidFill>
                  <a:srgbClr val="040F0F"/>
                </a:solidFill>
                <a:latin typeface="Karla"/>
                <a:ea typeface="Karla"/>
                <a:cs typeface="Karla"/>
                <a:sym typeface="Karla"/>
              </a:rPr>
              <a:t> με superfoods</a:t>
            </a:r>
            <a:endParaRPr sz="1600" dirty="0">
              <a:solidFill>
                <a:srgbClr val="040F0F"/>
              </a:solidFill>
              <a:latin typeface="Karla"/>
              <a:ea typeface="Karla"/>
              <a:cs typeface="Karla"/>
              <a:sym typeface="Karla"/>
            </a:endParaRPr>
          </a:p>
          <a:p>
            <a:pPr marL="0" lvl="0" indent="0" algn="l" rtl="0">
              <a:spcBef>
                <a:spcPts val="720"/>
              </a:spcBef>
              <a:spcAft>
                <a:spcPts val="0"/>
              </a:spcAft>
              <a:buNone/>
            </a:pPr>
            <a:endParaRPr sz="1600" dirty="0">
              <a:solidFill>
                <a:srgbClr val="040F0F"/>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p>
            <a:pPr marL="0" lvl="0" indent="0" algn="ctr">
              <a:lnSpc>
                <a:spcPct val="90000"/>
              </a:lnSpc>
              <a:spcAft>
                <a:spcPts val="600"/>
              </a:spcAft>
              <a:buClr>
                <a:schemeClr val="dk1"/>
              </a:buClr>
              <a:buSzPts val="4200"/>
            </a:pPr>
            <a:r>
              <a:rPr lang="en-US" sz="4200" b="0" i="0" u="none" strike="noStrike" cap="none" dirty="0" err="1">
                <a:solidFill>
                  <a:schemeClr val="dk1"/>
                </a:solidFill>
                <a:latin typeface="Arial"/>
                <a:ea typeface="Arial"/>
                <a:cs typeface="Arial"/>
                <a:sym typeface="Arial"/>
              </a:rPr>
              <a:t>Τι</a:t>
            </a:r>
            <a:r>
              <a:rPr lang="en-US" sz="4200" b="0" i="0" u="none" strike="noStrike" cap="none" dirty="0">
                <a:solidFill>
                  <a:schemeClr val="dk1"/>
                </a:solidFill>
                <a:latin typeface="Arial"/>
                <a:ea typeface="Arial"/>
                <a:cs typeface="Arial"/>
                <a:sym typeface="Arial"/>
              </a:rPr>
              <a:t> </a:t>
            </a:r>
            <a:r>
              <a:rPr lang="en-US" sz="4200" b="0" i="0" u="none" strike="noStrike" cap="none" dirty="0" err="1">
                <a:solidFill>
                  <a:schemeClr val="dk1"/>
                </a:solidFill>
                <a:latin typeface="Arial"/>
                <a:ea typeface="Arial"/>
                <a:cs typeface="Arial"/>
                <a:sym typeface="Arial"/>
              </a:rPr>
              <a:t>είν</a:t>
            </a:r>
            <a:r>
              <a:rPr lang="en-US" sz="4200" b="0" i="0" u="none" strike="noStrike" cap="none">
                <a:solidFill>
                  <a:schemeClr val="dk1"/>
                </a:solidFill>
                <a:latin typeface="Arial"/>
                <a:ea typeface="Arial"/>
                <a:cs typeface="Arial"/>
                <a:sym typeface="Arial"/>
              </a:rPr>
              <a:t>αι τα Superfoods;</a:t>
            </a:r>
          </a:p>
          <a:p>
            <a:pPr marL="0" lvl="0" indent="0" algn="ctr">
              <a:lnSpc>
                <a:spcPct val="90000"/>
              </a:lnSpc>
              <a:spcAft>
                <a:spcPts val="600"/>
              </a:spcAft>
              <a:buClr>
                <a:schemeClr val="dk1"/>
              </a:buClr>
              <a:buSzPts val="4200"/>
            </a:pPr>
            <a:endParaRPr lang="en-US" sz="4200" b="0" i="0" u="none" strike="noStrike" cap="none">
              <a:solidFill>
                <a:schemeClr val="dk1"/>
              </a:solidFill>
              <a:latin typeface="Arial"/>
              <a:ea typeface="Arial"/>
              <a:cs typeface="Arial"/>
              <a:sym typeface="Arial"/>
            </a:endParaRPr>
          </a:p>
        </p:txBody>
      </p:sp>
      <p:sp>
        <p:nvSpPr>
          <p:cNvPr id="66" name="Google Shape;66;p15"/>
          <p:cNvSpPr txBo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p>
            <a:pPr marL="457200" lvl="0" indent="-342900" algn="ctr">
              <a:lnSpc>
                <a:spcPct val="90000"/>
              </a:lnSpc>
              <a:spcAft>
                <a:spcPts val="600"/>
              </a:spcAft>
              <a:buClr>
                <a:schemeClr val="dk2"/>
              </a:buClr>
              <a:buSzPts val="2100"/>
            </a:pPr>
            <a:r>
              <a:rPr lang="en-US" sz="1200" b="0" i="0" u="none" strike="noStrike" cap="none" dirty="0" err="1">
                <a:solidFill>
                  <a:schemeClr val="dk2"/>
                </a:solidFill>
                <a:latin typeface="Arial"/>
                <a:ea typeface="Arial"/>
                <a:cs typeface="Arial"/>
                <a:sym typeface="Arial"/>
              </a:rPr>
              <a:t>Ορισμός</a:t>
            </a:r>
            <a:endParaRPr lang="en-US" sz="1200" b="0" i="0" u="none" strike="noStrike" cap="none" dirty="0">
              <a:solidFill>
                <a:schemeClr val="dk2"/>
              </a:solidFill>
              <a:latin typeface="Arial"/>
              <a:ea typeface="Arial"/>
              <a:cs typeface="Arial"/>
              <a:sym typeface="Arial"/>
            </a:endParaRPr>
          </a:p>
          <a:p>
            <a:pPr marL="457200" lvl="0" indent="-342900" algn="ctr">
              <a:lnSpc>
                <a:spcPct val="90000"/>
              </a:lnSpc>
              <a:spcAft>
                <a:spcPts val="600"/>
              </a:spcAft>
              <a:buClr>
                <a:schemeClr val="dk2"/>
              </a:buClr>
              <a:buSzPts val="2100"/>
            </a:pPr>
            <a:r>
              <a:rPr lang="en-US" sz="1200" b="0" i="0" u="none" strike="noStrike" cap="none" dirty="0">
                <a:solidFill>
                  <a:schemeClr val="dk2"/>
                </a:solidFill>
                <a:latin typeface="Arial"/>
                <a:ea typeface="Arial"/>
                <a:cs typeface="Arial"/>
                <a:sym typeface="Arial"/>
              </a:rPr>
              <a:t>Τα superfoods </a:t>
            </a:r>
            <a:r>
              <a:rPr lang="en-US" sz="1200" b="0" i="0" u="none" strike="noStrike" cap="none" dirty="0" err="1">
                <a:solidFill>
                  <a:schemeClr val="dk2"/>
                </a:solidFill>
                <a:latin typeface="Arial"/>
                <a:ea typeface="Arial"/>
                <a:cs typeface="Arial"/>
                <a:sym typeface="Arial"/>
              </a:rPr>
              <a:t>είν</a:t>
            </a:r>
            <a:r>
              <a:rPr lang="en-US" sz="1200" b="0" i="0" u="none" strike="noStrike" cap="none" dirty="0">
                <a:solidFill>
                  <a:schemeClr val="dk2"/>
                </a:solidFill>
                <a:latin typeface="Arial"/>
                <a:ea typeface="Arial"/>
                <a:cs typeface="Arial"/>
                <a:sym typeface="Arial"/>
              </a:rPr>
              <a:t>αι τροφές πλούσιες σε θρεπτικά συστατικά που προσφέρουν σημαντικά οφέλη για την υγεία. </a:t>
            </a:r>
            <a:r>
              <a:rPr lang="en-US" sz="1200" b="0" i="0" u="none" strike="noStrike" cap="none" dirty="0" err="1">
                <a:solidFill>
                  <a:schemeClr val="dk2"/>
                </a:solidFill>
                <a:latin typeface="Arial"/>
                <a:ea typeface="Arial"/>
                <a:cs typeface="Arial"/>
                <a:sym typeface="Arial"/>
              </a:rPr>
              <a:t>Συχνά</a:t>
            </a:r>
            <a:r>
              <a:rPr lang="en-US" sz="1200" b="0" i="0" u="none" strike="noStrike" cap="none" dirty="0">
                <a:solidFill>
                  <a:schemeClr val="dk2"/>
                </a:solidFill>
                <a:latin typeface="Arial"/>
                <a:ea typeface="Arial"/>
                <a:cs typeface="Arial"/>
                <a:sym typeface="Arial"/>
              </a:rPr>
              <a:t> π</a:t>
            </a:r>
            <a:r>
              <a:rPr lang="en-US" sz="1200" b="0" i="0" u="none" strike="noStrike" cap="none" dirty="0" err="1">
                <a:solidFill>
                  <a:schemeClr val="dk2"/>
                </a:solidFill>
                <a:latin typeface="Arial"/>
                <a:ea typeface="Arial"/>
                <a:cs typeface="Arial"/>
                <a:sym typeface="Arial"/>
              </a:rPr>
              <a:t>εριέχουν</a:t>
            </a:r>
            <a:r>
              <a:rPr lang="en-US" sz="1200" b="0" i="0" u="none" strike="noStrike" cap="none" dirty="0">
                <a:solidFill>
                  <a:schemeClr val="dk2"/>
                </a:solidFill>
                <a:latin typeface="Arial"/>
                <a:ea typeface="Arial"/>
                <a:cs typeface="Arial"/>
                <a:sym typeface="Arial"/>
              </a:rPr>
              <a:t> </a:t>
            </a:r>
            <a:r>
              <a:rPr lang="en-US" sz="1200" b="0" i="0" u="none" strike="noStrike" cap="none" dirty="0" err="1">
                <a:solidFill>
                  <a:schemeClr val="dk2"/>
                </a:solidFill>
                <a:latin typeface="Arial"/>
                <a:ea typeface="Arial"/>
                <a:cs typeface="Arial"/>
                <a:sym typeface="Arial"/>
              </a:rPr>
              <a:t>υψηλές</a:t>
            </a:r>
            <a:r>
              <a:rPr lang="en-US" sz="1200" b="0" i="0" u="none" strike="noStrike" cap="none" dirty="0">
                <a:solidFill>
                  <a:schemeClr val="dk2"/>
                </a:solidFill>
                <a:latin typeface="Arial"/>
                <a:ea typeface="Arial"/>
                <a:cs typeface="Arial"/>
                <a:sym typeface="Arial"/>
              </a:rPr>
              <a:t> π</a:t>
            </a:r>
            <a:r>
              <a:rPr lang="en-US" sz="1200" b="0" i="0" u="none" strike="noStrike" cap="none" dirty="0" err="1">
                <a:solidFill>
                  <a:schemeClr val="dk2"/>
                </a:solidFill>
                <a:latin typeface="Arial"/>
                <a:ea typeface="Arial"/>
                <a:cs typeface="Arial"/>
                <a:sym typeface="Arial"/>
              </a:rPr>
              <a:t>οσότητες</a:t>
            </a:r>
            <a:r>
              <a:rPr lang="en-US" sz="1200" b="0" i="0" u="none" strike="noStrike" cap="none" dirty="0">
                <a:solidFill>
                  <a:schemeClr val="dk2"/>
                </a:solidFill>
                <a:latin typeface="Arial"/>
                <a:ea typeface="Arial"/>
                <a:cs typeface="Arial"/>
                <a:sym typeface="Arial"/>
              </a:rPr>
              <a:t> β</a:t>
            </a:r>
            <a:r>
              <a:rPr lang="en-US" sz="1200" b="0" i="0" u="none" strike="noStrike" cap="none" dirty="0" err="1">
                <a:solidFill>
                  <a:schemeClr val="dk2"/>
                </a:solidFill>
                <a:latin typeface="Arial"/>
                <a:ea typeface="Arial"/>
                <a:cs typeface="Arial"/>
                <a:sym typeface="Arial"/>
              </a:rPr>
              <a:t>ιτ</a:t>
            </a:r>
            <a:r>
              <a:rPr lang="en-US" sz="1200" b="0" i="0" u="none" strike="noStrike" cap="none" dirty="0">
                <a:solidFill>
                  <a:schemeClr val="dk2"/>
                </a:solidFill>
                <a:latin typeface="Arial"/>
                <a:ea typeface="Arial"/>
                <a:cs typeface="Arial"/>
                <a:sym typeface="Arial"/>
              </a:rPr>
              <a:t>αμινών, αντιοξειδωτικών και μετάλλων.</a:t>
            </a:r>
          </a:p>
          <a:p>
            <a:pPr marL="457200" lvl="0" indent="-342900" algn="ctr">
              <a:lnSpc>
                <a:spcPct val="90000"/>
              </a:lnSpc>
              <a:spcAft>
                <a:spcPts val="600"/>
              </a:spcAft>
              <a:buClr>
                <a:schemeClr val="dk2"/>
              </a:buClr>
              <a:buSzPts val="2100"/>
            </a:pPr>
            <a:endParaRPr lang="en-US" sz="1200" b="0" i="0" u="none" strike="noStrike" cap="none" dirty="0">
              <a:solidFill>
                <a:schemeClr val="dk2"/>
              </a:solidFill>
              <a:latin typeface="Arial"/>
              <a:ea typeface="Arial"/>
              <a:cs typeface="Arial"/>
              <a:sym typeface="Arial"/>
            </a:endParaRPr>
          </a:p>
        </p:txBody>
      </p:sp>
      <p:sp>
        <p:nvSpPr>
          <p:cNvPr id="67" name="Google Shape;67;p15"/>
          <p:cNvSpPr txBox="1"/>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p>
            <a:pPr marL="114300" lvl="0">
              <a:lnSpc>
                <a:spcPct val="115000"/>
              </a:lnSpc>
              <a:spcAft>
                <a:spcPts val="600"/>
              </a:spcAft>
              <a:buClr>
                <a:schemeClr val="dk2"/>
              </a:buClr>
              <a:buSzPts val="1800"/>
            </a:pPr>
            <a:r>
              <a:rPr lang="en-US" sz="1800" b="0" i="0" u="none" strike="noStrike" cap="none" dirty="0">
                <a:solidFill>
                  <a:schemeClr val="dk2"/>
                </a:solidFill>
                <a:latin typeface="Arial"/>
                <a:ea typeface="Arial"/>
                <a:cs typeface="Arial"/>
                <a:sym typeface="Arial"/>
              </a:rPr>
              <a:t>Χαρα</a:t>
            </a:r>
            <a:r>
              <a:rPr lang="en-US" sz="1800" b="0" i="0" u="none" strike="noStrike" cap="none" dirty="0" err="1">
                <a:solidFill>
                  <a:schemeClr val="dk2"/>
                </a:solidFill>
                <a:latin typeface="Arial"/>
                <a:ea typeface="Arial"/>
                <a:cs typeface="Arial"/>
                <a:sym typeface="Arial"/>
              </a:rPr>
              <a:t>κτηριστικά</a:t>
            </a:r>
            <a:endParaRPr lang="en-US" sz="1800" b="0" i="0" u="none" strike="noStrike" cap="none" dirty="0">
              <a:solidFill>
                <a:schemeClr val="dk2"/>
              </a:solidFill>
              <a:latin typeface="Arial"/>
              <a:ea typeface="Arial"/>
              <a:cs typeface="Arial"/>
              <a:sym typeface="Arial"/>
            </a:endParaRPr>
          </a:p>
          <a:p>
            <a:pPr marL="457200" lvl="0" indent="-342900">
              <a:lnSpc>
                <a:spcPct val="115000"/>
              </a:lnSpc>
              <a:spcAft>
                <a:spcPts val="600"/>
              </a:spcAft>
              <a:buClr>
                <a:schemeClr val="dk2"/>
              </a:buClr>
              <a:buSzPts val="1800"/>
              <a:buFont typeface="Arial"/>
              <a:buChar char="●"/>
            </a:pPr>
            <a:r>
              <a:rPr lang="en-US" sz="1800" b="0" i="0" u="none" strike="noStrike" cap="none" dirty="0" err="1">
                <a:solidFill>
                  <a:schemeClr val="dk2"/>
                </a:solidFill>
                <a:latin typeface="Arial"/>
                <a:ea typeface="Arial"/>
                <a:cs typeface="Arial"/>
                <a:sym typeface="Arial"/>
              </a:rPr>
              <a:t>Υψηλή</a:t>
            </a:r>
            <a:r>
              <a:rPr lang="en-US" sz="1800" b="0" i="0" u="none" strike="noStrike" cap="none" dirty="0">
                <a:solidFill>
                  <a:schemeClr val="dk2"/>
                </a:solidFill>
                <a:latin typeface="Arial"/>
                <a:ea typeface="Arial"/>
                <a:cs typeface="Arial"/>
                <a:sym typeface="Arial"/>
              </a:rPr>
              <a:t> π</a:t>
            </a:r>
            <a:r>
              <a:rPr lang="en-US" sz="1800" b="0" i="0" u="none" strike="noStrike" cap="none" dirty="0" err="1">
                <a:solidFill>
                  <a:schemeClr val="dk2"/>
                </a:solidFill>
                <a:latin typeface="Arial"/>
                <a:ea typeface="Arial"/>
                <a:cs typeface="Arial"/>
                <a:sym typeface="Arial"/>
              </a:rPr>
              <a:t>εριεκτικότητ</a:t>
            </a:r>
            <a:r>
              <a:rPr lang="en-US" sz="1800" b="0" i="0" u="none" strike="noStrike" cap="none" dirty="0">
                <a:solidFill>
                  <a:schemeClr val="dk2"/>
                </a:solidFill>
                <a:latin typeface="Arial"/>
                <a:ea typeface="Arial"/>
                <a:cs typeface="Arial"/>
                <a:sym typeface="Arial"/>
              </a:rPr>
              <a:t>α σε αντιοξειδωτικά</a:t>
            </a:r>
          </a:p>
          <a:p>
            <a:pPr marL="457200" lvl="0" indent="-342900">
              <a:lnSpc>
                <a:spcPct val="115000"/>
              </a:lnSpc>
              <a:spcAft>
                <a:spcPts val="600"/>
              </a:spcAft>
              <a:buClr>
                <a:schemeClr val="dk2"/>
              </a:buClr>
              <a:buSzPts val="1800"/>
              <a:buFont typeface="Arial"/>
              <a:buChar char="●"/>
            </a:pPr>
            <a:r>
              <a:rPr lang="en-US" sz="1800" b="0" i="0" u="none" strike="noStrike" cap="none" dirty="0" err="1">
                <a:solidFill>
                  <a:schemeClr val="dk2"/>
                </a:solidFill>
                <a:latin typeface="Arial"/>
                <a:ea typeface="Arial"/>
                <a:cs typeface="Arial"/>
                <a:sym typeface="Arial"/>
              </a:rPr>
              <a:t>Πλούσι</a:t>
            </a:r>
            <a:r>
              <a:rPr lang="en-US" sz="1800" b="0" i="0" u="none" strike="noStrike" cap="none" dirty="0">
                <a:solidFill>
                  <a:schemeClr val="dk2"/>
                </a:solidFill>
                <a:latin typeface="Arial"/>
                <a:ea typeface="Arial"/>
                <a:cs typeface="Arial"/>
                <a:sym typeface="Arial"/>
              </a:rPr>
              <a:t>α σε βιταμίνες και μέταλλα</a:t>
            </a:r>
          </a:p>
          <a:p>
            <a:pPr marL="457200" lvl="0" indent="-342900">
              <a:lnSpc>
                <a:spcPct val="115000"/>
              </a:lnSpc>
              <a:spcAft>
                <a:spcPts val="600"/>
              </a:spcAft>
              <a:buClr>
                <a:schemeClr val="dk2"/>
              </a:buClr>
              <a:buSzPts val="1800"/>
              <a:buFont typeface="Arial"/>
              <a:buChar char="●"/>
            </a:pPr>
            <a:r>
              <a:rPr lang="en-US" sz="1800" b="0" i="0" u="none" strike="noStrike" cap="none" dirty="0" err="1">
                <a:solidFill>
                  <a:schemeClr val="dk2"/>
                </a:solidFill>
                <a:latin typeface="Arial"/>
                <a:ea typeface="Arial"/>
                <a:cs typeface="Arial"/>
                <a:sym typeface="Arial"/>
              </a:rPr>
              <a:t>Συμ</a:t>
            </a:r>
            <a:r>
              <a:rPr lang="en-US" sz="1800" b="0" i="0" u="none" strike="noStrike" cap="none" dirty="0">
                <a:solidFill>
                  <a:schemeClr val="dk2"/>
                </a:solidFill>
                <a:latin typeface="Arial"/>
                <a:ea typeface="Arial"/>
                <a:cs typeface="Arial"/>
                <a:sym typeface="Arial"/>
              </a:rPr>
              <a:t>βάλλουν στην ενίσχυση του ανοσοποιητικού συστήματος</a:t>
            </a:r>
          </a:p>
          <a:p>
            <a:pPr marL="457200" lvl="0" indent="-342900">
              <a:lnSpc>
                <a:spcPct val="115000"/>
              </a:lnSpc>
              <a:spcAft>
                <a:spcPts val="600"/>
              </a:spcAft>
              <a:buClr>
                <a:schemeClr val="dk2"/>
              </a:buClr>
              <a:buSzPts val="1800"/>
              <a:buFont typeface="Arial"/>
              <a:buChar char="●"/>
            </a:pPr>
            <a:r>
              <a:rPr lang="en-US" sz="1800" b="0" i="0" u="none" strike="noStrike" cap="none" dirty="0" err="1">
                <a:solidFill>
                  <a:schemeClr val="dk2"/>
                </a:solidFill>
                <a:latin typeface="Arial"/>
                <a:ea typeface="Arial"/>
                <a:cs typeface="Arial"/>
                <a:sym typeface="Arial"/>
              </a:rPr>
              <a:t>Βοηθούν</a:t>
            </a:r>
            <a:r>
              <a:rPr lang="en-US" sz="1800" b="0" i="0" u="none" strike="noStrike" cap="none" dirty="0">
                <a:solidFill>
                  <a:schemeClr val="dk2"/>
                </a:solidFill>
                <a:latin typeface="Arial"/>
                <a:ea typeface="Arial"/>
                <a:cs typeface="Arial"/>
                <a:sym typeface="Arial"/>
              </a:rPr>
              <a:t> </a:t>
            </a:r>
            <a:r>
              <a:rPr lang="en-US" sz="1800" b="0" i="0" u="none" strike="noStrike" cap="none" dirty="0" err="1">
                <a:solidFill>
                  <a:schemeClr val="dk2"/>
                </a:solidFill>
                <a:latin typeface="Arial"/>
                <a:ea typeface="Arial"/>
                <a:cs typeface="Arial"/>
                <a:sym typeface="Arial"/>
              </a:rPr>
              <a:t>στην</a:t>
            </a:r>
            <a:r>
              <a:rPr lang="en-US" sz="1800" b="0" i="0" u="none" strike="noStrike" cap="none" dirty="0">
                <a:solidFill>
                  <a:schemeClr val="dk2"/>
                </a:solidFill>
                <a:latin typeface="Arial"/>
                <a:ea typeface="Arial"/>
                <a:cs typeface="Arial"/>
                <a:sym typeface="Arial"/>
              </a:rPr>
              <a:t> π</a:t>
            </a:r>
            <a:r>
              <a:rPr lang="en-US" sz="1800" b="0" i="0" u="none" strike="noStrike" cap="none" dirty="0" err="1">
                <a:solidFill>
                  <a:schemeClr val="dk2"/>
                </a:solidFill>
                <a:latin typeface="Arial"/>
                <a:ea typeface="Arial"/>
                <a:cs typeface="Arial"/>
                <a:sym typeface="Arial"/>
              </a:rPr>
              <a:t>ρόληψη</a:t>
            </a:r>
            <a:r>
              <a:rPr lang="en-US" sz="1800" b="0" i="0" u="none" strike="noStrike" cap="none" dirty="0">
                <a:solidFill>
                  <a:schemeClr val="dk2"/>
                </a:solidFill>
                <a:latin typeface="Arial"/>
                <a:ea typeface="Arial"/>
                <a:cs typeface="Arial"/>
                <a:sym typeface="Arial"/>
              </a:rPr>
              <a:t> α</a:t>
            </a:r>
            <a:r>
              <a:rPr lang="en-US" sz="1800" b="0" i="0" u="none" strike="noStrike" cap="none" dirty="0" err="1">
                <a:solidFill>
                  <a:schemeClr val="dk2"/>
                </a:solidFill>
                <a:latin typeface="Arial"/>
                <a:ea typeface="Arial"/>
                <a:cs typeface="Arial"/>
                <a:sym typeface="Arial"/>
              </a:rPr>
              <a:t>σθενειών</a:t>
            </a:r>
            <a:endParaRPr lang="en-US" sz="1800" b="0" i="0" u="none" strike="noStrike" cap="none" dirty="0">
              <a:solidFill>
                <a:schemeClr val="dk2"/>
              </a:solidFill>
              <a:latin typeface="Arial"/>
              <a:ea typeface="Arial"/>
              <a:cs typeface="Arial"/>
              <a:sym typeface="Arial"/>
            </a:endParaRPr>
          </a:p>
          <a:p>
            <a:pPr marL="457200" lvl="0" indent="-342900">
              <a:lnSpc>
                <a:spcPct val="115000"/>
              </a:lnSpc>
              <a:spcAft>
                <a:spcPts val="600"/>
              </a:spcAft>
              <a:buClr>
                <a:schemeClr val="dk2"/>
              </a:buClr>
              <a:buSzPts val="1800"/>
              <a:buFont typeface="Arial"/>
              <a:buChar char="●"/>
            </a:pPr>
            <a:endParaRPr lang="en-US" sz="1800" b="0" i="0" u="none" strike="noStrike" cap="none" dirty="0">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C9CC7A36-CC15-DDB2-5B4A-CA97DE2BEB1D}"/>
              </a:ext>
            </a:extLst>
          </p:cNvPr>
          <p:cNvSpPr>
            <a:spLocks noGrp="1"/>
          </p:cNvSpPr>
          <p:nvPr>
            <p:ph type="body" idx="2"/>
          </p:nvPr>
        </p:nvSpPr>
        <p:spPr/>
        <p:txBody>
          <a:bodyPr>
            <a:normAutofit fontScale="62500" lnSpcReduction="20000"/>
          </a:bodyPr>
          <a:lstStyle/>
          <a:p>
            <a:pPr algn="l"/>
            <a:r>
              <a:rPr lang="el-GR" b="1" i="0" dirty="0">
                <a:solidFill>
                  <a:srgbClr val="000000"/>
                </a:solidFill>
                <a:effectLst/>
                <a:latin typeface="Noto Serif" panose="02020600060500020200" pitchFamily="18" charset="0"/>
              </a:rPr>
              <a:t>Ρίζα </a:t>
            </a:r>
            <a:r>
              <a:rPr lang="el-GR" b="1" i="0" dirty="0" err="1">
                <a:solidFill>
                  <a:srgbClr val="000000"/>
                </a:solidFill>
                <a:effectLst/>
                <a:latin typeface="Noto Serif" panose="02020600060500020200" pitchFamily="18" charset="0"/>
              </a:rPr>
              <a:t>Μάκα</a:t>
            </a:r>
            <a:br>
              <a:rPr lang="el-GR" dirty="0"/>
            </a:br>
            <a:br>
              <a:rPr lang="el-GR" dirty="0"/>
            </a:br>
            <a:r>
              <a:rPr lang="el-GR" b="0" i="0" dirty="0">
                <a:solidFill>
                  <a:srgbClr val="000000"/>
                </a:solidFill>
                <a:effectLst/>
                <a:latin typeface="Noto Serif" panose="02020600060500020200" pitchFamily="18" charset="0"/>
              </a:rPr>
              <a:t>Εάν ζαλίζεσαι εύκολα στο αεροπλάνο ή στο πλοίο, τότε αυτή η ρίζα μπορεί να σε κάνει να νιώσεις καλύτερα. Η </a:t>
            </a:r>
            <a:r>
              <a:rPr lang="el-GR" b="0" i="0" dirty="0" err="1">
                <a:solidFill>
                  <a:srgbClr val="000000"/>
                </a:solidFill>
                <a:effectLst/>
                <a:latin typeface="Noto Serif" panose="02020600060500020200" pitchFamily="18" charset="0"/>
              </a:rPr>
              <a:t>Μάκα</a:t>
            </a:r>
            <a:r>
              <a:rPr lang="el-GR" b="0" i="0" dirty="0">
                <a:solidFill>
                  <a:srgbClr val="000000"/>
                </a:solidFill>
                <a:effectLst/>
                <a:latin typeface="Noto Serif" panose="02020600060500020200" pitchFamily="18" charset="0"/>
              </a:rPr>
              <a:t>, γνωστή και ως «περουβιανό </a:t>
            </a:r>
            <a:r>
              <a:rPr lang="el-GR" b="0" i="0" dirty="0" err="1">
                <a:solidFill>
                  <a:srgbClr val="000000"/>
                </a:solidFill>
                <a:effectLst/>
                <a:latin typeface="Noto Serif" panose="02020600060500020200" pitchFamily="18" charset="0"/>
              </a:rPr>
              <a:t>τζίντζερ</a:t>
            </a:r>
            <a:r>
              <a:rPr lang="el-GR" b="0" i="0" dirty="0">
                <a:solidFill>
                  <a:srgbClr val="000000"/>
                </a:solidFill>
                <a:effectLst/>
                <a:latin typeface="Noto Serif" panose="02020600060500020200" pitchFamily="18" charset="0"/>
              </a:rPr>
              <a:t>», προέρχεται από την περιοχή των Άνδεων και μπορεί να καλλιεργηθεί σε υψηλότερα υψόμετρα από άλλα φυτά. Αναπτύσσεται κάτω από το χώμα (κλασική περίπτωση ρίζας) και μοιάζει με βολβό σκόρδου με στρογγυλεμένη βάση, λεπτές ρίζες και μια τούφα πράσινου που αναπτύσσεται στο πάνω μέρος του. Η ρίζα στεγνώνει και αλέθεται σε λεπτή σκόνη, ΜΓΔ, και καταναλώνεται ως συμπλήρωμα ή προστίθεται στο τσάι.</a:t>
            </a:r>
          </a:p>
          <a:p>
            <a:br>
              <a:rPr lang="el-GR" b="0" i="0" dirty="0">
                <a:solidFill>
                  <a:srgbClr val="000000"/>
                </a:solidFill>
                <a:effectLst/>
                <a:latin typeface="Noto Serif" panose="02020600060500020200" pitchFamily="18" charset="0"/>
              </a:rPr>
            </a:br>
            <a:endParaRPr lang="el-GR" dirty="0"/>
          </a:p>
        </p:txBody>
      </p:sp>
      <p:pic>
        <p:nvPicPr>
          <p:cNvPr id="6" name="Εικόνα 5" descr="Εικόνα που περιέχει ριζωματώδη λαχανικά, λαχανικά, οπωροκηπευτικά, Βολβός&#10;&#10;Περιγραφή που δημιουργήθηκε αυτόματα">
            <a:extLst>
              <a:ext uri="{FF2B5EF4-FFF2-40B4-BE49-F238E27FC236}">
                <a16:creationId xmlns:a16="http://schemas.microsoft.com/office/drawing/2014/main" id="{81CA3487-B243-79BD-979B-C705E3A77188}"/>
              </a:ext>
            </a:extLst>
          </p:cNvPr>
          <p:cNvPicPr>
            <a:picLocks noChangeAspect="1"/>
          </p:cNvPicPr>
          <p:nvPr/>
        </p:nvPicPr>
        <p:blipFill>
          <a:blip r:embed="rId2"/>
          <a:stretch>
            <a:fillRect/>
          </a:stretch>
        </p:blipFill>
        <p:spPr>
          <a:xfrm>
            <a:off x="249936" y="1160496"/>
            <a:ext cx="4230081" cy="2822257"/>
          </a:xfrm>
          <a:prstGeom prst="rect">
            <a:avLst/>
          </a:prstGeom>
        </p:spPr>
      </p:pic>
    </p:spTree>
    <p:extLst>
      <p:ext uri="{BB962C8B-B14F-4D97-AF65-F5344CB8AC3E}">
        <p14:creationId xmlns:p14="http://schemas.microsoft.com/office/powerpoint/2010/main" val="142896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AFD1-4EB7-4C80-08F7-E6D57B1B5426}"/>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1BB28172-42F3-EBEB-6530-21639D501F11}"/>
              </a:ext>
            </a:extLst>
          </p:cNvPr>
          <p:cNvSpPr>
            <a:spLocks noGrp="1"/>
          </p:cNvSpPr>
          <p:nvPr>
            <p:ph type="body" idx="2"/>
          </p:nvPr>
        </p:nvSpPr>
        <p:spPr/>
        <p:txBody>
          <a:bodyPr>
            <a:normAutofit fontScale="62500" lnSpcReduction="20000"/>
          </a:bodyPr>
          <a:lstStyle/>
          <a:p>
            <a:pPr algn="l"/>
            <a:r>
              <a:rPr lang="el-GR" b="1" dirty="0" err="1">
                <a:solidFill>
                  <a:srgbClr val="000000"/>
                </a:solidFill>
                <a:latin typeface="Noto Serif" panose="02020600060500020200" pitchFamily="18" charset="0"/>
              </a:rPr>
              <a:t>Κινόα</a:t>
            </a:r>
            <a:r>
              <a:rPr lang="el-GR" b="1" dirty="0">
                <a:solidFill>
                  <a:srgbClr val="000000"/>
                </a:solidFill>
                <a:latin typeface="Noto Serif" panose="02020600060500020200" pitchFamily="18" charset="0"/>
              </a:rPr>
              <a:t> </a:t>
            </a:r>
          </a:p>
          <a:p>
            <a:pPr marL="114300" indent="0" algn="l">
              <a:buNone/>
            </a:pPr>
            <a:endParaRPr lang="el-GR" b="0" i="0" dirty="0">
              <a:solidFill>
                <a:srgbClr val="000000"/>
              </a:solidFill>
              <a:effectLst/>
              <a:latin typeface="arial" panose="020B0604020202020204" pitchFamily="34" charset="0"/>
            </a:endParaRPr>
          </a:p>
          <a:p>
            <a:pPr marL="114300" indent="0" algn="l">
              <a:buNone/>
            </a:pPr>
            <a:r>
              <a:rPr lang="el-GR" b="0" i="0" dirty="0">
                <a:solidFill>
                  <a:srgbClr val="000000"/>
                </a:solidFill>
                <a:effectLst/>
                <a:latin typeface="arial" panose="020B0604020202020204" pitchFamily="34" charset="0"/>
              </a:rPr>
              <a:t>βοηθά στην διατήρηση του σακχάρου σε χαμηλά επίπεδα στο αίμα</a:t>
            </a:r>
          </a:p>
          <a:p>
            <a:pPr marL="114300" indent="0" algn="l">
              <a:buNone/>
            </a:pPr>
            <a:r>
              <a:rPr lang="el-GR" b="0" i="0" dirty="0">
                <a:solidFill>
                  <a:srgbClr val="000000"/>
                </a:solidFill>
                <a:effectLst/>
                <a:latin typeface="arial" panose="020B0604020202020204" pitchFamily="34" charset="0"/>
              </a:rPr>
              <a:t> βοηθά στην απώλεια σωματικού βάρους. Για το λόγω αυτό, προτιμάται από άτομα που βρίσκονται σε πρόγραμμα διατροφής, αλλά και από αθλητές. </a:t>
            </a:r>
          </a:p>
          <a:p>
            <a:pPr marL="114300" indent="0" algn="l">
              <a:buNone/>
            </a:pPr>
            <a:r>
              <a:rPr lang="el-GR" b="0" i="0" dirty="0">
                <a:solidFill>
                  <a:srgbClr val="000000"/>
                </a:solidFill>
                <a:effectLst/>
                <a:latin typeface="arial" panose="020B0604020202020204" pitchFamily="34" charset="0"/>
              </a:rPr>
              <a:t>Επιπλέον, είναι μια τροφή η οποία μπορεί να καταναλωθεί από άτομα με δυσανεξία στην </a:t>
            </a:r>
            <a:r>
              <a:rPr lang="el-GR" b="0" i="0" dirty="0" err="1">
                <a:solidFill>
                  <a:srgbClr val="000000"/>
                </a:solidFill>
                <a:effectLst/>
                <a:latin typeface="arial" panose="020B0604020202020204" pitchFamily="34" charset="0"/>
              </a:rPr>
              <a:t>γλουτένη</a:t>
            </a:r>
            <a:r>
              <a:rPr lang="el-GR" b="0" i="0" dirty="0">
                <a:solidFill>
                  <a:srgbClr val="000000"/>
                </a:solidFill>
                <a:effectLst/>
                <a:latin typeface="arial" panose="020B0604020202020204" pitchFamily="34" charset="0"/>
              </a:rPr>
              <a:t>.</a:t>
            </a:r>
            <a:endParaRPr lang="el-GR" b="0" i="0" dirty="0">
              <a:solidFill>
                <a:srgbClr val="000000"/>
              </a:solidFill>
              <a:effectLst/>
              <a:latin typeface="CFAstyStdBook"/>
            </a:endParaRPr>
          </a:p>
          <a:p>
            <a:pPr algn="l"/>
            <a:endParaRPr lang="el-GR" b="0" i="0" dirty="0">
              <a:solidFill>
                <a:srgbClr val="000000"/>
              </a:solidFill>
              <a:effectLst/>
              <a:latin typeface="arial" panose="020B0604020202020204" pitchFamily="34" charset="0"/>
            </a:endParaRPr>
          </a:p>
          <a:p>
            <a:pPr algn="l"/>
            <a:r>
              <a:rPr lang="el-GR" b="0" i="0" dirty="0">
                <a:solidFill>
                  <a:srgbClr val="000000"/>
                </a:solidFill>
                <a:effectLst/>
                <a:latin typeface="arial" panose="020B0604020202020204" pitchFamily="34" charset="0"/>
              </a:rPr>
              <a:t>Πρόκειται για μια τροφή με μαγνήσιο, φώσφορο, </a:t>
            </a:r>
            <a:r>
              <a:rPr lang="el-GR" b="0" i="0" dirty="0" err="1">
                <a:solidFill>
                  <a:srgbClr val="000000"/>
                </a:solidFill>
                <a:effectLst/>
                <a:latin typeface="arial" panose="020B0604020202020204" pitchFamily="34" charset="0"/>
              </a:rPr>
              <a:t>φολικό</a:t>
            </a:r>
            <a:r>
              <a:rPr lang="el-GR" b="0" i="0" dirty="0">
                <a:solidFill>
                  <a:srgbClr val="000000"/>
                </a:solidFill>
                <a:effectLst/>
                <a:latin typeface="arial" panose="020B0604020202020204" pitchFamily="34" charset="0"/>
              </a:rPr>
              <a:t> οξύ και σίδηρο, στοιχεία απαραίτητα για την υγεία του ανθρώπινου οργανισμού. Ακόμα, οι φυτικές που περιέχει, έχουν συνδεθεί με μείωση της πιθανότητας εμφάνισης καρδιαγγειακών νοσημάτων, ενώ παράλληλα συμβάλλουν στην υγεία του εγκεφάλου.</a:t>
            </a:r>
            <a:endParaRPr lang="el-GR" b="0" i="0" dirty="0">
              <a:solidFill>
                <a:srgbClr val="000000"/>
              </a:solidFill>
              <a:effectLst/>
              <a:latin typeface="CFAstyStdBook"/>
            </a:endParaRPr>
          </a:p>
          <a:p>
            <a:pPr marL="114300" indent="0" algn="l">
              <a:buNone/>
            </a:pPr>
            <a:br>
              <a:rPr lang="el-GR" dirty="0"/>
            </a:br>
            <a:br>
              <a:rPr lang="el-GR" dirty="0"/>
            </a:br>
            <a:br>
              <a:rPr lang="el-GR" b="0" i="0" dirty="0">
                <a:solidFill>
                  <a:srgbClr val="000000"/>
                </a:solidFill>
                <a:effectLst/>
                <a:latin typeface="Noto Serif" panose="02020600060500020200" pitchFamily="18" charset="0"/>
              </a:rPr>
            </a:br>
            <a:endParaRPr lang="el-GR" dirty="0"/>
          </a:p>
        </p:txBody>
      </p:sp>
      <p:pic>
        <p:nvPicPr>
          <p:cNvPr id="3" name="Εικόνα 2" descr="Εικόνα που περιέχει σπόρος, δημητριακά, ξηροί καρποί και σπόροι, μείγμα&#10;&#10;Περιγραφή που δημιουργήθηκε αυτόματα">
            <a:extLst>
              <a:ext uri="{FF2B5EF4-FFF2-40B4-BE49-F238E27FC236}">
                <a16:creationId xmlns:a16="http://schemas.microsoft.com/office/drawing/2014/main" id="{764C6E65-9CC5-9AA0-23FB-E857A4C0E0CF}"/>
              </a:ext>
            </a:extLst>
          </p:cNvPr>
          <p:cNvPicPr>
            <a:picLocks noChangeAspect="1"/>
          </p:cNvPicPr>
          <p:nvPr/>
        </p:nvPicPr>
        <p:blipFill>
          <a:blip r:embed="rId2"/>
          <a:stretch>
            <a:fillRect/>
          </a:stretch>
        </p:blipFill>
        <p:spPr>
          <a:xfrm>
            <a:off x="571929" y="601014"/>
            <a:ext cx="3235024" cy="4006038"/>
          </a:xfrm>
          <a:prstGeom prst="rect">
            <a:avLst/>
          </a:prstGeom>
        </p:spPr>
      </p:pic>
    </p:spTree>
    <p:extLst>
      <p:ext uri="{BB962C8B-B14F-4D97-AF65-F5344CB8AC3E}">
        <p14:creationId xmlns:p14="http://schemas.microsoft.com/office/powerpoint/2010/main" val="245380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285750" y="2924175"/>
            <a:ext cx="2663190" cy="1775460"/>
          </a:xfrm>
          <a:prstGeom prst="rect">
            <a:avLst/>
          </a:prstGeom>
          <a:noFill/>
          <a:ln>
            <a:noFill/>
          </a:ln>
        </p:spPr>
      </p:pic>
      <p:pic>
        <p:nvPicPr>
          <p:cNvPr id="73" name="Google Shape;73;p16"/>
          <p:cNvPicPr preferRelativeResize="0"/>
          <p:nvPr/>
        </p:nvPicPr>
        <p:blipFill>
          <a:blip r:embed="rId4">
            <a:alphaModFix/>
          </a:blip>
          <a:stretch>
            <a:fillRect/>
          </a:stretch>
        </p:blipFill>
        <p:spPr>
          <a:xfrm>
            <a:off x="3234690" y="2924175"/>
            <a:ext cx="2663190" cy="1775460"/>
          </a:xfrm>
          <a:prstGeom prst="rect">
            <a:avLst/>
          </a:prstGeom>
          <a:noFill/>
          <a:ln>
            <a:noFill/>
          </a:ln>
        </p:spPr>
      </p:pic>
      <p:pic>
        <p:nvPicPr>
          <p:cNvPr id="74" name="Google Shape;74;p16"/>
          <p:cNvPicPr preferRelativeResize="0"/>
          <p:nvPr/>
        </p:nvPicPr>
        <p:blipFill>
          <a:blip r:embed="rId5">
            <a:alphaModFix/>
          </a:blip>
          <a:stretch>
            <a:fillRect/>
          </a:stretch>
        </p:blipFill>
        <p:spPr>
          <a:xfrm>
            <a:off x="6183630" y="2923742"/>
            <a:ext cx="2663191" cy="1776328"/>
          </a:xfrm>
          <a:prstGeom prst="rect">
            <a:avLst/>
          </a:prstGeom>
          <a:noFill/>
          <a:ln>
            <a:noFill/>
          </a:ln>
        </p:spPr>
      </p:pic>
      <p:sp>
        <p:nvSpPr>
          <p:cNvPr id="75" name="Google Shape;75;p16"/>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Παραδείγματα Ελληνικών Superfoods</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76" name="Google Shape;76;p16"/>
          <p:cNvSpPr txBox="1"/>
          <p:nvPr/>
        </p:nvSpPr>
        <p:spPr>
          <a:xfrm>
            <a:off x="285750" y="1257300"/>
            <a:ext cx="26631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40F0F"/>
                </a:solidFill>
                <a:latin typeface="Karla"/>
                <a:ea typeface="Karla"/>
                <a:cs typeface="Karla"/>
                <a:sym typeface="Karla"/>
              </a:rPr>
              <a:t>Ελαιόλαδο</a:t>
            </a:r>
            <a:endParaRPr sz="1600">
              <a:solidFill>
                <a:srgbClr val="040F0F"/>
              </a:solidFill>
              <a:latin typeface="Karla"/>
              <a:ea typeface="Karla"/>
              <a:cs typeface="Karla"/>
              <a:sym typeface="Karla"/>
            </a:endParaRPr>
          </a:p>
          <a:p>
            <a:pPr marL="0" lvl="0" indent="0" algn="l" rtl="0">
              <a:spcBef>
                <a:spcPts val="1000"/>
              </a:spcBef>
              <a:spcAft>
                <a:spcPts val="0"/>
              </a:spcAft>
              <a:buNone/>
            </a:pPr>
            <a:endParaRPr sz="1600">
              <a:solidFill>
                <a:srgbClr val="040F0F"/>
              </a:solidFill>
              <a:latin typeface="Karla"/>
              <a:ea typeface="Karla"/>
              <a:cs typeface="Karla"/>
              <a:sym typeface="Karla"/>
            </a:endParaRPr>
          </a:p>
        </p:txBody>
      </p:sp>
      <p:sp>
        <p:nvSpPr>
          <p:cNvPr id="77" name="Google Shape;77;p16"/>
          <p:cNvSpPr txBox="1"/>
          <p:nvPr/>
        </p:nvSpPr>
        <p:spPr>
          <a:xfrm>
            <a:off x="3234690" y="1257300"/>
            <a:ext cx="26631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40F0F"/>
                </a:solidFill>
                <a:latin typeface="Karla"/>
                <a:ea typeface="Karla"/>
                <a:cs typeface="Karla"/>
                <a:sym typeface="Karla"/>
              </a:rPr>
              <a:t>Μέλι</a:t>
            </a:r>
            <a:endParaRPr sz="1600">
              <a:solidFill>
                <a:srgbClr val="040F0F"/>
              </a:solidFill>
              <a:latin typeface="Karla"/>
              <a:ea typeface="Karla"/>
              <a:cs typeface="Karla"/>
              <a:sym typeface="Karla"/>
            </a:endParaRPr>
          </a:p>
          <a:p>
            <a:pPr marL="0" lvl="0" indent="0" algn="l" rtl="0">
              <a:spcBef>
                <a:spcPts val="1000"/>
              </a:spcBef>
              <a:spcAft>
                <a:spcPts val="0"/>
              </a:spcAft>
              <a:buNone/>
            </a:pPr>
            <a:endParaRPr sz="1600">
              <a:solidFill>
                <a:srgbClr val="040F0F"/>
              </a:solidFill>
              <a:latin typeface="Karla"/>
              <a:ea typeface="Karla"/>
              <a:cs typeface="Karla"/>
              <a:sym typeface="Karla"/>
            </a:endParaRPr>
          </a:p>
        </p:txBody>
      </p:sp>
      <p:sp>
        <p:nvSpPr>
          <p:cNvPr id="78" name="Google Shape;78;p16"/>
          <p:cNvSpPr txBox="1"/>
          <p:nvPr/>
        </p:nvSpPr>
        <p:spPr>
          <a:xfrm>
            <a:off x="6183630" y="1257300"/>
            <a:ext cx="26631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40F0F"/>
                </a:solidFill>
                <a:latin typeface="Karla"/>
                <a:ea typeface="Karla"/>
                <a:cs typeface="Karla"/>
                <a:sym typeface="Karla"/>
              </a:rPr>
              <a:t>Γιαούρτι</a:t>
            </a:r>
            <a:endParaRPr sz="1600">
              <a:solidFill>
                <a:srgbClr val="040F0F"/>
              </a:solidFill>
              <a:latin typeface="Karla"/>
              <a:ea typeface="Karla"/>
              <a:cs typeface="Karla"/>
              <a:sym typeface="Karla"/>
            </a:endParaRPr>
          </a:p>
          <a:p>
            <a:pPr marL="0" lvl="0" indent="0" algn="l" rtl="0">
              <a:spcBef>
                <a:spcPts val="1000"/>
              </a:spcBef>
              <a:spcAft>
                <a:spcPts val="0"/>
              </a:spcAft>
              <a:buNone/>
            </a:pPr>
            <a:endParaRPr sz="1600">
              <a:solidFill>
                <a:srgbClr val="040F0F"/>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solidFill>
                  <a:srgbClr val="FFFFFF"/>
                </a:solidFill>
                <a:latin typeface="Akatab"/>
                <a:ea typeface="Akatab"/>
                <a:cs typeface="Akatab"/>
                <a:sym typeface="Akatab"/>
              </a:rPr>
              <a:t>Διατροφικά Οφέλη</a:t>
            </a:r>
            <a:endParaRPr sz="2900" b="1">
              <a:solidFill>
                <a:srgbClr val="FFFFFF"/>
              </a:solidFill>
              <a:latin typeface="Akatab"/>
              <a:ea typeface="Akatab"/>
              <a:cs typeface="Akatab"/>
              <a:sym typeface="Akatab"/>
            </a:endParaRPr>
          </a:p>
          <a:p>
            <a:pPr marL="0" lvl="0" indent="0" algn="l" rtl="0">
              <a:spcBef>
                <a:spcPts val="1000"/>
              </a:spcBef>
              <a:spcAft>
                <a:spcPts val="0"/>
              </a:spcAft>
              <a:buNone/>
            </a:pPr>
            <a:endParaRPr sz="2900">
              <a:solidFill>
                <a:srgbClr val="040F0F"/>
              </a:solidFill>
              <a:latin typeface="Karla"/>
              <a:ea typeface="Karla"/>
              <a:cs typeface="Karla"/>
              <a:sym typeface="Karla"/>
            </a:endParaRPr>
          </a:p>
        </p:txBody>
      </p:sp>
      <p:sp>
        <p:nvSpPr>
          <p:cNvPr id="84" name="Google Shape;84;p17"/>
          <p:cNvSpPr txBox="1"/>
          <p:nvPr/>
        </p:nvSpPr>
        <p:spPr>
          <a:xfrm>
            <a:off x="285750" y="914400"/>
            <a:ext cx="4325874"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dirty="0">
                <a:solidFill>
                  <a:srgbClr val="040F0F"/>
                </a:solidFill>
                <a:latin typeface="Karla"/>
                <a:ea typeface="Karla"/>
                <a:cs typeface="Karla"/>
                <a:sym typeface="Karla"/>
              </a:rPr>
              <a:t>Ελαιόλαδο</a:t>
            </a:r>
            <a:endParaRPr sz="2150" b="1" dirty="0">
              <a:solidFill>
                <a:srgbClr val="040F0F"/>
              </a:solidFill>
              <a:latin typeface="Karla"/>
              <a:ea typeface="Karla"/>
              <a:cs typeface="Karla"/>
              <a:sym typeface="Karla"/>
            </a:endParaRPr>
          </a:p>
          <a:p>
            <a:pPr marL="457200" lvl="0" indent="-330200" algn="l" rtl="0">
              <a:spcBef>
                <a:spcPts val="1000"/>
              </a:spcBef>
              <a:spcAft>
                <a:spcPts val="0"/>
              </a:spcAft>
              <a:buClr>
                <a:srgbClr val="040F0F"/>
              </a:buClr>
              <a:buSzPts val="1600"/>
              <a:buFont typeface="Karla"/>
              <a:buChar char="●"/>
            </a:pPr>
            <a:r>
              <a:rPr lang="en" sz="1600" dirty="0">
                <a:solidFill>
                  <a:srgbClr val="040F0F"/>
                </a:solidFill>
                <a:latin typeface="Karla"/>
                <a:ea typeface="Karla"/>
                <a:cs typeface="Karla"/>
                <a:sym typeface="Karla"/>
              </a:rPr>
              <a:t>Πλούσιο σε μονοακόρεστα λιπαρά</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dirty="0">
                <a:solidFill>
                  <a:srgbClr val="040F0F"/>
                </a:solidFill>
                <a:latin typeface="Karla"/>
                <a:ea typeface="Karla"/>
                <a:cs typeface="Karla"/>
                <a:sym typeface="Karla"/>
              </a:rPr>
              <a:t>Περιέχει αντιοξειδωτικά όπως η βιταμίνη Ε</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dirty="0">
                <a:solidFill>
                  <a:srgbClr val="040F0F"/>
                </a:solidFill>
                <a:latin typeface="Karla"/>
                <a:ea typeface="Karla"/>
                <a:cs typeface="Karla"/>
                <a:sym typeface="Karla"/>
              </a:rPr>
              <a:t>Μειώνει τον κίνδυνο καρδιοπαθειών</a:t>
            </a:r>
            <a:endParaRPr sz="1600" dirty="0">
              <a:solidFill>
                <a:srgbClr val="040F0F"/>
              </a:solidFill>
              <a:latin typeface="Karla"/>
              <a:ea typeface="Karla"/>
              <a:cs typeface="Karla"/>
              <a:sym typeface="Karla"/>
            </a:endParaRPr>
          </a:p>
          <a:p>
            <a:pPr marL="0" lvl="0" indent="0" algn="l" rtl="0">
              <a:spcBef>
                <a:spcPts val="720"/>
              </a:spcBef>
              <a:spcAft>
                <a:spcPts val="0"/>
              </a:spcAft>
              <a:buNone/>
            </a:pPr>
            <a:endParaRPr sz="2150" dirty="0">
              <a:solidFill>
                <a:srgbClr val="040F0F"/>
              </a:solidFill>
              <a:latin typeface="Karla"/>
              <a:ea typeface="Karla"/>
              <a:cs typeface="Karla"/>
              <a:sym typeface="Karla"/>
            </a:endParaRPr>
          </a:p>
        </p:txBody>
      </p:sp>
      <p:sp>
        <p:nvSpPr>
          <p:cNvPr id="85" name="Google Shape;85;p17"/>
          <p:cNvSpPr txBox="1"/>
          <p:nvPr/>
        </p:nvSpPr>
        <p:spPr>
          <a:xfrm>
            <a:off x="4743450" y="914400"/>
            <a:ext cx="41148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50" b="1" dirty="0">
                <a:solidFill>
                  <a:srgbClr val="040F0F"/>
                </a:solidFill>
                <a:latin typeface="Karla"/>
                <a:ea typeface="Karla"/>
                <a:cs typeface="Karla"/>
                <a:sym typeface="Karla"/>
              </a:rPr>
              <a:t>Μέλι &amp; Γιαούρτι</a:t>
            </a:r>
            <a:endParaRPr sz="2150" b="1" dirty="0">
              <a:solidFill>
                <a:srgbClr val="040F0F"/>
              </a:solidFill>
              <a:latin typeface="Karla"/>
              <a:ea typeface="Karla"/>
              <a:cs typeface="Karla"/>
              <a:sym typeface="Karla"/>
            </a:endParaRPr>
          </a:p>
          <a:p>
            <a:pPr marL="457200" lvl="0" indent="-330200" algn="l" rtl="0">
              <a:spcBef>
                <a:spcPts val="100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Μέλι</a:t>
            </a:r>
            <a:r>
              <a:rPr lang="en" sz="1600" dirty="0">
                <a:solidFill>
                  <a:srgbClr val="040F0F"/>
                </a:solidFill>
                <a:latin typeface="Karla"/>
                <a:ea typeface="Karla"/>
                <a:cs typeface="Karla"/>
                <a:sym typeface="Karla"/>
              </a:rPr>
              <a:t>: Φυσική πηγή αντιμικροβιακών ουσιών</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b="1" dirty="0">
                <a:solidFill>
                  <a:srgbClr val="040F0F"/>
                </a:solidFill>
                <a:latin typeface="Karla"/>
                <a:ea typeface="Karla"/>
                <a:cs typeface="Karla"/>
                <a:sym typeface="Karla"/>
              </a:rPr>
              <a:t>Γιαούρτι</a:t>
            </a:r>
            <a:r>
              <a:rPr lang="en" sz="1600" dirty="0">
                <a:solidFill>
                  <a:srgbClr val="040F0F"/>
                </a:solidFill>
                <a:latin typeface="Karla"/>
                <a:ea typeface="Karla"/>
                <a:cs typeface="Karla"/>
                <a:sym typeface="Karla"/>
              </a:rPr>
              <a:t>: Πλούσιο σε προβιοτικά, ενισχύει την πέψη</a:t>
            </a:r>
            <a:endParaRPr sz="1600" dirty="0">
              <a:solidFill>
                <a:srgbClr val="040F0F"/>
              </a:solidFill>
              <a:latin typeface="Karla"/>
              <a:ea typeface="Karla"/>
              <a:cs typeface="Karla"/>
              <a:sym typeface="Karla"/>
            </a:endParaRPr>
          </a:p>
          <a:p>
            <a:pPr marL="457200" lvl="0" indent="-330200" algn="l" rtl="0">
              <a:spcBef>
                <a:spcPts val="0"/>
              </a:spcBef>
              <a:spcAft>
                <a:spcPts val="0"/>
              </a:spcAft>
              <a:buClr>
                <a:srgbClr val="040F0F"/>
              </a:buClr>
              <a:buSzPts val="1600"/>
              <a:buFont typeface="Karla"/>
              <a:buChar char="●"/>
            </a:pPr>
            <a:r>
              <a:rPr lang="en" sz="1600" dirty="0">
                <a:solidFill>
                  <a:srgbClr val="040F0F"/>
                </a:solidFill>
                <a:latin typeface="Karla"/>
                <a:ea typeface="Karla"/>
                <a:cs typeface="Karla"/>
                <a:sym typeface="Karla"/>
              </a:rPr>
              <a:t>Και τα δύο ενισχύουν το ανοσοποιητικό σύστημα</a:t>
            </a:r>
            <a:endParaRPr sz="1600" dirty="0">
              <a:solidFill>
                <a:srgbClr val="040F0F"/>
              </a:solidFill>
              <a:latin typeface="Karla"/>
              <a:ea typeface="Karla"/>
              <a:cs typeface="Karla"/>
              <a:sym typeface="Karla"/>
            </a:endParaRPr>
          </a:p>
          <a:p>
            <a:pPr marL="0" lvl="0" indent="0" algn="l" rtl="0">
              <a:spcBef>
                <a:spcPts val="720"/>
              </a:spcBef>
              <a:spcAft>
                <a:spcPts val="0"/>
              </a:spcAft>
              <a:buNone/>
            </a:pPr>
            <a:endParaRPr sz="2150" dirty="0">
              <a:solidFill>
                <a:srgbClr val="040F0F"/>
              </a:solidFill>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2F52DFC7-633B-B2AA-D141-62C15E64B420}"/>
            </a:ext>
          </a:extLst>
        </p:cNvPr>
        <p:cNvGrpSpPr/>
        <p:nvPr/>
      </p:nvGrpSpPr>
      <p:grpSpPr>
        <a:xfrm>
          <a:off x="0" y="0"/>
          <a:ext cx="0" cy="0"/>
          <a:chOff x="0" y="0"/>
          <a:chExt cx="0" cy="0"/>
        </a:xfrm>
      </p:grpSpPr>
      <p:pic>
        <p:nvPicPr>
          <p:cNvPr id="72" name="Google Shape;72;p16">
            <a:extLst>
              <a:ext uri="{FF2B5EF4-FFF2-40B4-BE49-F238E27FC236}">
                <a16:creationId xmlns:a16="http://schemas.microsoft.com/office/drawing/2014/main" id="{0335306F-E798-4C54-D8E9-5CBC37B8B8FD}"/>
              </a:ext>
            </a:extLst>
          </p:cNvPr>
          <p:cNvPicPr preferRelativeResize="0"/>
          <p:nvPr/>
        </p:nvPicPr>
        <p:blipFill>
          <a:blip r:embed="rId3"/>
          <a:srcRect/>
          <a:stretch/>
        </p:blipFill>
        <p:spPr>
          <a:xfrm>
            <a:off x="291668" y="2924175"/>
            <a:ext cx="2651353" cy="1775460"/>
          </a:xfrm>
          <a:prstGeom prst="rect">
            <a:avLst/>
          </a:prstGeom>
          <a:noFill/>
          <a:ln>
            <a:noFill/>
          </a:ln>
        </p:spPr>
      </p:pic>
      <p:pic>
        <p:nvPicPr>
          <p:cNvPr id="73" name="Google Shape;73;p16">
            <a:extLst>
              <a:ext uri="{FF2B5EF4-FFF2-40B4-BE49-F238E27FC236}">
                <a16:creationId xmlns:a16="http://schemas.microsoft.com/office/drawing/2014/main" id="{A61F497E-AE93-9DCE-6F56-FC0CCD4D6ECC}"/>
              </a:ext>
            </a:extLst>
          </p:cNvPr>
          <p:cNvPicPr preferRelativeResize="0"/>
          <p:nvPr/>
        </p:nvPicPr>
        <p:blipFill>
          <a:blip r:embed="rId4"/>
          <a:srcRect/>
          <a:stretch/>
        </p:blipFill>
        <p:spPr>
          <a:xfrm>
            <a:off x="3234690" y="2992462"/>
            <a:ext cx="2663190" cy="1638886"/>
          </a:xfrm>
          <a:prstGeom prst="rect">
            <a:avLst/>
          </a:prstGeom>
          <a:noFill/>
          <a:ln>
            <a:noFill/>
          </a:ln>
        </p:spPr>
      </p:pic>
      <p:sp>
        <p:nvSpPr>
          <p:cNvPr id="75" name="Google Shape;75;p16">
            <a:extLst>
              <a:ext uri="{FF2B5EF4-FFF2-40B4-BE49-F238E27FC236}">
                <a16:creationId xmlns:a16="http://schemas.microsoft.com/office/drawing/2014/main" id="{110D30E8-2228-8374-8011-5788142C80CC}"/>
              </a:ext>
            </a:extLst>
          </p:cNvPr>
          <p:cNvSpPr txBox="1"/>
          <p:nvPr/>
        </p:nvSpPr>
        <p:spPr>
          <a:xfrm>
            <a:off x="285750" y="285750"/>
            <a:ext cx="8572500" cy="2540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900" b="1" i="0" u="none" strike="noStrike" kern="0" cap="none" spc="0" normalizeH="0" baseline="0" noProof="0">
                <a:ln>
                  <a:noFill/>
                </a:ln>
                <a:solidFill>
                  <a:srgbClr val="FFFFFF"/>
                </a:solidFill>
                <a:effectLst/>
                <a:uLnTx/>
                <a:uFillTx/>
                <a:latin typeface="Akatab"/>
                <a:ea typeface="Akatab"/>
                <a:cs typeface="Akatab"/>
                <a:sym typeface="Akatab"/>
              </a:rPr>
              <a:t>Παραδείγματα Ελληνικών Superfoods</a:t>
            </a:r>
            <a:endParaRPr kumimoji="0" sz="2900" b="1" i="0" u="none" strike="noStrike" kern="0" cap="none" spc="0" normalizeH="0" baseline="0" noProof="0">
              <a:ln>
                <a:noFill/>
              </a:ln>
              <a:solidFill>
                <a:srgbClr val="FFFFFF"/>
              </a:solidFill>
              <a:effectLst/>
              <a:uLnTx/>
              <a:uFillTx/>
              <a:latin typeface="Akatab"/>
              <a:ea typeface="Akatab"/>
              <a:cs typeface="Akatab"/>
              <a:sym typeface="Akatab"/>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2900" b="0" i="0" u="none" strike="noStrike" kern="0" cap="none" spc="0" normalizeH="0" baseline="0" noProof="0">
              <a:ln>
                <a:noFill/>
              </a:ln>
              <a:solidFill>
                <a:srgbClr val="040F0F"/>
              </a:solidFill>
              <a:effectLst/>
              <a:uLnTx/>
              <a:uFillTx/>
              <a:latin typeface="Karla"/>
              <a:ea typeface="Karla"/>
              <a:cs typeface="Karla"/>
              <a:sym typeface="Karla"/>
            </a:endParaRPr>
          </a:p>
        </p:txBody>
      </p:sp>
      <p:sp>
        <p:nvSpPr>
          <p:cNvPr id="76" name="Google Shape;76;p16">
            <a:extLst>
              <a:ext uri="{FF2B5EF4-FFF2-40B4-BE49-F238E27FC236}">
                <a16:creationId xmlns:a16="http://schemas.microsoft.com/office/drawing/2014/main" id="{A2B1AAE0-31A2-2E62-F76C-7F25B17A9900}"/>
              </a:ext>
            </a:extLst>
          </p:cNvPr>
          <p:cNvSpPr txBox="1"/>
          <p:nvPr/>
        </p:nvSpPr>
        <p:spPr>
          <a:xfrm>
            <a:off x="285750" y="1257300"/>
            <a:ext cx="2663100" cy="149809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40F0F"/>
                </a:solidFill>
                <a:effectLst/>
                <a:uLnTx/>
                <a:uFillTx/>
                <a:latin typeface="Karla"/>
                <a:ea typeface="Karla"/>
                <a:cs typeface="Karla"/>
                <a:sym typeface="Karla"/>
              </a:rPr>
              <a:t>Ρόδι</a:t>
            </a: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p:txBody>
      </p:sp>
      <p:sp>
        <p:nvSpPr>
          <p:cNvPr id="77" name="Google Shape;77;p16">
            <a:extLst>
              <a:ext uri="{FF2B5EF4-FFF2-40B4-BE49-F238E27FC236}">
                <a16:creationId xmlns:a16="http://schemas.microsoft.com/office/drawing/2014/main" id="{1B95AFB4-40A5-9219-08D6-D35F37DB2614}"/>
              </a:ext>
            </a:extLst>
          </p:cNvPr>
          <p:cNvSpPr txBox="1"/>
          <p:nvPr/>
        </p:nvSpPr>
        <p:spPr>
          <a:xfrm>
            <a:off x="3234690" y="1257300"/>
            <a:ext cx="2663100" cy="13144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dirty="0">
                <a:ln>
                  <a:noFill/>
                </a:ln>
                <a:solidFill>
                  <a:srgbClr val="040F0F"/>
                </a:solidFill>
                <a:effectLst/>
                <a:uLnTx/>
                <a:uFillTx/>
                <a:latin typeface="Karla"/>
                <a:ea typeface="Karla"/>
                <a:cs typeface="Karla"/>
                <a:sym typeface="Karla"/>
              </a:rPr>
              <a:t>Μ</a:t>
            </a:r>
            <a:r>
              <a:rPr kumimoji="0" lang="el-GR" sz="1600" b="0" i="0" u="none" strike="noStrike" kern="0" cap="none" spc="0" normalizeH="0" baseline="0" noProof="0" dirty="0" err="1">
                <a:ln>
                  <a:noFill/>
                </a:ln>
                <a:solidFill>
                  <a:srgbClr val="040F0F"/>
                </a:solidFill>
                <a:effectLst/>
                <a:uLnTx/>
                <a:uFillTx/>
                <a:latin typeface="Karla"/>
                <a:ea typeface="Karla"/>
                <a:cs typeface="Karla"/>
                <a:sym typeface="Karla"/>
              </a:rPr>
              <a:t>αστίχα</a:t>
            </a:r>
            <a:r>
              <a:rPr kumimoji="0" lang="el-GR" sz="1600" b="0" i="0" u="none" strike="noStrike" kern="0" cap="none" spc="0" normalizeH="0" baseline="0" noProof="0" dirty="0">
                <a:ln>
                  <a:noFill/>
                </a:ln>
                <a:solidFill>
                  <a:srgbClr val="040F0F"/>
                </a:solidFill>
                <a:effectLst/>
                <a:uLnTx/>
                <a:uFillTx/>
                <a:latin typeface="Karla"/>
                <a:ea typeface="Karla"/>
                <a:cs typeface="Karla"/>
                <a:sym typeface="Karla"/>
              </a:rPr>
              <a:t> Χίου</a:t>
            </a: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p:txBody>
      </p:sp>
      <p:sp>
        <p:nvSpPr>
          <p:cNvPr id="78" name="Google Shape;78;p16">
            <a:extLst>
              <a:ext uri="{FF2B5EF4-FFF2-40B4-BE49-F238E27FC236}">
                <a16:creationId xmlns:a16="http://schemas.microsoft.com/office/drawing/2014/main" id="{D57558E1-FE0A-26B0-0481-9471F36ACD41}"/>
              </a:ext>
            </a:extLst>
          </p:cNvPr>
          <p:cNvSpPr txBox="1"/>
          <p:nvPr/>
        </p:nvSpPr>
        <p:spPr>
          <a:xfrm>
            <a:off x="6183630" y="1257300"/>
            <a:ext cx="2663100" cy="123291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600" dirty="0">
                <a:solidFill>
                  <a:srgbClr val="040F0F"/>
                </a:solidFill>
                <a:latin typeface="Karla"/>
                <a:ea typeface="Karla"/>
                <a:cs typeface="Karla"/>
                <a:sym typeface="Karla"/>
              </a:rPr>
              <a:t>Ταχίνι</a:t>
            </a: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40F0F"/>
              </a:solidFill>
              <a:effectLst/>
              <a:uLnTx/>
              <a:uFillTx/>
              <a:latin typeface="Karla"/>
              <a:ea typeface="Karla"/>
              <a:cs typeface="Karla"/>
              <a:sym typeface="Karla"/>
            </a:endParaRPr>
          </a:p>
        </p:txBody>
      </p:sp>
      <p:pic>
        <p:nvPicPr>
          <p:cNvPr id="3" name="Εικόνα 2" descr="Εικόνα που περιέχει μαγειρικά σκεύη, γαλακτοκομικά, είδη σερβιρίσματος, φαγητό&#10;&#10;Περιγραφή που δημιουργήθηκε αυτόματα">
            <a:extLst>
              <a:ext uri="{FF2B5EF4-FFF2-40B4-BE49-F238E27FC236}">
                <a16:creationId xmlns:a16="http://schemas.microsoft.com/office/drawing/2014/main" id="{7EE78ABE-1856-EC78-5F52-5E4F929AD0EA}"/>
              </a:ext>
            </a:extLst>
          </p:cNvPr>
          <p:cNvPicPr>
            <a:picLocks noChangeAspect="1"/>
          </p:cNvPicPr>
          <p:nvPr/>
        </p:nvPicPr>
        <p:blipFill>
          <a:blip r:embed="rId5"/>
          <a:stretch>
            <a:fillRect/>
          </a:stretch>
        </p:blipFill>
        <p:spPr>
          <a:xfrm>
            <a:off x="6046044" y="2924175"/>
            <a:ext cx="2381676" cy="1786257"/>
          </a:xfrm>
          <a:prstGeom prst="rect">
            <a:avLst/>
          </a:prstGeom>
        </p:spPr>
      </p:pic>
    </p:spTree>
    <p:extLst>
      <p:ext uri="{BB962C8B-B14F-4D97-AF65-F5344CB8AC3E}">
        <p14:creationId xmlns:p14="http://schemas.microsoft.com/office/powerpoint/2010/main" val="68914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D050840-BA13-B571-BAED-274285CD6A58}"/>
            </a:ext>
          </a:extLst>
        </p:cNvPr>
        <p:cNvGrpSpPr/>
        <p:nvPr/>
      </p:nvGrpSpPr>
      <p:grpSpPr>
        <a:xfrm>
          <a:off x="0" y="0"/>
          <a:ext cx="0" cy="0"/>
          <a:chOff x="0" y="0"/>
          <a:chExt cx="0" cy="0"/>
        </a:xfrm>
      </p:grpSpPr>
      <p:sp>
        <p:nvSpPr>
          <p:cNvPr id="83" name="Google Shape;83;p17">
            <a:extLst>
              <a:ext uri="{FF2B5EF4-FFF2-40B4-BE49-F238E27FC236}">
                <a16:creationId xmlns:a16="http://schemas.microsoft.com/office/drawing/2014/main" id="{6C6A1797-1D8D-79A0-B3B6-4EFE140BD982}"/>
              </a:ext>
            </a:extLst>
          </p:cNvPr>
          <p:cNvSpPr txBox="1"/>
          <p:nvPr/>
        </p:nvSpPr>
        <p:spPr>
          <a:xfrm>
            <a:off x="285750" y="285750"/>
            <a:ext cx="8572500" cy="68961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900" b="1" i="0" u="none" strike="noStrike" kern="0" cap="none" spc="0" normalizeH="0" baseline="0" noProof="0" dirty="0">
                <a:ln>
                  <a:noFill/>
                </a:ln>
                <a:solidFill>
                  <a:srgbClr val="FFFFFF"/>
                </a:solidFill>
                <a:effectLst/>
                <a:uLnTx/>
                <a:uFillTx/>
                <a:latin typeface="Akatab"/>
                <a:ea typeface="Akatab"/>
                <a:cs typeface="Akatab"/>
                <a:sym typeface="Akatab"/>
              </a:rPr>
              <a:t>Διατροφικά Οφέλη</a:t>
            </a:r>
            <a:endParaRPr kumimoji="0" sz="2900" b="1" i="0" u="none" strike="noStrike" kern="0" cap="none" spc="0" normalizeH="0" baseline="0" noProof="0" dirty="0">
              <a:ln>
                <a:noFill/>
              </a:ln>
              <a:solidFill>
                <a:srgbClr val="FFFFFF"/>
              </a:solidFill>
              <a:effectLst/>
              <a:uLnTx/>
              <a:uFillTx/>
              <a:latin typeface="Akatab"/>
              <a:ea typeface="Akatab"/>
              <a:cs typeface="Akatab"/>
              <a:sym typeface="Akatab"/>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2900" b="0" i="0" u="none" strike="noStrike" kern="0" cap="none" spc="0" normalizeH="0" baseline="0" noProof="0" dirty="0">
              <a:ln>
                <a:noFill/>
              </a:ln>
              <a:solidFill>
                <a:srgbClr val="040F0F"/>
              </a:solidFill>
              <a:effectLst/>
              <a:uLnTx/>
              <a:uFillTx/>
              <a:latin typeface="Karla"/>
              <a:ea typeface="Karla"/>
              <a:cs typeface="Karla"/>
              <a:sym typeface="Karla"/>
            </a:endParaRPr>
          </a:p>
        </p:txBody>
      </p:sp>
      <p:sp>
        <p:nvSpPr>
          <p:cNvPr id="84" name="Google Shape;84;p17">
            <a:extLst>
              <a:ext uri="{FF2B5EF4-FFF2-40B4-BE49-F238E27FC236}">
                <a16:creationId xmlns:a16="http://schemas.microsoft.com/office/drawing/2014/main" id="{F590B85A-D512-4EF2-8AE6-B7076074EDF6}"/>
              </a:ext>
            </a:extLst>
          </p:cNvPr>
          <p:cNvSpPr txBox="1"/>
          <p:nvPr/>
        </p:nvSpPr>
        <p:spPr>
          <a:xfrm>
            <a:off x="285750" y="630555"/>
            <a:ext cx="4325874" cy="278698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150" b="1" i="0" u="none" strike="noStrike" kern="0" cap="none" spc="0" normalizeH="0" baseline="0" noProof="0" dirty="0">
                <a:ln>
                  <a:noFill/>
                </a:ln>
                <a:solidFill>
                  <a:srgbClr val="040F0F"/>
                </a:solidFill>
                <a:effectLst/>
                <a:uLnTx/>
                <a:uFillTx/>
                <a:latin typeface="Karla"/>
                <a:ea typeface="Karla"/>
                <a:cs typeface="Karla"/>
                <a:sym typeface="Karla"/>
              </a:rPr>
              <a:t>Ρόδι</a:t>
            </a:r>
          </a:p>
          <a:p>
            <a:pPr marL="457200" marR="0" lvl="0" indent="-330200" algn="l" defTabSz="914400" rtl="0" eaLnBrk="1" fontAlgn="auto" latinLnBrk="0" hangingPunct="1">
              <a:lnSpc>
                <a:spcPct val="100000"/>
              </a:lnSpc>
              <a:spcBef>
                <a:spcPts val="1000"/>
              </a:spcBef>
              <a:spcAft>
                <a:spcPts val="0"/>
              </a:spcAft>
              <a:buClr>
                <a:srgbClr val="040F0F"/>
              </a:buClr>
              <a:buSzPts val="1600"/>
              <a:buFont typeface="Karla"/>
              <a:buChar char="●"/>
              <a:tabLst/>
              <a:defRPr/>
            </a:pPr>
            <a:r>
              <a:rPr lang="el-GR" dirty="0">
                <a:solidFill>
                  <a:srgbClr val="040F0F"/>
                </a:solidFill>
                <a:latin typeface="Karla"/>
                <a:ea typeface="Karla"/>
                <a:cs typeface="Karla"/>
                <a:sym typeface="Karla"/>
              </a:rPr>
              <a:t>π</a:t>
            </a:r>
            <a:r>
              <a:rPr kumimoji="0" lang="el-GR" b="0" i="0" u="none" strike="noStrike" kern="0" cap="none" spc="0" normalizeH="0" baseline="0" noProof="0" dirty="0" err="1">
                <a:ln>
                  <a:noFill/>
                </a:ln>
                <a:solidFill>
                  <a:srgbClr val="040F0F"/>
                </a:solidFill>
                <a:effectLst/>
                <a:uLnTx/>
                <a:uFillTx/>
                <a:latin typeface="Karla"/>
                <a:ea typeface="Karla"/>
                <a:cs typeface="Karla"/>
                <a:sym typeface="Karla"/>
              </a:rPr>
              <a:t>λούσιο</a:t>
            </a: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 σε </a:t>
            </a:r>
            <a:r>
              <a:rPr kumimoji="0" lang="el-GR" b="0" i="0" u="none" strike="noStrike" kern="0" cap="none" spc="0" normalizeH="0" baseline="0" noProof="0" dirty="0" err="1">
                <a:ln>
                  <a:noFill/>
                </a:ln>
                <a:solidFill>
                  <a:srgbClr val="040F0F"/>
                </a:solidFill>
                <a:effectLst/>
                <a:uLnTx/>
                <a:uFillTx/>
                <a:latin typeface="Karla"/>
                <a:ea typeface="Karla"/>
                <a:cs typeface="Karla"/>
                <a:sym typeface="Karla"/>
              </a:rPr>
              <a:t>Πολυφαινόλες</a:t>
            </a: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 Αυτές οι φυτικές ενώσεις δίνουν στο ρόδι το χαρακτηριστικό του κόκκινο χρώμα και έχουν ισχυρές αντιοξειδωτικές ιδιότητες.</a:t>
            </a:r>
          </a:p>
          <a:p>
            <a:pPr marL="457200" marR="0" lvl="0" indent="-330200" algn="l" defTabSz="914400" rtl="0" eaLnBrk="1" fontAlgn="auto" latinLnBrk="0" hangingPunct="1">
              <a:lnSpc>
                <a:spcPct val="100000"/>
              </a:lnSpc>
              <a:spcBef>
                <a:spcPts val="0"/>
              </a:spcBef>
              <a:spcAft>
                <a:spcPts val="0"/>
              </a:spcAft>
              <a:buClr>
                <a:srgbClr val="040F0F"/>
              </a:buClr>
              <a:buSzPts val="1600"/>
              <a:buFont typeface="Karla"/>
              <a:buChar char="●"/>
              <a:tabLst/>
              <a:defRPr/>
            </a:pP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είναι πηγή βιταμίνης C, η οποία ενισχύει το ανοσοποιητικό σύστημα, καθώς και βιταμινών του συμπλέγματος Β, όπως η βιταμίνη Β6 και το </a:t>
            </a:r>
            <a:r>
              <a:rPr kumimoji="0" lang="el-GR" b="0" i="0" u="none" strike="noStrike" kern="0" cap="none" spc="0" normalizeH="0" baseline="0" noProof="0" dirty="0" err="1">
                <a:ln>
                  <a:noFill/>
                </a:ln>
                <a:solidFill>
                  <a:srgbClr val="040F0F"/>
                </a:solidFill>
                <a:effectLst/>
                <a:uLnTx/>
                <a:uFillTx/>
                <a:latin typeface="Karla"/>
                <a:ea typeface="Karla"/>
                <a:cs typeface="Karla"/>
                <a:sym typeface="Karla"/>
              </a:rPr>
              <a:t>φολικό</a:t>
            </a: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 οξύ.</a:t>
            </a:r>
          </a:p>
          <a:p>
            <a:pPr marL="457200" marR="0" lvl="0" indent="-330200" algn="l" defTabSz="914400" rtl="0" eaLnBrk="1" fontAlgn="auto" latinLnBrk="0" hangingPunct="1">
              <a:lnSpc>
                <a:spcPct val="100000"/>
              </a:lnSpc>
              <a:spcBef>
                <a:spcPts val="0"/>
              </a:spcBef>
              <a:spcAft>
                <a:spcPts val="0"/>
              </a:spcAft>
              <a:buClr>
                <a:srgbClr val="040F0F"/>
              </a:buClr>
              <a:buSzPts val="1600"/>
              <a:buFont typeface="Karla"/>
              <a:buChar char="●"/>
              <a:tabLst/>
              <a:defRPr/>
            </a:pP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Μειώνει τον κίνδυνο καρδιοπαθειών</a:t>
            </a:r>
          </a:p>
          <a:p>
            <a:pPr marL="0" marR="0" lvl="0" indent="0" algn="l" defTabSz="914400" rtl="0" eaLnBrk="1" fontAlgn="auto" latinLnBrk="0" hangingPunct="1">
              <a:lnSpc>
                <a:spcPct val="100000"/>
              </a:lnSpc>
              <a:spcBef>
                <a:spcPts val="720"/>
              </a:spcBef>
              <a:spcAft>
                <a:spcPts val="0"/>
              </a:spcAft>
              <a:buClr>
                <a:srgbClr val="000000"/>
              </a:buClr>
              <a:buSzTx/>
              <a:buFont typeface="Arial"/>
              <a:buNone/>
              <a:tabLst/>
              <a:defRPr/>
            </a:pPr>
            <a:endParaRPr kumimoji="0" lang="el-GR" sz="2150" b="0" i="0" u="none" strike="noStrike" kern="0" cap="none" spc="0" normalizeH="0" baseline="0" noProof="0" dirty="0">
              <a:ln>
                <a:noFill/>
              </a:ln>
              <a:solidFill>
                <a:srgbClr val="040F0F"/>
              </a:solidFill>
              <a:effectLst/>
              <a:uLnTx/>
              <a:uFillTx/>
              <a:latin typeface="Karla"/>
              <a:ea typeface="Karla"/>
              <a:cs typeface="Karla"/>
              <a:sym typeface="Karla"/>
            </a:endParaRPr>
          </a:p>
        </p:txBody>
      </p:sp>
      <p:sp>
        <p:nvSpPr>
          <p:cNvPr id="85" name="Google Shape;85;p17">
            <a:extLst>
              <a:ext uri="{FF2B5EF4-FFF2-40B4-BE49-F238E27FC236}">
                <a16:creationId xmlns:a16="http://schemas.microsoft.com/office/drawing/2014/main" id="{0D3E9732-3F56-B88A-AF7E-0E4523E5758F}"/>
              </a:ext>
            </a:extLst>
          </p:cNvPr>
          <p:cNvSpPr txBox="1"/>
          <p:nvPr/>
        </p:nvSpPr>
        <p:spPr>
          <a:xfrm>
            <a:off x="4743450" y="536448"/>
            <a:ext cx="4114800" cy="291805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2150" b="1" dirty="0">
                <a:solidFill>
                  <a:srgbClr val="040F0F"/>
                </a:solidFill>
                <a:latin typeface="Karla"/>
                <a:ea typeface="Karla"/>
                <a:cs typeface="Karla"/>
                <a:sym typeface="Karla"/>
              </a:rPr>
              <a:t>Μαστίχα Χίου</a:t>
            </a:r>
            <a:endParaRPr kumimoji="0" sz="2150" b="1" i="0" u="none" strike="noStrike" kern="0" cap="none" spc="0" normalizeH="0" baseline="0" noProof="0" dirty="0">
              <a:ln>
                <a:noFill/>
              </a:ln>
              <a:solidFill>
                <a:srgbClr val="040F0F"/>
              </a:solidFill>
              <a:effectLst/>
              <a:uLnTx/>
              <a:uFillTx/>
              <a:latin typeface="Karla"/>
              <a:ea typeface="Karla"/>
              <a:cs typeface="Karla"/>
              <a:sym typeface="Karla"/>
            </a:endParaRPr>
          </a:p>
          <a:p>
            <a:pPr marL="457200" marR="0" lvl="0" indent="-330200" algn="l" defTabSz="914400" rtl="0" eaLnBrk="1" fontAlgn="auto" latinLnBrk="0" hangingPunct="1">
              <a:lnSpc>
                <a:spcPct val="100000"/>
              </a:lnSpc>
              <a:spcBef>
                <a:spcPts val="1000"/>
              </a:spcBef>
              <a:spcAft>
                <a:spcPts val="0"/>
              </a:spcAft>
              <a:buClr>
                <a:srgbClr val="040F0F"/>
              </a:buClr>
              <a:buSzPts val="1600"/>
              <a:buFont typeface="Karla"/>
              <a:buChar char="●"/>
              <a:tabLst/>
              <a:defRPr/>
            </a:pPr>
            <a:r>
              <a:rPr lang="el-GR" sz="1600" b="1" dirty="0">
                <a:solidFill>
                  <a:srgbClr val="040F0F"/>
                </a:solidFill>
                <a:latin typeface="Karla"/>
                <a:ea typeface="Karla"/>
                <a:cs typeface="Karla"/>
                <a:sym typeface="Karla"/>
              </a:rPr>
              <a:t> </a:t>
            </a:r>
            <a:r>
              <a:rPr lang="el-GR" dirty="0">
                <a:solidFill>
                  <a:srgbClr val="040F0F"/>
                </a:solidFill>
                <a:latin typeface="Karla"/>
                <a:ea typeface="Karla"/>
                <a:cs typeface="Karla"/>
                <a:sym typeface="Karla"/>
              </a:rPr>
              <a:t>Στοματική υγιεινή: βοηθά στην πρόληψη και αντιμετώπιση στοματικών προβλημάτων όπως η τερηδόνα και η ουλίτιδα</a:t>
            </a:r>
            <a:r>
              <a:rPr lang="el-GR" b="1" dirty="0">
                <a:solidFill>
                  <a:srgbClr val="040F0F"/>
                </a:solidFill>
                <a:latin typeface="Karla"/>
                <a:ea typeface="Karla"/>
                <a:cs typeface="Karla"/>
                <a:sym typeface="Karla"/>
              </a:rPr>
              <a:t>.</a:t>
            </a:r>
          </a:p>
          <a:p>
            <a:pPr marL="457200" marR="0" lvl="0" indent="-330200" algn="l" defTabSz="914400" rtl="0" eaLnBrk="1" fontAlgn="auto" latinLnBrk="0" hangingPunct="1">
              <a:lnSpc>
                <a:spcPct val="100000"/>
              </a:lnSpc>
              <a:spcBef>
                <a:spcPts val="1000"/>
              </a:spcBef>
              <a:spcAft>
                <a:spcPts val="0"/>
              </a:spcAft>
              <a:buClr>
                <a:srgbClr val="040F0F"/>
              </a:buClr>
              <a:buSzPts val="1600"/>
              <a:buFont typeface="Karla"/>
              <a:buChar char="●"/>
              <a:tabLst/>
              <a:defRPr/>
            </a:pPr>
            <a:r>
              <a:rPr lang="el-GR" dirty="0">
                <a:solidFill>
                  <a:srgbClr val="040F0F"/>
                </a:solidFill>
                <a:latin typeface="Karla"/>
                <a:ea typeface="Karla"/>
                <a:cs typeface="Karla"/>
                <a:sym typeface="Karla"/>
              </a:rPr>
              <a:t>Πεπτική υγεία:  ανακουφίζει από συμπτώματα όπως η καούρα, το φούσκωμα και το σύνδρομο ευερέθιστου εντέρου</a:t>
            </a:r>
            <a:r>
              <a:rPr lang="el-GR" b="1" dirty="0">
                <a:solidFill>
                  <a:srgbClr val="040F0F"/>
                </a:solidFill>
                <a:latin typeface="Karla"/>
                <a:ea typeface="Karla"/>
                <a:cs typeface="Karla"/>
                <a:sym typeface="Karla"/>
              </a:rPr>
              <a:t>.</a:t>
            </a:r>
            <a:endParaRPr kumimoji="0" b="0" i="0" u="none" strike="noStrike" kern="0" cap="none" spc="0" normalizeH="0" baseline="0" noProof="0" dirty="0">
              <a:ln>
                <a:noFill/>
              </a:ln>
              <a:solidFill>
                <a:srgbClr val="040F0F"/>
              </a:solidFill>
              <a:effectLst/>
              <a:uLnTx/>
              <a:uFillTx/>
              <a:latin typeface="Karla"/>
              <a:ea typeface="Karla"/>
              <a:cs typeface="Karla"/>
              <a:sym typeface="Karla"/>
            </a:endParaRPr>
          </a:p>
          <a:p>
            <a:pPr marL="457200" marR="0" lvl="0" indent="-330200" algn="l" defTabSz="914400" rtl="0" eaLnBrk="1" fontAlgn="auto" latinLnBrk="0" hangingPunct="1">
              <a:lnSpc>
                <a:spcPct val="100000"/>
              </a:lnSpc>
              <a:spcBef>
                <a:spcPts val="0"/>
              </a:spcBef>
              <a:spcAft>
                <a:spcPts val="0"/>
              </a:spcAft>
              <a:buClr>
                <a:srgbClr val="040F0F"/>
              </a:buClr>
              <a:buSzPts val="1600"/>
              <a:buFont typeface="Karla"/>
              <a:buChar char="●"/>
              <a:tabLst/>
              <a:defRPr/>
            </a:pPr>
            <a:r>
              <a:rPr kumimoji="0" lang="el-GR" b="0" i="0" u="none" strike="noStrike" kern="0" cap="none" spc="0" normalizeH="0" baseline="0" noProof="0" dirty="0">
                <a:ln>
                  <a:noFill/>
                </a:ln>
                <a:solidFill>
                  <a:srgbClr val="040F0F"/>
                </a:solidFill>
                <a:effectLst/>
                <a:uLnTx/>
                <a:uFillTx/>
                <a:latin typeface="Karla"/>
                <a:ea typeface="Karla"/>
                <a:cs typeface="Karla"/>
                <a:sym typeface="Karla"/>
              </a:rPr>
              <a:t>Αντιοξειδωτική προστασία: Προστατεύει τα κύτταρα από τις βλάβες που προκαλούνται από τις ελεύθερες ρίζες, συμβάλλοντας στην πρόληψη χρόνιων ασθενειών.</a:t>
            </a:r>
            <a:endParaRPr kumimoji="0" b="0" i="0" u="none" strike="noStrike" kern="0" cap="none" spc="0" normalizeH="0" baseline="0" noProof="0" dirty="0">
              <a:ln>
                <a:noFill/>
              </a:ln>
              <a:solidFill>
                <a:srgbClr val="040F0F"/>
              </a:solidFill>
              <a:effectLst/>
              <a:uLnTx/>
              <a:uFillTx/>
              <a:latin typeface="Karla"/>
              <a:ea typeface="Karla"/>
              <a:cs typeface="Karla"/>
              <a:sym typeface="Karla"/>
            </a:endParaRPr>
          </a:p>
          <a:p>
            <a:pPr marL="0" marR="0" lvl="0" indent="0" algn="l" defTabSz="914400" rtl="0" eaLnBrk="1" fontAlgn="auto" latinLnBrk="0" hangingPunct="1">
              <a:lnSpc>
                <a:spcPct val="100000"/>
              </a:lnSpc>
              <a:spcBef>
                <a:spcPts val="720"/>
              </a:spcBef>
              <a:spcAft>
                <a:spcPts val="0"/>
              </a:spcAft>
              <a:buClr>
                <a:srgbClr val="000000"/>
              </a:buClr>
              <a:buSzTx/>
              <a:buFont typeface="Arial"/>
              <a:buNone/>
              <a:tabLst/>
              <a:defRPr/>
            </a:pPr>
            <a:endParaRPr kumimoji="0" sz="2150" b="0" i="0" u="none" strike="noStrike" kern="0" cap="none" spc="0" normalizeH="0" baseline="0" noProof="0" dirty="0">
              <a:ln>
                <a:noFill/>
              </a:ln>
              <a:solidFill>
                <a:srgbClr val="040F0F"/>
              </a:solidFill>
              <a:effectLst/>
              <a:uLnTx/>
              <a:uFillTx/>
              <a:latin typeface="Karla"/>
              <a:ea typeface="Karla"/>
              <a:cs typeface="Karla"/>
              <a:sym typeface="Karla"/>
            </a:endParaRPr>
          </a:p>
        </p:txBody>
      </p:sp>
      <p:sp>
        <p:nvSpPr>
          <p:cNvPr id="2" name="TextBox 1">
            <a:extLst>
              <a:ext uri="{FF2B5EF4-FFF2-40B4-BE49-F238E27FC236}">
                <a16:creationId xmlns:a16="http://schemas.microsoft.com/office/drawing/2014/main" id="{846A4948-05FF-719B-1BAD-90B73132835E}"/>
              </a:ext>
            </a:extLst>
          </p:cNvPr>
          <p:cNvSpPr txBox="1"/>
          <p:nvPr/>
        </p:nvSpPr>
        <p:spPr>
          <a:xfrm>
            <a:off x="395478" y="3257312"/>
            <a:ext cx="4377690" cy="1600438"/>
          </a:xfrm>
          <a:prstGeom prst="rect">
            <a:avLst/>
          </a:prstGeom>
          <a:noFill/>
        </p:spPr>
        <p:txBody>
          <a:bodyPr wrap="square" rtlCol="0">
            <a:spAutoFit/>
          </a:bodyPr>
          <a:lstStyle/>
          <a:p>
            <a:r>
              <a:rPr lang="el-GR" sz="2000" dirty="0"/>
              <a:t>Ταχίνι</a:t>
            </a:r>
          </a:p>
          <a:p>
            <a:pPr marL="342900" indent="-342900">
              <a:buFont typeface="Arial" panose="020B0604020202020204" pitchFamily="34" charset="0"/>
              <a:buChar char="•"/>
            </a:pPr>
            <a:r>
              <a:rPr lang="el-GR" sz="1100" dirty="0"/>
              <a:t>Περιέχει υγιεινά λιπαρά (κυρίως </a:t>
            </a:r>
            <a:r>
              <a:rPr lang="el-GR" sz="1100" dirty="0" err="1"/>
              <a:t>μονοακόρεστα</a:t>
            </a:r>
            <a:r>
              <a:rPr lang="el-GR" sz="1100" dirty="0"/>
              <a:t> ), πρωτεΐνες, φυτικές ίνες, βιταμίνες του συμπλέγματος Β, ασβέστιο, μαγνήσιο, σίδηρο και ψευδάργυρο.</a:t>
            </a:r>
          </a:p>
          <a:p>
            <a:pPr marL="342900" indent="-342900">
              <a:buFont typeface="Arial" panose="020B0604020202020204" pitchFamily="34" charset="0"/>
              <a:buChar char="•"/>
            </a:pPr>
            <a:r>
              <a:rPr lang="el-GR" sz="1100" dirty="0"/>
              <a:t>συμβάλλει στη μείωση της κακής χοληστερόλης και στην προστασία της καρδιαγγειακής υγείας</a:t>
            </a:r>
            <a:r>
              <a:rPr lang="el-GR" sz="2000" dirty="0"/>
              <a:t>.</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1255036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718</Words>
  <Application>Microsoft Office PowerPoint</Application>
  <PresentationFormat>Προβολή στην οθόνη (16:9)</PresentationFormat>
  <Paragraphs>74</Paragraphs>
  <Slides>15</Slides>
  <Notes>13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Arial</vt:lpstr>
      <vt:lpstr>Arial</vt:lpstr>
      <vt:lpstr>Akatab</vt:lpstr>
      <vt:lpstr>Noto Serif</vt:lpstr>
      <vt:lpstr>Karla</vt:lpstr>
      <vt:lpstr>CFAstyStdBook</vt:lpstr>
      <vt:lpstr>Simple Light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Damianos Maniatakos</cp:lastModifiedBy>
  <cp:revision>13</cp:revision>
  <dcterms:modified xsi:type="dcterms:W3CDTF">2025-05-11T03:40:49Z</dcterms:modified>
</cp:coreProperties>
</file>