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60" r:id="rId4"/>
    <p:sldId id="258" r:id="rId5"/>
    <p:sldId id="259"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AC7D60-7573-425E-92A3-3DC6D7A8A771}" v="4" dt="2024-12-29T14:09:50.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64" d="100"/>
          <a:sy n="64" d="100"/>
        </p:scale>
        <p:origin x="9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E1FF8-07D2-455A-BD6C-8ABA5FDC73C8}" type="datetimeFigureOut">
              <a:rPr lang="el-GR" smtClean="0"/>
              <a:t>29/12/2024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2D4E7-FD94-4829-9699-D4913850E536}" type="slidenum">
              <a:rPr lang="el-GR" smtClean="0"/>
              <a:t>‹#›</a:t>
            </a:fld>
            <a:endParaRPr lang="el-GR"/>
          </a:p>
        </p:txBody>
      </p:sp>
    </p:spTree>
    <p:extLst>
      <p:ext uri="{BB962C8B-B14F-4D97-AF65-F5344CB8AC3E}">
        <p14:creationId xmlns:p14="http://schemas.microsoft.com/office/powerpoint/2010/main" val="2439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C82D4E7-FD94-4829-9699-D4913850E536}" type="slidenum">
              <a:rPr lang="el-GR" smtClean="0"/>
              <a:t>4</a:t>
            </a:fld>
            <a:endParaRPr lang="el-GR"/>
          </a:p>
        </p:txBody>
      </p:sp>
    </p:spTree>
    <p:extLst>
      <p:ext uri="{BB962C8B-B14F-4D97-AF65-F5344CB8AC3E}">
        <p14:creationId xmlns:p14="http://schemas.microsoft.com/office/powerpoint/2010/main" val="319451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Sunday, December 29,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9690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Sunday, December 29,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6070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Sunday, December 29,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5800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Sunday, December 29,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2975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Sunday, December 29,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8172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Sunday, December 29,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9170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Sunday, December 29,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9722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Sunday, December 29,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7667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Sunday, December 29,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806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Sunday, December 29,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1558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Sunday, December 29,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843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Sunday, December 29,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84642324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 TargetMode="External"/><Relationship Id="rId7" Type="http://schemas.openxmlformats.org/officeDocument/2006/relationships/hyperlink" Target="http://www.britannica.com/" TargetMode="External"/><Relationship Id="rId2" Type="http://schemas.openxmlformats.org/officeDocument/2006/relationships/hyperlink" Target="http://www.sansimera.gr/" TargetMode="External"/><Relationship Id="rId1" Type="http://schemas.openxmlformats.org/officeDocument/2006/relationships/slideLayout" Target="../slideLayouts/slideLayout2.xml"/><Relationship Id="rId6" Type="http://schemas.openxmlformats.org/officeDocument/2006/relationships/hyperlink" Target="http://www.en.wikipedia.org/" TargetMode="External"/><Relationship Id="rId5" Type="http://schemas.openxmlformats.org/officeDocument/2006/relationships/hyperlink" Target="http://www.european-union.europa.eu/" TargetMode="External"/><Relationship Id="rId4" Type="http://schemas.openxmlformats.org/officeDocument/2006/relationships/hyperlink" Target="http://ebooks.edu.gr/ebooks/v/html/8547/4720/Koinoniki-kai-Politiki-Agogi_G-Gymnasiou_html-apli/index13.html"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19DE0E-F039-443E-AF60-E4B6AA72D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4">
                  <a:alpha val="80000"/>
                </a:schemeClr>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5">
                  <a:alpha val="0"/>
                </a:schemeClr>
              </a:gs>
              <a:gs pos="91000">
                <a:schemeClr val="accent2">
                  <a:alpha val="4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5638801" cy="6886827"/>
          </a:xfrm>
          <a:prstGeom prst="rect">
            <a:avLst/>
          </a:prstGeom>
          <a:gradFill>
            <a:gsLst>
              <a:gs pos="49000">
                <a:schemeClr val="accent6">
                  <a:lumMod val="75000"/>
                  <a:alpha val="0"/>
                </a:schemeClr>
              </a:gs>
              <a:gs pos="99000">
                <a:schemeClr val="accent6">
                  <a:alpha val="7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609180" y="724988"/>
            <a:ext cx="5121259" cy="5458067"/>
          </a:xfrm>
          <a:prstGeom prst="ellipse">
            <a:avLst/>
          </a:prstGeom>
          <a:gradFill>
            <a:gsLst>
              <a:gs pos="39000">
                <a:schemeClr val="accent4">
                  <a:lumMod val="20000"/>
                  <a:lumOff val="80000"/>
                  <a:alpha val="0"/>
                </a:schemeClr>
              </a:gs>
              <a:gs pos="100000">
                <a:schemeClr val="accent6">
                  <a:alpha val="2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5E8F7F04-56C5-D6AB-60F5-E277D760134D}"/>
              </a:ext>
            </a:extLst>
          </p:cNvPr>
          <p:cNvSpPr>
            <a:spLocks noGrp="1"/>
          </p:cNvSpPr>
          <p:nvPr>
            <p:ph type="ctrTitle"/>
          </p:nvPr>
        </p:nvSpPr>
        <p:spPr>
          <a:xfrm>
            <a:off x="944861" y="638405"/>
            <a:ext cx="6033541" cy="2571112"/>
          </a:xfrm>
        </p:spPr>
        <p:txBody>
          <a:bodyPr anchor="t">
            <a:normAutofit fontScale="90000"/>
          </a:bodyPr>
          <a:lstStyle/>
          <a:p>
            <a:pPr algn="l"/>
            <a:r>
              <a:rPr lang="el-GR" sz="6000" dirty="0">
                <a:solidFill>
                  <a:schemeClr val="bg1"/>
                </a:solidFill>
                <a:effectLst>
                  <a:outerShdw blurRad="38100" dist="38100" dir="2700000" algn="tl">
                    <a:srgbClr val="000000">
                      <a:alpha val="43137"/>
                    </a:srgbClr>
                  </a:outerShdw>
                </a:effectLst>
              </a:rPr>
              <a:t>ΙΔΡΥΣΗ </a:t>
            </a:r>
            <a:br>
              <a:rPr lang="el-GR" sz="6000" dirty="0">
                <a:solidFill>
                  <a:schemeClr val="bg1"/>
                </a:solidFill>
                <a:effectLst>
                  <a:outerShdw blurRad="38100" dist="38100" dir="2700000" algn="tl">
                    <a:srgbClr val="000000">
                      <a:alpha val="43137"/>
                    </a:srgbClr>
                  </a:outerShdw>
                </a:effectLst>
              </a:rPr>
            </a:br>
            <a:r>
              <a:rPr lang="el-GR" sz="6000" dirty="0" err="1">
                <a:solidFill>
                  <a:schemeClr val="bg1"/>
                </a:solidFill>
                <a:effectLst>
                  <a:outerShdw blurRad="38100" dist="38100" dir="2700000" algn="tl">
                    <a:srgbClr val="000000">
                      <a:alpha val="43137"/>
                    </a:srgbClr>
                  </a:outerShdw>
                </a:effectLst>
              </a:rPr>
              <a:t>ΕΥΡΩΠΑϊΚΗΣ</a:t>
            </a:r>
            <a:r>
              <a:rPr lang="el-GR" sz="6000" dirty="0">
                <a:solidFill>
                  <a:schemeClr val="bg1"/>
                </a:solidFill>
                <a:effectLst>
                  <a:outerShdw blurRad="38100" dist="38100" dir="2700000" algn="tl">
                    <a:srgbClr val="000000">
                      <a:alpha val="43137"/>
                    </a:srgbClr>
                  </a:outerShdw>
                </a:effectLst>
              </a:rPr>
              <a:t> </a:t>
            </a:r>
            <a:br>
              <a:rPr lang="el-GR" sz="6000" dirty="0">
                <a:solidFill>
                  <a:schemeClr val="bg1"/>
                </a:solidFill>
                <a:effectLst>
                  <a:outerShdw blurRad="38100" dist="38100" dir="2700000" algn="tl">
                    <a:srgbClr val="000000">
                      <a:alpha val="43137"/>
                    </a:srgbClr>
                  </a:outerShdw>
                </a:effectLst>
              </a:rPr>
            </a:br>
            <a:r>
              <a:rPr lang="el-GR" sz="6000" dirty="0">
                <a:solidFill>
                  <a:schemeClr val="bg1"/>
                </a:solidFill>
                <a:effectLst>
                  <a:outerShdw blurRad="38100" dist="38100" dir="2700000" algn="tl">
                    <a:srgbClr val="000000">
                      <a:alpha val="43137"/>
                    </a:srgbClr>
                  </a:outerShdw>
                </a:effectLst>
              </a:rPr>
              <a:t>ΕΝΩΣΗΣ</a:t>
            </a:r>
            <a:br>
              <a:rPr lang="el-GR" sz="5300" dirty="0">
                <a:solidFill>
                  <a:schemeClr val="bg1"/>
                </a:solidFill>
                <a:effectLst>
                  <a:outerShdw blurRad="38100" dist="38100" dir="2700000" algn="tl">
                    <a:srgbClr val="000000">
                      <a:alpha val="43137"/>
                    </a:srgbClr>
                  </a:outerShdw>
                </a:effectLst>
              </a:rPr>
            </a:br>
            <a:br>
              <a:rPr lang="el-GR" sz="5300" dirty="0">
                <a:solidFill>
                  <a:schemeClr val="bg1"/>
                </a:solidFill>
                <a:effectLst>
                  <a:outerShdw blurRad="38100" dist="38100" dir="2700000" algn="tl">
                    <a:srgbClr val="000000">
                      <a:alpha val="43137"/>
                    </a:srgbClr>
                  </a:outerShdw>
                </a:effectLst>
              </a:rPr>
            </a:br>
            <a:br>
              <a:rPr lang="el-GR" sz="5300" dirty="0">
                <a:solidFill>
                  <a:schemeClr val="bg1"/>
                </a:solidFill>
                <a:effectLst>
                  <a:outerShdw blurRad="38100" dist="38100" dir="2700000" algn="tl">
                    <a:srgbClr val="000000">
                      <a:alpha val="43137"/>
                    </a:srgbClr>
                  </a:outerShdw>
                </a:effectLst>
              </a:rPr>
            </a:br>
            <a:br>
              <a:rPr lang="el-GR" sz="5300" dirty="0">
                <a:solidFill>
                  <a:schemeClr val="bg1"/>
                </a:solidFill>
                <a:effectLst>
                  <a:outerShdw blurRad="38100" dist="38100" dir="2700000" algn="tl">
                    <a:srgbClr val="000000">
                      <a:alpha val="43137"/>
                    </a:srgbClr>
                  </a:outerShdw>
                </a:effectLst>
              </a:rPr>
            </a:br>
            <a:br>
              <a:rPr lang="el-GR" sz="3200" dirty="0">
                <a:solidFill>
                  <a:schemeClr val="bg1"/>
                </a:solidFill>
              </a:rPr>
            </a:br>
            <a:br>
              <a:rPr lang="el-GR" sz="3200" dirty="0">
                <a:solidFill>
                  <a:schemeClr val="bg1"/>
                </a:solidFill>
              </a:rPr>
            </a:br>
            <a:br>
              <a:rPr lang="el-GR" sz="3200" dirty="0">
                <a:solidFill>
                  <a:schemeClr val="bg1"/>
                </a:solidFill>
              </a:rPr>
            </a:br>
            <a:br>
              <a:rPr lang="el-GR" sz="3200" dirty="0">
                <a:solidFill>
                  <a:schemeClr val="bg1"/>
                </a:solidFill>
              </a:rPr>
            </a:br>
            <a:br>
              <a:rPr lang="el-GR" sz="3200" dirty="0">
                <a:solidFill>
                  <a:schemeClr val="bg1"/>
                </a:solidFill>
              </a:rPr>
            </a:br>
            <a:br>
              <a:rPr lang="el-GR" dirty="0">
                <a:solidFill>
                  <a:schemeClr val="bg1"/>
                </a:solidFill>
              </a:rPr>
            </a:br>
            <a:br>
              <a:rPr lang="el-GR" dirty="0">
                <a:solidFill>
                  <a:schemeClr val="bg1"/>
                </a:solidFill>
              </a:rPr>
            </a:br>
            <a:endParaRPr lang="el-GR" dirty="0">
              <a:solidFill>
                <a:schemeClr val="bg1"/>
              </a:solidFill>
            </a:endParaRPr>
          </a:p>
        </p:txBody>
      </p:sp>
      <p:pic>
        <p:nvPicPr>
          <p:cNvPr id="4" name="Picture 3" descr="Μπλε αφηρημένο μοτίβο ακουαρέλας σε λευκό φόντο">
            <a:extLst>
              <a:ext uri="{FF2B5EF4-FFF2-40B4-BE49-F238E27FC236}">
                <a16:creationId xmlns:a16="http://schemas.microsoft.com/office/drawing/2014/main" id="{1ABDF921-7246-9BEB-581A-0940CF0B98E1}"/>
              </a:ext>
            </a:extLst>
          </p:cNvPr>
          <p:cNvPicPr>
            <a:picLocks noChangeAspect="1"/>
          </p:cNvPicPr>
          <p:nvPr/>
        </p:nvPicPr>
        <p:blipFill>
          <a:blip r:embed="rId2"/>
          <a:srcRect l="26430" r="33664" b="-1"/>
          <a:stretch/>
        </p:blipFill>
        <p:spPr>
          <a:xfrm>
            <a:off x="8104092" y="10"/>
            <a:ext cx="4099858" cy="6857990"/>
          </a:xfrm>
          <a:prstGeom prst="rect">
            <a:avLst/>
          </a:prstGeom>
        </p:spPr>
      </p:pic>
      <p:sp>
        <p:nvSpPr>
          <p:cNvPr id="5" name="TextBox 4">
            <a:extLst>
              <a:ext uri="{FF2B5EF4-FFF2-40B4-BE49-F238E27FC236}">
                <a16:creationId xmlns:a16="http://schemas.microsoft.com/office/drawing/2014/main" id="{9465655E-10AC-D116-5789-E531688DA734}"/>
              </a:ext>
            </a:extLst>
          </p:cNvPr>
          <p:cNvSpPr txBox="1"/>
          <p:nvPr/>
        </p:nvSpPr>
        <p:spPr>
          <a:xfrm>
            <a:off x="4585082" y="4503082"/>
            <a:ext cx="3416578" cy="1569660"/>
          </a:xfrm>
          <a:prstGeom prst="rect">
            <a:avLst/>
          </a:prstGeom>
          <a:noFill/>
        </p:spPr>
        <p:txBody>
          <a:bodyPr wrap="square" rtlCol="0">
            <a:spAutoFit/>
          </a:bodyPr>
          <a:lstStyle/>
          <a:p>
            <a:r>
              <a:rPr lang="el-GR" sz="2400" dirty="0"/>
              <a:t>Αχιλλέας Ζαχάρωφ</a:t>
            </a:r>
          </a:p>
          <a:p>
            <a:r>
              <a:rPr lang="el-GR" sz="2400" dirty="0"/>
              <a:t>Βασιλική </a:t>
            </a:r>
            <a:r>
              <a:rPr lang="el-GR" sz="2400" dirty="0" err="1"/>
              <a:t>Καραλιώτη</a:t>
            </a:r>
            <a:endParaRPr lang="el-GR" sz="2400" dirty="0"/>
          </a:p>
          <a:p>
            <a:r>
              <a:rPr lang="el-GR" sz="2400" dirty="0"/>
              <a:t>Οδυσσέας </a:t>
            </a:r>
            <a:r>
              <a:rPr lang="el-GR" sz="2400" dirty="0" err="1"/>
              <a:t>Μαζαράκος</a:t>
            </a:r>
            <a:endParaRPr lang="el-GR" sz="2400" dirty="0"/>
          </a:p>
          <a:p>
            <a:r>
              <a:rPr lang="el-GR" sz="2400" dirty="0"/>
              <a:t>Αργύρης Τσιρώνης</a:t>
            </a:r>
          </a:p>
        </p:txBody>
      </p:sp>
    </p:spTree>
    <p:extLst>
      <p:ext uri="{BB962C8B-B14F-4D97-AF65-F5344CB8AC3E}">
        <p14:creationId xmlns:p14="http://schemas.microsoft.com/office/powerpoint/2010/main" val="305251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F23DF24-8E9A-4AD0-93DF-A82A41666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37D2ED3-DDD2-D5A8-8F8E-7BD4D3D14BDF}"/>
              </a:ext>
            </a:extLst>
          </p:cNvPr>
          <p:cNvSpPr>
            <a:spLocks noGrp="1"/>
          </p:cNvSpPr>
          <p:nvPr>
            <p:ph type="title"/>
          </p:nvPr>
        </p:nvSpPr>
        <p:spPr>
          <a:xfrm>
            <a:off x="6849416" y="370514"/>
            <a:ext cx="4589164" cy="1008582"/>
          </a:xfrm>
        </p:spPr>
        <p:txBody>
          <a:bodyPr vert="horz" lIns="0" tIns="0" rIns="0" bIns="0" rtlCol="0" anchor="b">
            <a:normAutofit/>
          </a:bodyPr>
          <a:lstStyle/>
          <a:p>
            <a:pPr algn="r"/>
            <a:r>
              <a:rPr lang="el-GR" spc="750" dirty="0"/>
              <a:t>1 ΙΟΥΛΙΟΥ1967</a:t>
            </a:r>
            <a:endParaRPr lang="en-US" spc="750" dirty="0"/>
          </a:p>
        </p:txBody>
      </p:sp>
      <p:sp>
        <p:nvSpPr>
          <p:cNvPr id="14" name="Rectangle 13">
            <a:extLst>
              <a:ext uri="{FF2B5EF4-FFF2-40B4-BE49-F238E27FC236}">
                <a16:creationId xmlns:a16="http://schemas.microsoft.com/office/drawing/2014/main" id="{E728B9D0-05A6-4333-BB22-46585AA77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6096000" cy="6858000"/>
          </a:xfrm>
          <a:prstGeom prst="rect">
            <a:avLst/>
          </a:prstGeom>
          <a:gradFill>
            <a:gsLst>
              <a:gs pos="8000">
                <a:schemeClr val="accent6"/>
              </a:gs>
              <a:gs pos="100000">
                <a:schemeClr val="accent5">
                  <a:alpha val="89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ACE5B-B094-444A-A9B3-E31F591F3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7416"/>
            <a:ext cx="4038600" cy="6840156"/>
          </a:xfrm>
          <a:prstGeom prst="rect">
            <a:avLst/>
          </a:prstGeom>
          <a:gradFill>
            <a:gsLst>
              <a:gs pos="22000">
                <a:schemeClr val="accent5">
                  <a:lumMod val="60000"/>
                  <a:lumOff val="40000"/>
                  <a:alpha val="0"/>
                </a:schemeClr>
              </a:gs>
              <a:gs pos="99000">
                <a:schemeClr val="accent2">
                  <a:alpha val="92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8B47F9-648C-4086-8D7A-EA234E2EE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29604" y="614984"/>
            <a:ext cx="6812404" cy="5638799"/>
          </a:xfrm>
          <a:prstGeom prst="rect">
            <a:avLst/>
          </a:prstGeom>
          <a:gradFill>
            <a:gsLst>
              <a:gs pos="2000">
                <a:schemeClr val="accent5">
                  <a:alpha val="19000"/>
                </a:schemeClr>
              </a:gs>
              <a:gs pos="100000">
                <a:schemeClr val="accent4">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844505-07B5-4F60-8809-3CA2D031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652110" y="716188"/>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391646-CFDC-7336-4FBF-D92AF713E765}"/>
              </a:ext>
            </a:extLst>
          </p:cNvPr>
          <p:cNvSpPr txBox="1"/>
          <p:nvPr/>
        </p:nvSpPr>
        <p:spPr>
          <a:xfrm>
            <a:off x="1046811" y="1651049"/>
            <a:ext cx="4002374" cy="1508105"/>
          </a:xfrm>
          <a:prstGeom prst="rect">
            <a:avLst/>
          </a:prstGeom>
          <a:noFill/>
        </p:spPr>
        <p:txBody>
          <a:bodyPr wrap="square" rtlCol="0">
            <a:spAutoFit/>
          </a:bodyPr>
          <a:lstStyle/>
          <a:p>
            <a:r>
              <a:rPr lang="el-GR" sz="2400" dirty="0"/>
              <a:t>ΕΟΚ</a:t>
            </a:r>
          </a:p>
          <a:p>
            <a:r>
              <a:rPr lang="el-GR" sz="2400" dirty="0"/>
              <a:t>ΕΚΑΧ</a:t>
            </a:r>
          </a:p>
          <a:p>
            <a:r>
              <a:rPr lang="el-GR" sz="2400" dirty="0"/>
              <a:t>ΕΥΡΑΤΟΜ</a:t>
            </a:r>
          </a:p>
          <a:p>
            <a:r>
              <a:rPr lang="el-GR" sz="2000" dirty="0"/>
              <a:t>Συγχωνεύονται </a:t>
            </a:r>
          </a:p>
        </p:txBody>
      </p:sp>
      <p:sp>
        <p:nvSpPr>
          <p:cNvPr id="5" name="TextBox 4">
            <a:extLst>
              <a:ext uri="{FF2B5EF4-FFF2-40B4-BE49-F238E27FC236}">
                <a16:creationId xmlns:a16="http://schemas.microsoft.com/office/drawing/2014/main" id="{D2F53AE6-294B-E9BB-B8AF-C6794C45CE91}"/>
              </a:ext>
            </a:extLst>
          </p:cNvPr>
          <p:cNvSpPr txBox="1"/>
          <p:nvPr/>
        </p:nvSpPr>
        <p:spPr>
          <a:xfrm>
            <a:off x="7285220" y="4422687"/>
            <a:ext cx="3537678" cy="1600438"/>
          </a:xfrm>
          <a:prstGeom prst="rect">
            <a:avLst/>
          </a:prstGeom>
          <a:noFill/>
        </p:spPr>
        <p:txBody>
          <a:bodyPr wrap="square" rtlCol="0">
            <a:spAutoFit/>
          </a:bodyPr>
          <a:lstStyle/>
          <a:p>
            <a:r>
              <a:rPr lang="el-GR" sz="2000" dirty="0"/>
              <a:t>Δημιουργούνται: </a:t>
            </a:r>
          </a:p>
          <a:p>
            <a:r>
              <a:rPr lang="el-GR" sz="2000" dirty="0"/>
              <a:t>η Ευρωπαϊκή Επιτροπή</a:t>
            </a:r>
          </a:p>
          <a:p>
            <a:r>
              <a:rPr lang="el-GR" sz="2000" dirty="0"/>
              <a:t>το Ευρωπαϊκό Συμβούλιο</a:t>
            </a:r>
          </a:p>
          <a:p>
            <a:r>
              <a:rPr lang="el-GR" sz="2000" dirty="0"/>
              <a:t>το Ευρωπαϊκό Κοινοβούλιο</a:t>
            </a:r>
          </a:p>
          <a:p>
            <a:endParaRPr lang="el-GR" dirty="0"/>
          </a:p>
        </p:txBody>
      </p:sp>
      <p:pic>
        <p:nvPicPr>
          <p:cNvPr id="6" name="Εικόνα 5">
            <a:extLst>
              <a:ext uri="{FF2B5EF4-FFF2-40B4-BE49-F238E27FC236}">
                <a16:creationId xmlns:a16="http://schemas.microsoft.com/office/drawing/2014/main" id="{9FBCF847-A06C-8CAF-2458-E9A3C0D28AC8}"/>
              </a:ext>
            </a:extLst>
          </p:cNvPr>
          <p:cNvPicPr>
            <a:picLocks noChangeAspect="1"/>
          </p:cNvPicPr>
          <p:nvPr/>
        </p:nvPicPr>
        <p:blipFill>
          <a:blip r:embed="rId2"/>
          <a:stretch>
            <a:fillRect/>
          </a:stretch>
        </p:blipFill>
        <p:spPr>
          <a:xfrm>
            <a:off x="6931109" y="1488068"/>
            <a:ext cx="4245899" cy="2825646"/>
          </a:xfrm>
          <a:prstGeom prst="rect">
            <a:avLst/>
          </a:prstGeom>
        </p:spPr>
      </p:pic>
    </p:spTree>
    <p:extLst>
      <p:ext uri="{BB962C8B-B14F-4D97-AF65-F5344CB8AC3E}">
        <p14:creationId xmlns:p14="http://schemas.microsoft.com/office/powerpoint/2010/main" val="2593330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DAC5EB-CB66-4144-944F-FCA082908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52CEA94-89A7-9728-D7D0-54BD141C912C}"/>
              </a:ext>
            </a:extLst>
          </p:cNvPr>
          <p:cNvSpPr>
            <a:spLocks noGrp="1"/>
          </p:cNvSpPr>
          <p:nvPr>
            <p:ph type="title"/>
          </p:nvPr>
        </p:nvSpPr>
        <p:spPr>
          <a:xfrm>
            <a:off x="914403" y="4996329"/>
            <a:ext cx="10343210" cy="1035982"/>
          </a:xfrm>
        </p:spPr>
        <p:txBody>
          <a:bodyPr anchor="t">
            <a:normAutofit/>
          </a:bodyPr>
          <a:lstStyle/>
          <a:p>
            <a:pPr algn="r"/>
            <a:r>
              <a:rPr lang="el-GR" sz="4000" dirty="0"/>
              <a:t>7 ΦΕΒΡΟΥΑΡΙΟΥ 1992</a:t>
            </a:r>
          </a:p>
        </p:txBody>
      </p:sp>
      <p:sp>
        <p:nvSpPr>
          <p:cNvPr id="3" name="Θέση περιεχομένου 2">
            <a:extLst>
              <a:ext uri="{FF2B5EF4-FFF2-40B4-BE49-F238E27FC236}">
                <a16:creationId xmlns:a16="http://schemas.microsoft.com/office/drawing/2014/main" id="{19C6B9F2-815E-4349-4021-54EDDA53E487}"/>
              </a:ext>
            </a:extLst>
          </p:cNvPr>
          <p:cNvSpPr>
            <a:spLocks noGrp="1"/>
          </p:cNvSpPr>
          <p:nvPr>
            <p:ph idx="1"/>
          </p:nvPr>
        </p:nvSpPr>
        <p:spPr>
          <a:xfrm>
            <a:off x="914402" y="457200"/>
            <a:ext cx="2594439" cy="4170642"/>
          </a:xfrm>
        </p:spPr>
        <p:txBody>
          <a:bodyPr anchor="b">
            <a:normAutofit/>
          </a:bodyPr>
          <a:lstStyle/>
          <a:p>
            <a:pPr marL="0" indent="0">
              <a:buNone/>
            </a:pPr>
            <a:r>
              <a:rPr lang="el-GR" dirty="0"/>
              <a:t>Υπογράφεται η Συνθήκη του Μάαστριχτ και δημιουργείται η Ευρωπαϊκή Ένωση.</a:t>
            </a:r>
          </a:p>
        </p:txBody>
      </p:sp>
      <p:pic>
        <p:nvPicPr>
          <p:cNvPr id="4" name="Εικόνα 3">
            <a:extLst>
              <a:ext uri="{FF2B5EF4-FFF2-40B4-BE49-F238E27FC236}">
                <a16:creationId xmlns:a16="http://schemas.microsoft.com/office/drawing/2014/main" id="{BBF171FE-036D-E30F-F804-A27D2CF394E4}"/>
              </a:ext>
            </a:extLst>
          </p:cNvPr>
          <p:cNvPicPr>
            <a:picLocks noChangeAspect="1"/>
          </p:cNvPicPr>
          <p:nvPr/>
        </p:nvPicPr>
        <p:blipFill>
          <a:blip r:embed="rId2"/>
          <a:srcRect t="10760" r="3" b="221"/>
          <a:stretch/>
        </p:blipFill>
        <p:spPr>
          <a:xfrm>
            <a:off x="4038600" y="-431"/>
            <a:ext cx="7696201" cy="4590360"/>
          </a:xfrm>
          <a:prstGeom prst="rect">
            <a:avLst/>
          </a:prstGeom>
        </p:spPr>
      </p:pic>
      <p:sp>
        <p:nvSpPr>
          <p:cNvPr id="13" name="Rectangle 12">
            <a:extLst>
              <a:ext uri="{FF2B5EF4-FFF2-40B4-BE49-F238E27FC236}">
                <a16:creationId xmlns:a16="http://schemas.microsoft.com/office/drawing/2014/main" id="{86B7A620-47FC-4678-9F07-D291E9CD5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1999" cy="457198"/>
          </a:xfrm>
          <a:prstGeom prst="rect">
            <a:avLst/>
          </a:prstGeom>
          <a:gradFill>
            <a:gsLst>
              <a:gs pos="0">
                <a:schemeClr val="accent6">
                  <a:lumMod val="75000"/>
                  <a:alpha val="61000"/>
                </a:schemeClr>
              </a:gs>
              <a:gs pos="30000">
                <a:schemeClr val="accent5">
                  <a:alpha val="85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CE6113-16AE-4250-8027-F864DE5B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742"/>
            <a:ext cx="8153398" cy="448830"/>
          </a:xfrm>
          <a:prstGeom prst="rect">
            <a:avLst/>
          </a:prstGeom>
          <a:gradFill>
            <a:gsLst>
              <a:gs pos="0">
                <a:schemeClr val="accent5">
                  <a:alpha val="0"/>
                </a:schemeClr>
              </a:gs>
              <a:gs pos="73000">
                <a:schemeClr val="accent2">
                  <a:alpha val="7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865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531BBC5C-B2A4-1339-E08C-EA9D9D38F848}"/>
              </a:ext>
            </a:extLst>
          </p:cNvPr>
          <p:cNvSpPr>
            <a:spLocks noGrp="1"/>
          </p:cNvSpPr>
          <p:nvPr>
            <p:ph type="title"/>
          </p:nvPr>
        </p:nvSpPr>
        <p:spPr>
          <a:xfrm>
            <a:off x="0" y="999406"/>
            <a:ext cx="3710856" cy="1503001"/>
          </a:xfrm>
        </p:spPr>
        <p:txBody>
          <a:bodyPr vert="horz" lIns="0" tIns="0" rIns="0" bIns="0" rtlCol="0" anchor="b">
            <a:noAutofit/>
          </a:bodyPr>
          <a:lstStyle/>
          <a:p>
            <a:pPr algn="r"/>
            <a:r>
              <a:rPr lang="el-GR" sz="4000" spc="750" dirty="0">
                <a:solidFill>
                  <a:schemeClr val="bg1"/>
                </a:solidFill>
              </a:rPr>
              <a:t>1 ΝΟΕΜΒΡΙΟΥ 1993</a:t>
            </a:r>
            <a:endParaRPr lang="en-US" sz="4000" spc="750" dirty="0">
              <a:solidFill>
                <a:schemeClr val="bg1"/>
              </a:solidFill>
            </a:endParaRPr>
          </a:p>
        </p:txBody>
      </p:sp>
      <p:pic>
        <p:nvPicPr>
          <p:cNvPr id="4" name="Θέση περιεχομένου 3">
            <a:extLst>
              <a:ext uri="{FF2B5EF4-FFF2-40B4-BE49-F238E27FC236}">
                <a16:creationId xmlns:a16="http://schemas.microsoft.com/office/drawing/2014/main" id="{741C3D40-9656-4136-5E2D-40D410E729D6}"/>
              </a:ext>
            </a:extLst>
          </p:cNvPr>
          <p:cNvPicPr>
            <a:picLocks noGrp="1" noChangeAspect="1"/>
          </p:cNvPicPr>
          <p:nvPr>
            <p:ph idx="1"/>
          </p:nvPr>
        </p:nvPicPr>
        <p:blipFill>
          <a:blip r:embed="rId2"/>
          <a:stretch>
            <a:fillRect/>
          </a:stretch>
        </p:blipFill>
        <p:spPr>
          <a:xfrm>
            <a:off x="4503619" y="789409"/>
            <a:ext cx="7214138" cy="5286696"/>
          </a:xfrm>
          <a:prstGeom prst="rect">
            <a:avLst/>
          </a:prstGeom>
        </p:spPr>
      </p:pic>
      <p:sp>
        <p:nvSpPr>
          <p:cNvPr id="6" name="TextBox 5">
            <a:extLst>
              <a:ext uri="{FF2B5EF4-FFF2-40B4-BE49-F238E27FC236}">
                <a16:creationId xmlns:a16="http://schemas.microsoft.com/office/drawing/2014/main" id="{5727164C-841D-2294-E0F0-C45135069C1F}"/>
              </a:ext>
            </a:extLst>
          </p:cNvPr>
          <p:cNvSpPr txBox="1"/>
          <p:nvPr/>
        </p:nvSpPr>
        <p:spPr>
          <a:xfrm>
            <a:off x="631935" y="3793104"/>
            <a:ext cx="3078921" cy="2246769"/>
          </a:xfrm>
          <a:prstGeom prst="rect">
            <a:avLst/>
          </a:prstGeom>
          <a:noFill/>
        </p:spPr>
        <p:txBody>
          <a:bodyPr wrap="square" rtlCol="0">
            <a:spAutoFit/>
          </a:bodyPr>
          <a:lstStyle/>
          <a:p>
            <a:r>
              <a:rPr lang="el-GR" sz="2000" dirty="0"/>
              <a:t>Η Ε.Ε. ιδρύεται επίσημα με βάση την Συνθήκη του Μάαστριχτ. Σε μία δεκαετία θα κοπεί κοινό νόμισμα, το Ευρώ, που θα διαχειρίζεται η Ευρωπαϊκή Κεντρική Τράπεζα</a:t>
            </a:r>
            <a:r>
              <a:rPr lang="el-GR" dirty="0"/>
              <a:t>.</a:t>
            </a:r>
          </a:p>
        </p:txBody>
      </p:sp>
    </p:spTree>
    <p:extLst>
      <p:ext uri="{BB962C8B-B14F-4D97-AF65-F5344CB8AC3E}">
        <p14:creationId xmlns:p14="http://schemas.microsoft.com/office/powerpoint/2010/main" val="2275055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3A4003-1875-46E3-BBC1-9CF42E133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DECF1C-4B20-4CD9-90C7-F85AAB33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57371"/>
            <a:ext cx="12203208" cy="1600629"/>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B46BEC-0E77-41F0-A7D5-D5B40D22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40517" y="5262916"/>
            <a:ext cx="7751481" cy="11453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4D73B4-F569-4D64-BA77-14454E09F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62916"/>
            <a:ext cx="8778690" cy="1595084"/>
          </a:xfrm>
          <a:prstGeom prst="rect">
            <a:avLst/>
          </a:prstGeom>
          <a:gradFill>
            <a:gsLst>
              <a:gs pos="0">
                <a:schemeClr val="accent6">
                  <a:lumMod val="75000"/>
                  <a:alpha val="31000"/>
                </a:schemeClr>
              </a:gs>
              <a:gs pos="99000">
                <a:schemeClr val="accent5">
                  <a:alpha val="2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437E30-AED3-4732-B13B-17D277D8D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0126" y="5256870"/>
            <a:ext cx="5301872" cy="1600701"/>
          </a:xfrm>
          <a:prstGeom prst="rect">
            <a:avLst/>
          </a:prstGeom>
          <a:gradFill>
            <a:gsLst>
              <a:gs pos="22000">
                <a:schemeClr val="tx2">
                  <a:lumMod val="75000"/>
                  <a:lumOff val="25000"/>
                  <a:alpha val="0"/>
                </a:schemeClr>
              </a:gs>
              <a:gs pos="99000">
                <a:schemeClr val="tx2">
                  <a:lumMod val="75000"/>
                  <a:lumOff val="25000"/>
                  <a:alpha val="6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55F4DE7F-7656-582A-C062-98B8C7D2A7A4}"/>
              </a:ext>
            </a:extLst>
          </p:cNvPr>
          <p:cNvSpPr>
            <a:spLocks noGrp="1"/>
          </p:cNvSpPr>
          <p:nvPr>
            <p:ph type="title"/>
          </p:nvPr>
        </p:nvSpPr>
        <p:spPr>
          <a:xfrm>
            <a:off x="914400" y="5602884"/>
            <a:ext cx="10698103" cy="827037"/>
          </a:xfrm>
        </p:spPr>
        <p:txBody>
          <a:bodyPr anchor="ctr">
            <a:normAutofit/>
          </a:bodyPr>
          <a:lstStyle/>
          <a:p>
            <a:r>
              <a:rPr lang="el-GR" sz="3200" dirty="0">
                <a:solidFill>
                  <a:schemeClr val="bg1"/>
                </a:solidFill>
              </a:rPr>
              <a:t>ΕΜΠΝΕΥΣΤΕΣ ΚΑΙ ΑΡΧΙΤΕΚΤΟΝΕΣ</a:t>
            </a:r>
          </a:p>
        </p:txBody>
      </p:sp>
      <p:pic>
        <p:nvPicPr>
          <p:cNvPr id="5" name="Εικόνα 4">
            <a:extLst>
              <a:ext uri="{FF2B5EF4-FFF2-40B4-BE49-F238E27FC236}">
                <a16:creationId xmlns:a16="http://schemas.microsoft.com/office/drawing/2014/main" id="{4E416BCD-731C-8895-7F9F-7944F0942F24}"/>
              </a:ext>
            </a:extLst>
          </p:cNvPr>
          <p:cNvPicPr>
            <a:picLocks noChangeAspect="1"/>
          </p:cNvPicPr>
          <p:nvPr/>
        </p:nvPicPr>
        <p:blipFill>
          <a:blip r:embed="rId2"/>
          <a:srcRect l="3611" t="3618" r="4905"/>
          <a:stretch/>
        </p:blipFill>
        <p:spPr>
          <a:xfrm>
            <a:off x="1601509" y="299803"/>
            <a:ext cx="9323883" cy="4292180"/>
          </a:xfrm>
          <a:prstGeom prst="rect">
            <a:avLst/>
          </a:prstGeom>
        </p:spPr>
      </p:pic>
      <p:sp>
        <p:nvSpPr>
          <p:cNvPr id="6" name="TextBox 5">
            <a:extLst>
              <a:ext uri="{FF2B5EF4-FFF2-40B4-BE49-F238E27FC236}">
                <a16:creationId xmlns:a16="http://schemas.microsoft.com/office/drawing/2014/main" id="{F77B73C6-967B-AD8F-8B8F-1D3EC364591E}"/>
              </a:ext>
            </a:extLst>
          </p:cNvPr>
          <p:cNvSpPr txBox="1"/>
          <p:nvPr/>
        </p:nvSpPr>
        <p:spPr>
          <a:xfrm>
            <a:off x="2443396" y="4669938"/>
            <a:ext cx="2578308" cy="400110"/>
          </a:xfrm>
          <a:prstGeom prst="rect">
            <a:avLst/>
          </a:prstGeom>
          <a:noFill/>
        </p:spPr>
        <p:txBody>
          <a:bodyPr wrap="square" rtlCol="0">
            <a:spAutoFit/>
          </a:bodyPr>
          <a:lstStyle/>
          <a:p>
            <a:r>
              <a:rPr lang="el-GR" sz="2000" dirty="0"/>
              <a:t>Φρανσουά </a:t>
            </a:r>
            <a:r>
              <a:rPr lang="el-GR" sz="2000" dirty="0" err="1"/>
              <a:t>Μιτεράν</a:t>
            </a:r>
            <a:endParaRPr lang="el-GR" sz="2000" dirty="0"/>
          </a:p>
        </p:txBody>
      </p:sp>
      <p:sp>
        <p:nvSpPr>
          <p:cNvPr id="7" name="TextBox 6">
            <a:extLst>
              <a:ext uri="{FF2B5EF4-FFF2-40B4-BE49-F238E27FC236}">
                <a16:creationId xmlns:a16="http://schemas.microsoft.com/office/drawing/2014/main" id="{AF0C94A5-C2DE-67B7-A705-F5A6A148F473}"/>
              </a:ext>
            </a:extLst>
          </p:cNvPr>
          <p:cNvSpPr txBox="1"/>
          <p:nvPr/>
        </p:nvSpPr>
        <p:spPr>
          <a:xfrm>
            <a:off x="7779894" y="4628736"/>
            <a:ext cx="2298492" cy="400110"/>
          </a:xfrm>
          <a:prstGeom prst="rect">
            <a:avLst/>
          </a:prstGeom>
          <a:noFill/>
        </p:spPr>
        <p:txBody>
          <a:bodyPr wrap="square" rtlCol="0">
            <a:spAutoFit/>
          </a:bodyPr>
          <a:lstStyle/>
          <a:p>
            <a:r>
              <a:rPr lang="el-GR" sz="2000" dirty="0"/>
              <a:t>Χέλμουτ Κολ</a:t>
            </a:r>
          </a:p>
        </p:txBody>
      </p:sp>
    </p:spTree>
    <p:extLst>
      <p:ext uri="{BB962C8B-B14F-4D97-AF65-F5344CB8AC3E}">
        <p14:creationId xmlns:p14="http://schemas.microsoft.com/office/powerpoint/2010/main" val="3634675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7D5D1E-8AF1-2D46-AE2A-81EB3DF70A9D}"/>
              </a:ext>
            </a:extLst>
          </p:cNvPr>
          <p:cNvSpPr txBox="1"/>
          <p:nvPr/>
        </p:nvSpPr>
        <p:spPr>
          <a:xfrm>
            <a:off x="256673" y="656411"/>
            <a:ext cx="11678652" cy="1015663"/>
          </a:xfrm>
          <a:prstGeom prst="rect">
            <a:avLst/>
          </a:prstGeom>
          <a:noFill/>
        </p:spPr>
        <p:txBody>
          <a:bodyPr wrap="square" rtlCol="0">
            <a:spAutoFit/>
          </a:bodyPr>
          <a:lstStyle/>
          <a:p>
            <a:r>
              <a:rPr lang="el-GR" sz="2000" dirty="0"/>
              <a:t>Παρά τους κραδασμούς η Ε.Ε. συνεχίζει την πορεία της. Όραμα τα 12 χρυσά αστέρια σε κύκλο που συμβολίζουν την αλληλεγγύη, την αρμονία και την ενότητα και επίσημο ύμνο το πρελούδιο της Ωδής της Χαράς, τμήμα της 9</a:t>
            </a:r>
            <a:r>
              <a:rPr lang="el-GR" sz="2000" baseline="30000" dirty="0"/>
              <a:t>ης</a:t>
            </a:r>
            <a:r>
              <a:rPr lang="el-GR" sz="2000" dirty="0"/>
              <a:t> Συμφωνίας του </a:t>
            </a:r>
            <a:r>
              <a:rPr lang="el-GR" sz="2000" dirty="0" err="1"/>
              <a:t>Μπετόβεν</a:t>
            </a:r>
            <a:r>
              <a:rPr lang="el-GR" sz="2000" dirty="0"/>
              <a:t>.</a:t>
            </a:r>
          </a:p>
        </p:txBody>
      </p:sp>
      <p:pic>
        <p:nvPicPr>
          <p:cNvPr id="5" name="Εικόνα 4">
            <a:extLst>
              <a:ext uri="{FF2B5EF4-FFF2-40B4-BE49-F238E27FC236}">
                <a16:creationId xmlns:a16="http://schemas.microsoft.com/office/drawing/2014/main" id="{387D0BD2-115C-B030-57BD-13EA27628B37}"/>
              </a:ext>
            </a:extLst>
          </p:cNvPr>
          <p:cNvPicPr>
            <a:picLocks noChangeAspect="1"/>
          </p:cNvPicPr>
          <p:nvPr/>
        </p:nvPicPr>
        <p:blipFill>
          <a:blip r:embed="rId2"/>
          <a:stretch>
            <a:fillRect/>
          </a:stretch>
        </p:blipFill>
        <p:spPr>
          <a:xfrm>
            <a:off x="5180214" y="2076431"/>
            <a:ext cx="6531429" cy="4350034"/>
          </a:xfrm>
          <a:prstGeom prst="rect">
            <a:avLst/>
          </a:prstGeom>
        </p:spPr>
      </p:pic>
      <p:sp>
        <p:nvSpPr>
          <p:cNvPr id="6" name="TextBox 5">
            <a:extLst>
              <a:ext uri="{FF2B5EF4-FFF2-40B4-BE49-F238E27FC236}">
                <a16:creationId xmlns:a16="http://schemas.microsoft.com/office/drawing/2014/main" id="{69CBAAB9-7A74-B81F-B3D3-2E7D62C046C9}"/>
              </a:ext>
            </a:extLst>
          </p:cNvPr>
          <p:cNvSpPr txBox="1"/>
          <p:nvPr/>
        </p:nvSpPr>
        <p:spPr>
          <a:xfrm>
            <a:off x="264653" y="2928009"/>
            <a:ext cx="4604084" cy="1323439"/>
          </a:xfrm>
          <a:prstGeom prst="rect">
            <a:avLst/>
          </a:prstGeom>
          <a:noFill/>
        </p:spPr>
        <p:txBody>
          <a:bodyPr wrap="square" rtlCol="0">
            <a:spAutoFit/>
          </a:bodyPr>
          <a:lstStyle/>
          <a:p>
            <a:r>
              <a:rPr lang="el-GR" sz="2000" dirty="0"/>
              <a:t>Η 9η Μαΐου (επέτειος Διακήρυξης </a:t>
            </a:r>
            <a:r>
              <a:rPr lang="el-GR" sz="2000" dirty="0" err="1"/>
              <a:t>Σουμάν</a:t>
            </a:r>
            <a:r>
              <a:rPr lang="el-GR" sz="2000" dirty="0"/>
              <a:t>) έχει κηρυχτεί ως ημέρα της Ευρώπης και αποτελεί την απαρχή της σύγχρονης ευρωπαϊκής ιδέας. </a:t>
            </a:r>
          </a:p>
        </p:txBody>
      </p:sp>
      <p:sp>
        <p:nvSpPr>
          <p:cNvPr id="7" name="TextBox 6">
            <a:extLst>
              <a:ext uri="{FF2B5EF4-FFF2-40B4-BE49-F238E27FC236}">
                <a16:creationId xmlns:a16="http://schemas.microsoft.com/office/drawing/2014/main" id="{3365B61A-E110-C073-950E-FFF24370F137}"/>
              </a:ext>
            </a:extLst>
          </p:cNvPr>
          <p:cNvSpPr txBox="1"/>
          <p:nvPr/>
        </p:nvSpPr>
        <p:spPr>
          <a:xfrm>
            <a:off x="216767" y="5844463"/>
            <a:ext cx="4699856" cy="400110"/>
          </a:xfrm>
          <a:prstGeom prst="rect">
            <a:avLst/>
          </a:prstGeom>
          <a:noFill/>
        </p:spPr>
        <p:txBody>
          <a:bodyPr wrap="square" rtlCol="0">
            <a:spAutoFit/>
          </a:bodyPr>
          <a:lstStyle/>
          <a:p>
            <a:r>
              <a:rPr lang="el-GR" sz="2000" b="1" i="1" dirty="0">
                <a:effectLst>
                  <a:outerShdw blurRad="38100" dist="38100" dir="2700000" algn="tl">
                    <a:srgbClr val="000000">
                      <a:alpha val="43137"/>
                    </a:srgbClr>
                  </a:outerShdw>
                </a:effectLst>
              </a:rPr>
              <a:t>Ευχαριστούμε πολύ για την προσοχή σας!</a:t>
            </a:r>
          </a:p>
        </p:txBody>
      </p:sp>
    </p:spTree>
    <p:extLst>
      <p:ext uri="{BB962C8B-B14F-4D97-AF65-F5344CB8AC3E}">
        <p14:creationId xmlns:p14="http://schemas.microsoft.com/office/powerpoint/2010/main" val="261099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9E0DC3-D91D-C7D5-6B0F-0285AB9A36FD}"/>
              </a:ext>
            </a:extLst>
          </p:cNvPr>
          <p:cNvSpPr>
            <a:spLocks noGrp="1"/>
          </p:cNvSpPr>
          <p:nvPr>
            <p:ph type="title"/>
          </p:nvPr>
        </p:nvSpPr>
        <p:spPr/>
        <p:txBody>
          <a:bodyPr>
            <a:normAutofit/>
          </a:bodyPr>
          <a:lstStyle/>
          <a:p>
            <a:r>
              <a:rPr lang="el-GR" sz="4000" dirty="0"/>
              <a:t>ΠΗΓΕΣ</a:t>
            </a:r>
          </a:p>
        </p:txBody>
      </p:sp>
      <p:sp>
        <p:nvSpPr>
          <p:cNvPr id="3" name="Θέση περιεχομένου 2">
            <a:extLst>
              <a:ext uri="{FF2B5EF4-FFF2-40B4-BE49-F238E27FC236}">
                <a16:creationId xmlns:a16="http://schemas.microsoft.com/office/drawing/2014/main" id="{7D579B81-83D1-C808-FB05-AD7FAF5F02D9}"/>
              </a:ext>
            </a:extLst>
          </p:cNvPr>
          <p:cNvSpPr>
            <a:spLocks noGrp="1"/>
          </p:cNvSpPr>
          <p:nvPr>
            <p:ph idx="1"/>
          </p:nvPr>
        </p:nvSpPr>
        <p:spPr/>
        <p:txBody>
          <a:bodyPr/>
          <a:lstStyle/>
          <a:p>
            <a:pPr>
              <a:buFont typeface="Wingdings" panose="05000000000000000000" pitchFamily="2" charset="2"/>
              <a:buChar char="Ø"/>
            </a:pPr>
            <a:r>
              <a:rPr lang="en-US" dirty="0">
                <a:hlinkClick r:id="rId2"/>
              </a:rPr>
              <a:t>www.sansimera.gr</a:t>
            </a:r>
            <a:endParaRPr lang="en-US" dirty="0"/>
          </a:p>
          <a:p>
            <a:pPr>
              <a:buFont typeface="Wingdings" panose="05000000000000000000" pitchFamily="2" charset="2"/>
              <a:buChar char="Ø"/>
            </a:pPr>
            <a:r>
              <a:rPr lang="en-US" dirty="0">
                <a:hlinkClick r:id="rId3"/>
              </a:rPr>
              <a:t>www.youtube.com</a:t>
            </a:r>
            <a:endParaRPr lang="en-US" dirty="0"/>
          </a:p>
          <a:p>
            <a:pPr>
              <a:buFont typeface="Wingdings" panose="05000000000000000000" pitchFamily="2" charset="2"/>
              <a:buChar char="Ø"/>
            </a:pPr>
            <a:r>
              <a:rPr lang="en-US" dirty="0">
                <a:hlinkClick r:id="rId4"/>
              </a:rPr>
              <a:t>http://ebooks.edu.gr/ebooks/v/html/8547/4720/Koinoniki-kai-Politiki-Agogi_G-Gymnasiou_html-apli/index13.html</a:t>
            </a:r>
            <a:r>
              <a:rPr lang="en-US" dirty="0"/>
              <a:t> </a:t>
            </a:r>
          </a:p>
          <a:p>
            <a:pPr>
              <a:buFont typeface="Wingdings" panose="05000000000000000000" pitchFamily="2" charset="2"/>
              <a:buChar char="Ø"/>
            </a:pPr>
            <a:r>
              <a:rPr lang="en-US" dirty="0">
                <a:hlinkClick r:id="rId5"/>
              </a:rPr>
              <a:t>www.European-union.Europa.eu</a:t>
            </a:r>
            <a:endParaRPr lang="en-US" dirty="0"/>
          </a:p>
          <a:p>
            <a:pPr>
              <a:buFont typeface="Wingdings" panose="05000000000000000000" pitchFamily="2" charset="2"/>
              <a:buChar char="Ø"/>
            </a:pPr>
            <a:r>
              <a:rPr lang="en-US" dirty="0">
                <a:hlinkClick r:id="rId6"/>
              </a:rPr>
              <a:t>www.en.Wikipedia.org</a:t>
            </a:r>
            <a:endParaRPr lang="en-US" dirty="0"/>
          </a:p>
          <a:p>
            <a:pPr>
              <a:buFont typeface="Wingdings" panose="05000000000000000000" pitchFamily="2" charset="2"/>
              <a:buChar char="Ø"/>
            </a:pPr>
            <a:r>
              <a:rPr lang="en-US" dirty="0">
                <a:hlinkClick r:id="rId7"/>
              </a:rPr>
              <a:t>www.Britannica.com</a:t>
            </a:r>
            <a:endParaRPr lang="en-US" dirty="0"/>
          </a:p>
          <a:p>
            <a:pPr marL="0" indent="0">
              <a:buNone/>
            </a:pPr>
            <a:endParaRPr lang="en-US" dirty="0"/>
          </a:p>
          <a:p>
            <a:pPr>
              <a:buFont typeface="Wingdings" panose="05000000000000000000" pitchFamily="2" charset="2"/>
              <a:buChar char="Ø"/>
            </a:pPr>
            <a:endParaRPr lang="el-GR" dirty="0"/>
          </a:p>
        </p:txBody>
      </p:sp>
    </p:spTree>
    <p:extLst>
      <p:ext uri="{BB962C8B-B14F-4D97-AF65-F5344CB8AC3E}">
        <p14:creationId xmlns:p14="http://schemas.microsoft.com/office/powerpoint/2010/main" val="2868372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id="{1EC72B3A-513F-F2FF-B649-BD828F4C946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28"/>
          <a:stretch/>
        </p:blipFill>
        <p:spPr>
          <a:xfrm>
            <a:off x="4038599" y="10"/>
            <a:ext cx="8160026" cy="6875809"/>
          </a:xfrm>
          <a:prstGeom prst="rect">
            <a:avLst/>
          </a:prstGeom>
        </p:spPr>
      </p:pic>
      <p:sp>
        <p:nvSpPr>
          <p:cNvPr id="19" name="Freeform: Shape 1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803E9D17-41A3-06B4-7B32-A91ED597CE8E}"/>
              </a:ext>
            </a:extLst>
          </p:cNvPr>
          <p:cNvSpPr>
            <a:spLocks noGrp="1"/>
          </p:cNvSpPr>
          <p:nvPr>
            <p:ph type="title"/>
          </p:nvPr>
        </p:nvSpPr>
        <p:spPr>
          <a:xfrm>
            <a:off x="463825" y="1801686"/>
            <a:ext cx="3077044" cy="674556"/>
          </a:xfrm>
        </p:spPr>
        <p:txBody>
          <a:bodyPr vert="horz" lIns="0" tIns="0" rIns="0" bIns="0" rtlCol="0" anchor="t">
            <a:normAutofit/>
          </a:bodyPr>
          <a:lstStyle/>
          <a:p>
            <a:r>
              <a:rPr lang="en-US" sz="4000" spc="750" dirty="0">
                <a:solidFill>
                  <a:schemeClr val="bg1"/>
                </a:solidFill>
              </a:rPr>
              <a:t>Ε.Ε.</a:t>
            </a:r>
          </a:p>
        </p:txBody>
      </p:sp>
      <p:sp>
        <p:nvSpPr>
          <p:cNvPr id="6" name="TextBox 5">
            <a:extLst>
              <a:ext uri="{FF2B5EF4-FFF2-40B4-BE49-F238E27FC236}">
                <a16:creationId xmlns:a16="http://schemas.microsoft.com/office/drawing/2014/main" id="{5451C977-BC1A-20CE-D1AE-58F69686738D}"/>
              </a:ext>
            </a:extLst>
          </p:cNvPr>
          <p:cNvSpPr txBox="1"/>
          <p:nvPr/>
        </p:nvSpPr>
        <p:spPr>
          <a:xfrm>
            <a:off x="347094" y="2647108"/>
            <a:ext cx="3193775" cy="1631216"/>
          </a:xfrm>
          <a:prstGeom prst="rect">
            <a:avLst/>
          </a:prstGeom>
          <a:noFill/>
        </p:spPr>
        <p:txBody>
          <a:bodyPr wrap="square" rtlCol="0">
            <a:spAutoFit/>
          </a:bodyPr>
          <a:lstStyle/>
          <a:p>
            <a:r>
              <a:rPr lang="el-GR" sz="2000" dirty="0"/>
              <a:t>Μία από τις μεγαλύτερες οικονομικές και πολιτικές οντότητες με 27 ευρωπαϊκά κράτη-μέλη και 448,8 εκατ. κατοίκους.</a:t>
            </a:r>
          </a:p>
        </p:txBody>
      </p:sp>
    </p:spTree>
    <p:extLst>
      <p:ext uri="{BB962C8B-B14F-4D97-AF65-F5344CB8AC3E}">
        <p14:creationId xmlns:p14="http://schemas.microsoft.com/office/powerpoint/2010/main" val="372198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FF07C2C-EED8-4D4F-73D4-A321392D5D89}"/>
              </a:ext>
            </a:extLst>
          </p:cNvPr>
          <p:cNvSpPr>
            <a:spLocks noGrp="1"/>
          </p:cNvSpPr>
          <p:nvPr>
            <p:ph type="title"/>
          </p:nvPr>
        </p:nvSpPr>
        <p:spPr>
          <a:xfrm>
            <a:off x="8643193" y="457201"/>
            <a:ext cx="3091607" cy="1551481"/>
          </a:xfrm>
        </p:spPr>
        <p:txBody>
          <a:bodyPr anchor="b">
            <a:normAutofit/>
          </a:bodyPr>
          <a:lstStyle/>
          <a:p>
            <a:r>
              <a:rPr lang="el-GR" sz="4000" dirty="0"/>
              <a:t>1950</a:t>
            </a:r>
          </a:p>
        </p:txBody>
      </p:sp>
      <p:pic>
        <p:nvPicPr>
          <p:cNvPr id="4" name="Εικόνα 3">
            <a:extLst>
              <a:ext uri="{FF2B5EF4-FFF2-40B4-BE49-F238E27FC236}">
                <a16:creationId xmlns:a16="http://schemas.microsoft.com/office/drawing/2014/main" id="{26FC5600-58A8-4671-EE65-09266F7B35D0}"/>
              </a:ext>
            </a:extLst>
          </p:cNvPr>
          <p:cNvPicPr>
            <a:picLocks noChangeAspect="1"/>
          </p:cNvPicPr>
          <p:nvPr/>
        </p:nvPicPr>
        <p:blipFill>
          <a:blip r:embed="rId2"/>
          <a:srcRect r="-1" b="-289"/>
          <a:stretch/>
        </p:blipFill>
        <p:spPr>
          <a:xfrm>
            <a:off x="20" y="0"/>
            <a:ext cx="8115280" cy="6407888"/>
          </a:xfrm>
          <a:prstGeom prst="rect">
            <a:avLst/>
          </a:prstGeom>
        </p:spPr>
      </p:pic>
      <p:sp>
        <p:nvSpPr>
          <p:cNvPr id="3" name="Θέση περιεχομένου 2">
            <a:extLst>
              <a:ext uri="{FF2B5EF4-FFF2-40B4-BE49-F238E27FC236}">
                <a16:creationId xmlns:a16="http://schemas.microsoft.com/office/drawing/2014/main" id="{7DC547F9-7618-0C32-A186-05A6F2D374BA}"/>
              </a:ext>
            </a:extLst>
          </p:cNvPr>
          <p:cNvSpPr>
            <a:spLocks noGrp="1"/>
          </p:cNvSpPr>
          <p:nvPr>
            <p:ph idx="1"/>
          </p:nvPr>
        </p:nvSpPr>
        <p:spPr>
          <a:xfrm>
            <a:off x="8643193" y="2184844"/>
            <a:ext cx="2942813" cy="3773829"/>
          </a:xfrm>
        </p:spPr>
        <p:txBody>
          <a:bodyPr>
            <a:noAutofit/>
          </a:bodyPr>
          <a:lstStyle/>
          <a:p>
            <a:pPr marL="0" indent="0">
              <a:buNone/>
            </a:pPr>
            <a:r>
              <a:rPr lang="el-GR" dirty="0"/>
              <a:t>Τα κράτη της Ευρώπης προσπαθούν να επουλώσουν τις πληγές τους από τον Β’ Π.Π.</a:t>
            </a:r>
          </a:p>
          <a:p>
            <a:pPr marL="0" indent="0">
              <a:buNone/>
            </a:pPr>
            <a:r>
              <a:rPr lang="el-GR" dirty="0"/>
              <a:t>Αγωνιστές της αντίστασης, δικηγόροι και βουλευτές οι πρωτεργάτες της Ε.Ε. με κοινά ιδανικά: μια ειρηνική, ενωμένη, ευημερούσα Ευρώπη.</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51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1" name="Rectangle 10">
            <a:extLst>
              <a:ext uri="{FF2B5EF4-FFF2-40B4-BE49-F238E27FC236}">
                <a16:creationId xmlns:a16="http://schemas.microsoft.com/office/drawing/2014/main" id="{81097DDE-1D45-40A7-9F85-72AD9472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5C4FE2-5362-FB30-4461-17307BE10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tx2">
                  <a:lumMod val="50000"/>
                  <a:lumOff val="50000"/>
                  <a:alpha val="3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3A78DAC-4A62-2CC3-2AE1-D8680E8BA7B0}"/>
              </a:ext>
            </a:extLst>
          </p:cNvPr>
          <p:cNvPicPr>
            <a:picLocks noChangeAspect="1"/>
          </p:cNvPicPr>
          <p:nvPr/>
        </p:nvPicPr>
        <p:blipFill>
          <a:blip r:embed="rId3"/>
          <a:srcRect l="7179" r="10212" b="1"/>
          <a:stretch/>
        </p:blipFill>
        <p:spPr>
          <a:xfrm>
            <a:off x="614679" y="1901952"/>
            <a:ext cx="4801194" cy="4297680"/>
          </a:xfrm>
          <a:prstGeom prst="rect">
            <a:avLst/>
          </a:prstGeom>
        </p:spPr>
      </p:pic>
      <p:sp>
        <p:nvSpPr>
          <p:cNvPr id="2" name="Τίτλος 1">
            <a:extLst>
              <a:ext uri="{FF2B5EF4-FFF2-40B4-BE49-F238E27FC236}">
                <a16:creationId xmlns:a16="http://schemas.microsoft.com/office/drawing/2014/main" id="{BDE67FBC-0B0F-EBCF-AA9F-71FDFBDC9FA7}"/>
              </a:ext>
            </a:extLst>
          </p:cNvPr>
          <p:cNvSpPr>
            <a:spLocks noGrp="1"/>
          </p:cNvSpPr>
          <p:nvPr>
            <p:ph type="title"/>
          </p:nvPr>
        </p:nvSpPr>
        <p:spPr>
          <a:xfrm>
            <a:off x="614679" y="457200"/>
            <a:ext cx="4779572" cy="1298448"/>
          </a:xfrm>
        </p:spPr>
        <p:txBody>
          <a:bodyPr anchor="t">
            <a:normAutofit/>
          </a:bodyPr>
          <a:lstStyle/>
          <a:p>
            <a:r>
              <a:rPr lang="el-GR" dirty="0"/>
              <a:t>Η ΔΙΑΚΗΡΥΞΗ ΣΟΥΜΑΝ</a:t>
            </a:r>
          </a:p>
        </p:txBody>
      </p:sp>
      <p:sp>
        <p:nvSpPr>
          <p:cNvPr id="3" name="Θέση περιεχομένου 2">
            <a:extLst>
              <a:ext uri="{FF2B5EF4-FFF2-40B4-BE49-F238E27FC236}">
                <a16:creationId xmlns:a16="http://schemas.microsoft.com/office/drawing/2014/main" id="{754C9040-6D8F-DB9C-C494-491DB3B77EB2}"/>
              </a:ext>
            </a:extLst>
          </p:cNvPr>
          <p:cNvSpPr>
            <a:spLocks noGrp="1"/>
          </p:cNvSpPr>
          <p:nvPr>
            <p:ph idx="1"/>
          </p:nvPr>
        </p:nvSpPr>
        <p:spPr>
          <a:xfrm>
            <a:off x="6030550" y="2233534"/>
            <a:ext cx="5916611" cy="4452079"/>
          </a:xfrm>
        </p:spPr>
        <p:txBody>
          <a:bodyPr anchor="t">
            <a:normAutofit/>
          </a:bodyPr>
          <a:lstStyle/>
          <a:p>
            <a:pPr marL="0" indent="0">
              <a:buNone/>
            </a:pPr>
            <a:r>
              <a:rPr lang="el-GR" sz="4000" b="1" dirty="0"/>
              <a:t>9 ΜΑΪΟΥ 1950</a:t>
            </a:r>
          </a:p>
          <a:p>
            <a:pPr marL="0" indent="0">
              <a:buNone/>
            </a:pPr>
            <a:endParaRPr lang="el-GR" dirty="0"/>
          </a:p>
          <a:p>
            <a:pPr marL="0" indent="0">
              <a:buNone/>
            </a:pPr>
            <a:endParaRPr lang="el-GR" dirty="0"/>
          </a:p>
          <a:p>
            <a:pPr marL="0" indent="0">
              <a:buNone/>
            </a:pPr>
            <a:endParaRPr lang="el-GR" dirty="0"/>
          </a:p>
          <a:p>
            <a:pPr marL="0" indent="0">
              <a:buNone/>
            </a:pPr>
            <a:r>
              <a:rPr lang="el-GR" dirty="0"/>
              <a:t>Προτείνεται η δημιουργία μιας Ευρωπαϊκής Κοινότητας Άνθρακα και Χάλυβα, τα μέλη</a:t>
            </a:r>
            <a:r>
              <a:rPr lang="en-US" dirty="0"/>
              <a:t> </a:t>
            </a:r>
            <a:r>
              <a:rPr lang="el-GR" dirty="0"/>
              <a:t>της (</a:t>
            </a:r>
            <a:r>
              <a:rPr lang="el-GR" dirty="0" err="1"/>
              <a:t>Δυτ.Γερμανία</a:t>
            </a:r>
            <a:r>
              <a:rPr lang="el-GR" dirty="0"/>
              <a:t> και Γαλλία) θα διαχειρίζονται από κοινού την παραγωγή Άνθρακα και Χάλυβα.</a:t>
            </a:r>
          </a:p>
          <a:p>
            <a:pPr marL="0" indent="0">
              <a:buNone/>
            </a:pPr>
            <a:r>
              <a:rPr lang="el-GR" sz="1800" dirty="0"/>
              <a:t> </a:t>
            </a:r>
          </a:p>
        </p:txBody>
      </p:sp>
    </p:spTree>
    <p:extLst>
      <p:ext uri="{BB962C8B-B14F-4D97-AF65-F5344CB8AC3E}">
        <p14:creationId xmlns:p14="http://schemas.microsoft.com/office/powerpoint/2010/main" val="76493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36190D-0D6B-81CA-DF0A-B00B7C478634}"/>
              </a:ext>
            </a:extLst>
          </p:cNvPr>
          <p:cNvSpPr>
            <a:spLocks noGrp="1"/>
          </p:cNvSpPr>
          <p:nvPr>
            <p:ph type="title"/>
          </p:nvPr>
        </p:nvSpPr>
        <p:spPr>
          <a:xfrm>
            <a:off x="1021828" y="404837"/>
            <a:ext cx="3979889" cy="694794"/>
          </a:xfrm>
        </p:spPr>
        <p:txBody>
          <a:bodyPr>
            <a:normAutofit/>
          </a:bodyPr>
          <a:lstStyle/>
          <a:p>
            <a:r>
              <a:rPr lang="el-GR" sz="4000" dirty="0"/>
              <a:t>ΔΗΜΙΟΥΡΓΟΣ</a:t>
            </a:r>
          </a:p>
        </p:txBody>
      </p:sp>
      <p:sp>
        <p:nvSpPr>
          <p:cNvPr id="3" name="Θέση περιεχομένου 2">
            <a:extLst>
              <a:ext uri="{FF2B5EF4-FFF2-40B4-BE49-F238E27FC236}">
                <a16:creationId xmlns:a16="http://schemas.microsoft.com/office/drawing/2014/main" id="{DF31C5C9-ADC0-2F89-0A7F-1899A1731418}"/>
              </a:ext>
            </a:extLst>
          </p:cNvPr>
          <p:cNvSpPr>
            <a:spLocks noGrp="1"/>
          </p:cNvSpPr>
          <p:nvPr>
            <p:ph idx="1"/>
          </p:nvPr>
        </p:nvSpPr>
        <p:spPr>
          <a:xfrm>
            <a:off x="3164174" y="4382549"/>
            <a:ext cx="3979889" cy="840798"/>
          </a:xfrm>
        </p:spPr>
        <p:txBody>
          <a:bodyPr>
            <a:normAutofit/>
          </a:bodyPr>
          <a:lstStyle/>
          <a:p>
            <a:pPr marL="0" indent="0">
              <a:buNone/>
            </a:pPr>
            <a:r>
              <a:rPr lang="en-US" sz="4000" dirty="0">
                <a:latin typeface="+mj-lt"/>
              </a:rPr>
              <a:t>Robert Schuman</a:t>
            </a:r>
          </a:p>
          <a:p>
            <a:pPr marL="0" indent="0">
              <a:buNone/>
            </a:pPr>
            <a:endParaRPr lang="el-GR" sz="4000" dirty="0">
              <a:latin typeface="+mj-lt"/>
            </a:endParaRPr>
          </a:p>
        </p:txBody>
      </p:sp>
      <p:sp>
        <p:nvSpPr>
          <p:cNvPr id="4" name="TextBox 3">
            <a:extLst>
              <a:ext uri="{FF2B5EF4-FFF2-40B4-BE49-F238E27FC236}">
                <a16:creationId xmlns:a16="http://schemas.microsoft.com/office/drawing/2014/main" id="{43AD5684-E0D7-C3F3-F6FD-3997CF166D0B}"/>
              </a:ext>
            </a:extLst>
          </p:cNvPr>
          <p:cNvSpPr txBox="1"/>
          <p:nvPr/>
        </p:nvSpPr>
        <p:spPr>
          <a:xfrm>
            <a:off x="3164174" y="5223347"/>
            <a:ext cx="5104151" cy="400110"/>
          </a:xfrm>
          <a:prstGeom prst="rect">
            <a:avLst/>
          </a:prstGeom>
          <a:noFill/>
        </p:spPr>
        <p:txBody>
          <a:bodyPr wrap="square" rtlCol="0">
            <a:spAutoFit/>
          </a:bodyPr>
          <a:lstStyle/>
          <a:p>
            <a:r>
              <a:rPr lang="el-GR" sz="2000" i="1" dirty="0"/>
              <a:t>Γάλλος υπουργός των εξωτερικών</a:t>
            </a:r>
          </a:p>
        </p:txBody>
      </p:sp>
      <p:pic>
        <p:nvPicPr>
          <p:cNvPr id="5" name="Εικόνα 4">
            <a:extLst>
              <a:ext uri="{FF2B5EF4-FFF2-40B4-BE49-F238E27FC236}">
                <a16:creationId xmlns:a16="http://schemas.microsoft.com/office/drawing/2014/main" id="{56D08C3E-D939-660D-D40A-2127005892D9}"/>
              </a:ext>
            </a:extLst>
          </p:cNvPr>
          <p:cNvPicPr>
            <a:picLocks noChangeAspect="1"/>
          </p:cNvPicPr>
          <p:nvPr/>
        </p:nvPicPr>
        <p:blipFill>
          <a:blip r:embed="rId2"/>
          <a:srcRect l="25878" r="26132"/>
          <a:stretch/>
        </p:blipFill>
        <p:spPr>
          <a:xfrm>
            <a:off x="7322695" y="915923"/>
            <a:ext cx="3657600" cy="5026154"/>
          </a:xfrm>
          <a:prstGeom prst="rect">
            <a:avLst/>
          </a:prstGeom>
        </p:spPr>
      </p:pic>
    </p:spTree>
    <p:extLst>
      <p:ext uri="{BB962C8B-B14F-4D97-AF65-F5344CB8AC3E}">
        <p14:creationId xmlns:p14="http://schemas.microsoft.com/office/powerpoint/2010/main" val="1941522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B29B48C-99D1-7B80-85B2-9F4DAA9DBC1E}"/>
              </a:ext>
            </a:extLst>
          </p:cNvPr>
          <p:cNvSpPr>
            <a:spLocks noGrp="1"/>
          </p:cNvSpPr>
          <p:nvPr>
            <p:ph type="title"/>
          </p:nvPr>
        </p:nvSpPr>
        <p:spPr>
          <a:xfrm>
            <a:off x="8643193" y="687661"/>
            <a:ext cx="3091607" cy="1727643"/>
          </a:xfrm>
        </p:spPr>
        <p:txBody>
          <a:bodyPr anchor="b">
            <a:normAutofit/>
          </a:bodyPr>
          <a:lstStyle/>
          <a:p>
            <a:r>
              <a:rPr lang="el-GR" sz="4000" dirty="0"/>
              <a:t>ΣΤΟΧΟΣ</a:t>
            </a:r>
          </a:p>
        </p:txBody>
      </p:sp>
      <p:pic>
        <p:nvPicPr>
          <p:cNvPr id="4" name="Εικόνα 3">
            <a:extLst>
              <a:ext uri="{FF2B5EF4-FFF2-40B4-BE49-F238E27FC236}">
                <a16:creationId xmlns:a16="http://schemas.microsoft.com/office/drawing/2014/main" id="{3949B14D-9614-729E-AE80-B74E9AE00184}"/>
              </a:ext>
            </a:extLst>
          </p:cNvPr>
          <p:cNvPicPr>
            <a:picLocks noChangeAspect="1"/>
          </p:cNvPicPr>
          <p:nvPr/>
        </p:nvPicPr>
        <p:blipFill>
          <a:blip r:embed="rId2"/>
          <a:srcRect l="1531" r="7290"/>
          <a:stretch/>
        </p:blipFill>
        <p:spPr>
          <a:xfrm>
            <a:off x="20" y="431"/>
            <a:ext cx="8115280" cy="6408311"/>
          </a:xfrm>
          <a:prstGeom prst="rect">
            <a:avLst/>
          </a:prstGeom>
        </p:spPr>
      </p:pic>
      <p:sp>
        <p:nvSpPr>
          <p:cNvPr id="3" name="Θέση περιεχομένου 2">
            <a:extLst>
              <a:ext uri="{FF2B5EF4-FFF2-40B4-BE49-F238E27FC236}">
                <a16:creationId xmlns:a16="http://schemas.microsoft.com/office/drawing/2014/main" id="{4E418924-9C9E-BF88-7D53-8A0050B2B998}"/>
              </a:ext>
            </a:extLst>
          </p:cNvPr>
          <p:cNvSpPr>
            <a:spLocks noGrp="1"/>
          </p:cNvSpPr>
          <p:nvPr>
            <p:ph idx="1"/>
          </p:nvPr>
        </p:nvSpPr>
        <p:spPr>
          <a:xfrm>
            <a:off x="8643193" y="3102964"/>
            <a:ext cx="2942813" cy="2855708"/>
          </a:xfrm>
        </p:spPr>
        <p:txBody>
          <a:bodyPr>
            <a:normAutofit/>
          </a:bodyPr>
          <a:lstStyle/>
          <a:p>
            <a:pPr marL="0" indent="0">
              <a:buNone/>
            </a:pPr>
            <a:r>
              <a:rPr lang="el-GR" dirty="0"/>
              <a:t>Η συγχώνευση οικονομικών συμφερόντων θα βοηθούσε στην άνοδο του βιοτικού επιπέδου στην Ευρώπη.</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D673745-9D21-F595-73D4-5B03B07AC440}"/>
              </a:ext>
            </a:extLst>
          </p:cNvPr>
          <p:cNvSpPr>
            <a:spLocks noGrp="1"/>
          </p:cNvSpPr>
          <p:nvPr>
            <p:ph type="title"/>
          </p:nvPr>
        </p:nvSpPr>
        <p:spPr>
          <a:xfrm>
            <a:off x="620234" y="719781"/>
            <a:ext cx="4855528" cy="1413903"/>
          </a:xfrm>
        </p:spPr>
        <p:txBody>
          <a:bodyPr vert="horz" lIns="0" tIns="0" rIns="0" bIns="0" rtlCol="0" anchor="ctr">
            <a:normAutofit/>
          </a:bodyPr>
          <a:lstStyle/>
          <a:p>
            <a:pPr algn="ctr"/>
            <a:r>
              <a:rPr lang="el-GR" sz="4000" spc="750" dirty="0">
                <a:solidFill>
                  <a:schemeClr val="bg1"/>
                </a:solidFill>
              </a:rPr>
              <a:t>ΙΔΡΥΤΙΚΑ ΜΕΛΗ</a:t>
            </a:r>
            <a:endParaRPr lang="en-US" sz="4000" spc="750" dirty="0">
              <a:solidFill>
                <a:schemeClr val="bg1"/>
              </a:solidFill>
            </a:endParaRPr>
          </a:p>
        </p:txBody>
      </p:sp>
      <p:sp>
        <p:nvSpPr>
          <p:cNvPr id="4" name="TextBox 3">
            <a:extLst>
              <a:ext uri="{FF2B5EF4-FFF2-40B4-BE49-F238E27FC236}">
                <a16:creationId xmlns:a16="http://schemas.microsoft.com/office/drawing/2014/main" id="{CEF41BEA-2EDA-0B6E-001C-CCD2D546C04D}"/>
              </a:ext>
            </a:extLst>
          </p:cNvPr>
          <p:cNvSpPr txBox="1"/>
          <p:nvPr/>
        </p:nvSpPr>
        <p:spPr>
          <a:xfrm>
            <a:off x="620233" y="2133684"/>
            <a:ext cx="6115987" cy="3477875"/>
          </a:xfrm>
          <a:prstGeom prst="rect">
            <a:avLst/>
          </a:prstGeom>
          <a:noFill/>
        </p:spPr>
        <p:txBody>
          <a:bodyPr wrap="square" rtlCol="0">
            <a:spAutoFit/>
          </a:bodyPr>
          <a:lstStyle/>
          <a:p>
            <a:r>
              <a:rPr lang="el-GR" sz="2000" dirty="0"/>
              <a:t>Γαλλία</a:t>
            </a:r>
          </a:p>
          <a:p>
            <a:r>
              <a:rPr lang="el-GR" sz="2000" dirty="0" err="1"/>
              <a:t>Δυτ</a:t>
            </a:r>
            <a:r>
              <a:rPr lang="el-GR" sz="2000" dirty="0"/>
              <a:t>. Γερμανία</a:t>
            </a:r>
          </a:p>
          <a:p>
            <a:r>
              <a:rPr lang="el-GR" sz="2000" dirty="0"/>
              <a:t>Ιταλία</a:t>
            </a:r>
          </a:p>
          <a:p>
            <a:r>
              <a:rPr lang="el-GR" sz="2000" dirty="0"/>
              <a:t>Κάτω Χώρες</a:t>
            </a:r>
          </a:p>
          <a:p>
            <a:r>
              <a:rPr lang="el-GR" sz="2000" dirty="0"/>
              <a:t>Βέλγιο</a:t>
            </a:r>
          </a:p>
          <a:p>
            <a:r>
              <a:rPr lang="el-GR" sz="2000" dirty="0"/>
              <a:t>Λουξεμβούργο</a:t>
            </a:r>
          </a:p>
          <a:p>
            <a:endParaRPr lang="el-GR" sz="4000" dirty="0"/>
          </a:p>
          <a:p>
            <a:r>
              <a:rPr lang="el-GR" sz="3600" b="1" dirty="0"/>
              <a:t>18 Απριλίου 1951</a:t>
            </a:r>
          </a:p>
          <a:p>
            <a:r>
              <a:rPr lang="el-GR" sz="2000" dirty="0"/>
              <a:t>υπογράφουν συνθήκη με βάση το σχέδιο </a:t>
            </a:r>
            <a:r>
              <a:rPr lang="el-GR" sz="2000" dirty="0" err="1"/>
              <a:t>Σουμάν</a:t>
            </a:r>
            <a:endParaRPr lang="el-GR" sz="2000" dirty="0"/>
          </a:p>
        </p:txBody>
      </p:sp>
      <p:sp>
        <p:nvSpPr>
          <p:cNvPr id="5" name="TextBox 4">
            <a:extLst>
              <a:ext uri="{FF2B5EF4-FFF2-40B4-BE49-F238E27FC236}">
                <a16:creationId xmlns:a16="http://schemas.microsoft.com/office/drawing/2014/main" id="{C144BCE5-2022-2DF4-6EF4-192D380872AB}"/>
              </a:ext>
            </a:extLst>
          </p:cNvPr>
          <p:cNvSpPr txBox="1"/>
          <p:nvPr/>
        </p:nvSpPr>
        <p:spPr>
          <a:xfrm>
            <a:off x="6597492" y="4877387"/>
            <a:ext cx="4819308" cy="707886"/>
          </a:xfrm>
          <a:prstGeom prst="rect">
            <a:avLst/>
          </a:prstGeom>
          <a:noFill/>
        </p:spPr>
        <p:txBody>
          <a:bodyPr wrap="square" rtlCol="0">
            <a:spAutoFit/>
          </a:bodyPr>
          <a:lstStyle/>
          <a:p>
            <a:r>
              <a:rPr lang="el-GR" sz="2000" dirty="0"/>
              <a:t>Η ένωση αυτή των κρατών μετεξελίχθηκε στην Ευρωπαϊκή Ένωση.</a:t>
            </a:r>
          </a:p>
        </p:txBody>
      </p:sp>
    </p:spTree>
    <p:extLst>
      <p:ext uri="{BB962C8B-B14F-4D97-AF65-F5344CB8AC3E}">
        <p14:creationId xmlns:p14="http://schemas.microsoft.com/office/powerpoint/2010/main" val="902029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C757C0B8-4CD8-3D47-0CFF-674F5BA49E8E}"/>
              </a:ext>
            </a:extLst>
          </p:cNvPr>
          <p:cNvSpPr>
            <a:spLocks noGrp="1"/>
          </p:cNvSpPr>
          <p:nvPr>
            <p:ph idx="1"/>
          </p:nvPr>
        </p:nvSpPr>
        <p:spPr>
          <a:xfrm>
            <a:off x="1371600" y="1409075"/>
            <a:ext cx="5327373" cy="4471735"/>
          </a:xfrm>
        </p:spPr>
        <p:txBody>
          <a:bodyPr>
            <a:normAutofit/>
          </a:bodyPr>
          <a:lstStyle/>
          <a:p>
            <a:pPr marL="0" indent="0">
              <a:buNone/>
            </a:pPr>
            <a:r>
              <a:rPr lang="el-GR" dirty="0"/>
              <a:t>Οι 6 ιδρυτικές χώρες επεκτείνουν την συνεργασία τους και σε άλλους οικονομικούς τομείς. </a:t>
            </a:r>
          </a:p>
          <a:p>
            <a:pPr marL="0" indent="0">
              <a:buNone/>
            </a:pPr>
            <a:endParaRPr lang="el-GR" dirty="0"/>
          </a:p>
          <a:p>
            <a:pPr marL="0" indent="0">
              <a:buNone/>
            </a:pPr>
            <a:endParaRPr lang="el-GR" dirty="0"/>
          </a:p>
          <a:p>
            <a:pPr marL="0" indent="0">
              <a:buNone/>
            </a:pPr>
            <a:r>
              <a:rPr lang="el-GR" dirty="0"/>
              <a:t>Ιδρύεται η </a:t>
            </a:r>
            <a:r>
              <a:rPr lang="el-GR" b="1" dirty="0">
                <a:effectLst>
                  <a:outerShdw blurRad="38100" dist="38100" dir="2700000" algn="tl">
                    <a:srgbClr val="000000">
                      <a:alpha val="43137"/>
                    </a:srgbClr>
                  </a:outerShdw>
                </a:effectLst>
              </a:rPr>
              <a:t>ΕΟΚ</a:t>
            </a:r>
          </a:p>
          <a:p>
            <a:pPr marL="0" indent="0">
              <a:lnSpc>
                <a:spcPct val="100000"/>
              </a:lnSpc>
              <a:buNone/>
            </a:pPr>
            <a:r>
              <a:rPr lang="el-GR" dirty="0"/>
              <a:t>Ευρωπαϊκή </a:t>
            </a:r>
          </a:p>
          <a:p>
            <a:pPr marL="0" indent="0">
              <a:lnSpc>
                <a:spcPct val="100000"/>
              </a:lnSpc>
              <a:buNone/>
            </a:pPr>
            <a:r>
              <a:rPr lang="el-GR" dirty="0"/>
              <a:t>Οικονομική </a:t>
            </a:r>
          </a:p>
          <a:p>
            <a:pPr marL="0" indent="0">
              <a:lnSpc>
                <a:spcPct val="100000"/>
              </a:lnSpc>
              <a:buNone/>
            </a:pPr>
            <a:r>
              <a:rPr lang="el-GR" dirty="0"/>
              <a:t>Κοινότητα</a:t>
            </a:r>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3">
            <a:extLst>
              <a:ext uri="{FF2B5EF4-FFF2-40B4-BE49-F238E27FC236}">
                <a16:creationId xmlns:a16="http://schemas.microsoft.com/office/drawing/2014/main" id="{00D96B1D-ECAE-D0CC-9E2D-720650979FA9}"/>
              </a:ext>
            </a:extLst>
          </p:cNvPr>
          <p:cNvPicPr>
            <a:picLocks noChangeAspect="1"/>
          </p:cNvPicPr>
          <p:nvPr/>
        </p:nvPicPr>
        <p:blipFill>
          <a:blip r:embed="rId2"/>
          <a:stretch>
            <a:fillRect/>
          </a:stretch>
        </p:blipFill>
        <p:spPr>
          <a:xfrm>
            <a:off x="7169796" y="1028699"/>
            <a:ext cx="4076701" cy="4076701"/>
          </a:xfrm>
          <a:prstGeom prst="rect">
            <a:avLst/>
          </a:prstGeom>
        </p:spPr>
      </p:pic>
    </p:spTree>
    <p:extLst>
      <p:ext uri="{BB962C8B-B14F-4D97-AF65-F5344CB8AC3E}">
        <p14:creationId xmlns:p14="http://schemas.microsoft.com/office/powerpoint/2010/main" val="157239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2E4E1DF-F657-737E-9069-E4DE3465C41A}"/>
              </a:ext>
            </a:extLst>
          </p:cNvPr>
          <p:cNvSpPr>
            <a:spLocks noGrp="1"/>
          </p:cNvSpPr>
          <p:nvPr>
            <p:ph type="title"/>
          </p:nvPr>
        </p:nvSpPr>
        <p:spPr>
          <a:xfrm>
            <a:off x="8643193" y="457201"/>
            <a:ext cx="3091607" cy="1727643"/>
          </a:xfrm>
        </p:spPr>
        <p:txBody>
          <a:bodyPr vert="horz" lIns="0" tIns="0" rIns="0" bIns="0" rtlCol="0" anchor="b">
            <a:normAutofit/>
          </a:bodyPr>
          <a:lstStyle/>
          <a:p>
            <a:r>
              <a:rPr lang="en-US" sz="2800" spc="750" dirty="0"/>
              <a:t>30 ΜΑΡΤΙΟΥ 1962</a:t>
            </a:r>
          </a:p>
        </p:txBody>
      </p:sp>
      <p:pic>
        <p:nvPicPr>
          <p:cNvPr id="4" name="Θέση περιεχομένου 3">
            <a:extLst>
              <a:ext uri="{FF2B5EF4-FFF2-40B4-BE49-F238E27FC236}">
                <a16:creationId xmlns:a16="http://schemas.microsoft.com/office/drawing/2014/main" id="{45CCC064-02CE-EAED-0B11-46C0890E3D8C}"/>
              </a:ext>
            </a:extLst>
          </p:cNvPr>
          <p:cNvPicPr>
            <a:picLocks noChangeAspect="1"/>
          </p:cNvPicPr>
          <p:nvPr/>
        </p:nvPicPr>
        <p:blipFill>
          <a:blip r:embed="rId2"/>
          <a:srcRect l="2822" r="12963" b="-2"/>
          <a:stretch/>
        </p:blipFill>
        <p:spPr>
          <a:xfrm>
            <a:off x="20" y="431"/>
            <a:ext cx="8115280" cy="6408311"/>
          </a:xfrm>
          <a:prstGeom prst="rect">
            <a:avLst/>
          </a:prstGeom>
        </p:spPr>
      </p:pic>
      <p:sp>
        <p:nvSpPr>
          <p:cNvPr id="28" name="Content Placeholder 27">
            <a:extLst>
              <a:ext uri="{FF2B5EF4-FFF2-40B4-BE49-F238E27FC236}">
                <a16:creationId xmlns:a16="http://schemas.microsoft.com/office/drawing/2014/main" id="{AFC10F0A-BB84-2BED-8EE9-15750C1BC431}"/>
              </a:ext>
            </a:extLst>
          </p:cNvPr>
          <p:cNvSpPr>
            <a:spLocks noGrp="1"/>
          </p:cNvSpPr>
          <p:nvPr>
            <p:ph idx="1"/>
          </p:nvPr>
        </p:nvSpPr>
        <p:spPr>
          <a:xfrm>
            <a:off x="8643193" y="2530549"/>
            <a:ext cx="2942813" cy="3428124"/>
          </a:xfrm>
        </p:spPr>
        <p:txBody>
          <a:bodyPr>
            <a:normAutofit/>
          </a:bodyPr>
          <a:lstStyle/>
          <a:p>
            <a:pPr marL="0" indent="0">
              <a:buNone/>
            </a:pPr>
            <a:r>
              <a:rPr lang="el-GR" dirty="0"/>
              <a:t>Η Κοινή Συνέλευση Άνθρακα-Χάλυβα μετονομάζεται σε Ευρωπαϊκό Κοινοβούλιο στο Στρασβούργο με εκλεγμένο πρόεδρο τον </a:t>
            </a:r>
            <a:r>
              <a:rPr lang="el-GR" dirty="0" err="1"/>
              <a:t>Ρομπέρ</a:t>
            </a:r>
            <a:r>
              <a:rPr lang="el-GR" dirty="0"/>
              <a:t> </a:t>
            </a:r>
            <a:r>
              <a:rPr lang="el-GR" dirty="0" err="1"/>
              <a:t>Σουμάν</a:t>
            </a:r>
            <a:r>
              <a:rPr lang="el-GR" dirty="0"/>
              <a:t>.</a:t>
            </a:r>
            <a:endParaRPr lang="en-US" dirty="0"/>
          </a:p>
        </p:txBody>
      </p:sp>
      <p:sp>
        <p:nvSpPr>
          <p:cNvPr id="33" name="Rectangle 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960681"/>
      </p:ext>
    </p:extLst>
  </p:cSld>
  <p:clrMapOvr>
    <a:masterClrMapping/>
  </p:clrMapOvr>
</p:sld>
</file>

<file path=ppt/theme/theme1.xml><?xml version="1.0" encoding="utf-8"?>
<a:theme xmlns:a="http://schemas.openxmlformats.org/drawingml/2006/main" name="GradientRise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TotalTime>
  <Words>428</Words>
  <Application>Microsoft Office PowerPoint</Application>
  <PresentationFormat>Ευρεία οθόνη</PresentationFormat>
  <Paragraphs>69</Paragraphs>
  <Slides>15</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15</vt:i4>
      </vt:variant>
    </vt:vector>
  </HeadingPairs>
  <TitlesOfParts>
    <vt:vector size="21" baseType="lpstr">
      <vt:lpstr>Aptos</vt:lpstr>
      <vt:lpstr>Arial</vt:lpstr>
      <vt:lpstr>Avenir Next LT Pro</vt:lpstr>
      <vt:lpstr>Neue Haas Grotesk Text Pro</vt:lpstr>
      <vt:lpstr>Wingdings</vt:lpstr>
      <vt:lpstr>GradientRiseVTI</vt:lpstr>
      <vt:lpstr>ΙΔΡΥΣΗ  ΕΥΡΩΠΑϊΚΗΣ  ΕΝΩΣΗΣ           </vt:lpstr>
      <vt:lpstr>Ε.Ε.</vt:lpstr>
      <vt:lpstr>1950</vt:lpstr>
      <vt:lpstr>Η ΔΙΑΚΗΡΥΞΗ ΣΟΥΜΑΝ</vt:lpstr>
      <vt:lpstr>ΔΗΜΙΟΥΡΓΟΣ</vt:lpstr>
      <vt:lpstr>ΣΤΟΧΟΣ</vt:lpstr>
      <vt:lpstr>ΙΔΡΥΤΙΚΑ ΜΕΛΗ</vt:lpstr>
      <vt:lpstr>Παρουσίαση του PowerPoint</vt:lpstr>
      <vt:lpstr>30 ΜΑΡΤΙΟΥ 1962</vt:lpstr>
      <vt:lpstr>1 ΙΟΥΛΙΟΥ1967</vt:lpstr>
      <vt:lpstr>7 ΦΕΒΡΟΥΑΡΙΟΥ 1992</vt:lpstr>
      <vt:lpstr>1 ΝΟΕΜΒΡΙΟΥ 1993</vt:lpstr>
      <vt:lpstr>ΕΜΠΝΕΥΣΤΕΣ ΚΑΙ ΑΡΧΙΤΕΚΤΟΝΕΣ</vt:lpstr>
      <vt:lpstr>Παρουσίαση του PowerPoint</vt:lpstr>
      <vt:lpstr>ΠΗΓΕΣ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Xenofon Karaliotis</dc:creator>
  <cp:lastModifiedBy>Xenofon Karaliotis</cp:lastModifiedBy>
  <cp:revision>5</cp:revision>
  <dcterms:created xsi:type="dcterms:W3CDTF">2024-12-29T11:08:25Z</dcterms:created>
  <dcterms:modified xsi:type="dcterms:W3CDTF">2024-12-29T14:35:51Z</dcterms:modified>
</cp:coreProperties>
</file>