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6.xml" ContentType="application/vnd.openxmlformats-officedocument.presentationml.notes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15.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docProps/app.xml" ContentType="application/vnd.openxmlformats-officedocument.extended-properties+xml"/>
  <Override PartName="/ppt/slides/slide8.xml" ContentType="application/vnd.openxmlformats-officedocument.presentationml.slide+xml"/>
  <Override PartName="/ppt/slideLayouts/slideLayout5.xml" ContentType="application/vnd.openxmlformats-officedocument.presentationml.slideLayout+xml"/>
  <Override PartName="/docProps/core.xml" ContentType="application/vnd.openxmlformats-package.core-properties+xml"/>
  <Override PartName="/ppt/slides/slide4.xml" ContentType="application/vnd.openxmlformats-officedocument.presentationml.slide+xml"/>
  <Override PartName="/ppt/slides/slide19.xml" ContentType="application/vnd.openxmlformats-officedocument.presentationml.slide+xml"/>
  <Override PartName="/ppt/viewProps.xml" ContentType="application/vnd.openxmlformats-officedocument.presentationml.viewProps+xml"/>
  <Override PartName="/ppt/notesSlides/notesSlide8.xml" ContentType="application/vnd.openxmlformats-officedocument.presentationml.notesSlide+xml"/>
  <Override PartName="/ppt/presProps.xml" ContentType="application/vnd.openxmlformats-officedocument.presentationml.presProps+xml"/>
  <Override PartName="/ppt/slides/slide7.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s/slide5.xml" ContentType="application/vnd.openxmlformats-officedocument.presentationml.slide+xml"/>
  <Override PartName="/ppt/notesSlides/notesSlide19.xml" ContentType="application/vnd.openxmlformats-officedocument.presentationml.notesSlide+xml"/>
  <Override PartName="/ppt/tableStyles.xml" ContentType="application/vnd.openxmlformats-officedocument.presentationml.tableStyles+xml"/>
  <Override PartName="/ppt/presentation.xml" ContentType="application/vnd.openxmlformats-officedocument.presentationml.presentation.main+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378" y="90"/>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 /><Relationship Id="rId25" Type="http://schemas.openxmlformats.org/officeDocument/2006/relationships/tableStyles" Target="tableStyles.xml" /><Relationship Id="rId26"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Θέση κεφαλίδας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l-GR"/>
          </a:p>
        </p:txBody>
      </p:sp>
      <p:sp>
        <p:nvSpPr>
          <p:cNvPr id="3" name="Θέση ημερομηνίας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3632E96E-41F7-40C5-8419-297958CC00FA}" type="datetimeFigureOut">
              <a:rPr lang="el-GR"/>
              <a:t>10/30/2013</a:t>
            </a:fld>
            <a:endParaRPr lang="el-GR"/>
          </a:p>
        </p:txBody>
      </p:sp>
      <p:sp>
        <p:nvSpPr>
          <p:cNvPr id="4" name="Θέση εικόνας διαφανειών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l-GR"/>
          </a:p>
        </p:txBody>
      </p:sp>
      <p:sp>
        <p:nvSpPr>
          <p:cNvPr id="5" name="Θέση σημειώσεις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6" name="Θέση υποσέλιδου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l-GR"/>
          </a:p>
        </p:txBody>
      </p:sp>
      <p:sp>
        <p:nvSpPr>
          <p:cNvPr id="7" name="Θέση αριθμού διαφάνειας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2E6999B8-B6B4-4561-A3CD-BBCDAB9FC9D9}" type="slidenum">
              <a:rPr lang="el-GR"/>
              <a:t>‹#›</a:t>
            </a:fld>
            <a:endParaRPr lang="el-G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Θέση εικόνας διαφανειών 1"/>
          <p:cNvSpPr>
            <a:spLocks noChangeAspect="1" noGrp="1" noRot="1"/>
          </p:cNvSpPr>
          <p:nvPr>
            <p:ph type="sldImg"/>
          </p:nvPr>
        </p:nvSpPr>
        <p:spPr bwMode="auto">
          <a:xfrm>
            <a:off x="685800" y="1143000"/>
            <a:ext cx="5486400" cy="3086100"/>
          </a:xfrm>
        </p:spPr>
      </p:sp>
      <p:sp>
        <p:nvSpPr>
          <p:cNvPr id="3" name="Θέση σημειώσεις 2"/>
          <p:cNvSpPr>
            <a:spLocks noGrp="1"/>
          </p:cNvSpPr>
          <p:nvPr>
            <p:ph type="body" idx="1"/>
          </p:nvPr>
        </p:nvSpPr>
        <p:spPr bwMode="auto"/>
        <p:txBody>
          <a:bodyPr/>
          <a:lstStyle/>
          <a:p>
            <a:pPr>
              <a:defRPr/>
            </a:pPr>
            <a:endParaRPr lang="el-GR">
              <a:latin typeface="Arial"/>
              <a:cs typeface="Arial"/>
            </a:endParaRPr>
          </a:p>
        </p:txBody>
      </p:sp>
      <p:sp>
        <p:nvSpPr>
          <p:cNvPr id="4" name="Θέση αριθμού διαφάνειας 3"/>
          <p:cNvSpPr>
            <a:spLocks noGrp="1"/>
          </p:cNvSpPr>
          <p:nvPr>
            <p:ph type="sldNum" sz="quarter" idx="10"/>
          </p:nvPr>
        </p:nvSpPr>
        <p:spPr bwMode="auto"/>
        <p:txBody>
          <a:bodyPr/>
          <a:lstStyle/>
          <a:p>
            <a:pPr>
              <a:defRPr/>
            </a:pPr>
            <a:fld id="{2E6999B8-B6B4-4561-A3CD-BBCDAB9FC9D9}" type="slidenum">
              <a:rPr lang="el-GR"/>
              <a:t>1</a:t>
            </a:fld>
            <a:endParaRPr lang="el-G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55A2D2-E9E8-8997-444F-095715C0EF06}"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16D9082-8282-A997-9B05-612583A19E63}"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8666C04-0D41-6E25-2176-5A9BF31F09BE}"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97B957-54AD-7BC6-D6D9-724B0A238F9F}"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9194961-C932-D202-6010-4B2F74C1FEE0}"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6781886-10A3-B456-8BD7-911F7F2ABE78}"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F96D1C-7F34-2B97-CF43-768B507C976A}"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B37F57F-584C-3ADD-2656-B457D08684A2}"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3D01D70-B323-D555-9522-CFFA74C93E8D}"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1DC549D-3684-2C8D-656B-D61024E93F5A}"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0C9C7A2-4DAA-4612-B782-529BB14E1BCD}"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57A2941-30F5-4525-A89F-10113611D6C9}"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D763189-D6FC-A393-BB86-F87A3613E400}"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23E0B0E-E1E0-C878-7B3E-1F2C77D43C98}"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A4E3E80-447B-FFAB-6AD4-4EF9D9F478D6}"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EDF5AC9-89C9-05FB-13C0-34F722C91B50}"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8F12699-1742-8578-0BA9-6965D82C1E6F}"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3A544D-12E4-E56A-1596-12E991C2F1A9}"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Διαφάνεια τίτλου">
    <p:spTree>
      <p:nvGrpSpPr>
        <p:cNvPr id="1" name=""/>
        <p:cNvGrpSpPr/>
        <p:nvPr/>
      </p:nvGrpSpPr>
      <p:grpSpPr bwMode="auto">
        <a:xfrm>
          <a:off x="0" y="0"/>
          <a:ext cx="0" cy="0"/>
          <a:chOff x="0" y="0"/>
          <a:chExt cx="0" cy="0"/>
        </a:xfrm>
      </p:grpSpPr>
      <p:sp>
        <p:nvSpPr>
          <p:cNvPr id="2" name="Τίτλος 1"/>
          <p:cNvSpPr>
            <a:spLocks noGrp="1"/>
          </p:cNvSpPr>
          <p:nvPr>
            <p:ph type="ctrTitle"/>
          </p:nvPr>
        </p:nvSpPr>
        <p:spPr bwMode="auto">
          <a:xfrm>
            <a:off x="1524000" y="1122363"/>
            <a:ext cx="9144000" cy="2387600"/>
          </a:xfrm>
        </p:spPr>
        <p:txBody>
          <a:bodyPr anchor="b"/>
          <a:lstStyle>
            <a:lvl1pPr algn="ctr">
              <a:defRPr sz="6000"/>
            </a:lvl1pPr>
          </a:lstStyle>
          <a:p>
            <a:pPr>
              <a:defRPr/>
            </a:pPr>
            <a:r>
              <a:rPr lang="el-GR"/>
              <a:t>Στυλ κύριου τίτλου</a:t>
            </a:r>
            <a:endParaRPr lang="el-GR"/>
          </a:p>
        </p:txBody>
      </p:sp>
      <p:sp>
        <p:nvSpPr>
          <p:cNvPr id="3" name="Υπότιτλος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l-GR"/>
              <a:t>Στυλ κύριου υπότιτλου</a:t>
            </a:r>
            <a:endParaRPr lang="el-GR"/>
          </a:p>
        </p:txBody>
      </p:sp>
      <p:sp>
        <p:nvSpPr>
          <p:cNvPr id="4" name="Θέση ημερομηνίας 3"/>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5" name="Θέση υποσέλιδου 4"/>
          <p:cNvSpPr>
            <a:spLocks noGrp="1"/>
          </p:cNvSpPr>
          <p:nvPr>
            <p:ph type="ftr" sz="quarter" idx="11"/>
          </p:nvPr>
        </p:nvSpPr>
        <p:spPr bwMode="auto"/>
        <p:txBody>
          <a:bodyPr/>
          <a:lstStyle/>
          <a:p>
            <a:pPr>
              <a:defRPr/>
            </a:pPr>
            <a:endParaRPr lang="el-GR"/>
          </a:p>
        </p:txBody>
      </p:sp>
      <p:sp>
        <p:nvSpPr>
          <p:cNvPr id="6" name="Θέση αριθμού διαφάνειας 5"/>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Τίτλος και Κατακόρυφο κεί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Στυλ κύριου τίτλου</a:t>
            </a:r>
            <a:endParaRPr lang="el-GR"/>
          </a:p>
        </p:txBody>
      </p:sp>
      <p:sp>
        <p:nvSpPr>
          <p:cNvPr id="3" name="Θέση κατακόρυφου κειμένου 2"/>
          <p:cNvSpPr>
            <a:spLocks noGrp="1"/>
          </p:cNvSpPr>
          <p:nvPr>
            <p:ph type="body" orient="vert" idx="1"/>
          </p:nvPr>
        </p:nvSpPr>
        <p:spPr bwMode="auto"/>
        <p:txBody>
          <a:bodyPr vert="eaVert"/>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4" name="Θέση ημερομηνίας 3"/>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5" name="Θέση υποσέλιδου 4"/>
          <p:cNvSpPr>
            <a:spLocks noGrp="1"/>
          </p:cNvSpPr>
          <p:nvPr>
            <p:ph type="ftr" sz="quarter" idx="11"/>
          </p:nvPr>
        </p:nvSpPr>
        <p:spPr bwMode="auto"/>
        <p:txBody>
          <a:bodyPr/>
          <a:lstStyle/>
          <a:p>
            <a:pPr>
              <a:defRPr/>
            </a:pPr>
            <a:endParaRPr lang="el-GR"/>
          </a:p>
        </p:txBody>
      </p:sp>
      <p:sp>
        <p:nvSpPr>
          <p:cNvPr id="6" name="Θέση αριθμού διαφάνειας 5"/>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Κατακόρυφος τίτλος και Κείμενο">
    <p:spTree>
      <p:nvGrpSpPr>
        <p:cNvPr id="1" name=""/>
        <p:cNvGrpSpPr/>
        <p:nvPr/>
      </p:nvGrpSpPr>
      <p:grpSpPr bwMode="auto">
        <a:xfrm>
          <a:off x="0" y="0"/>
          <a:ext cx="0" cy="0"/>
          <a:chOff x="0" y="0"/>
          <a:chExt cx="0" cy="0"/>
        </a:xfrm>
      </p:grpSpPr>
      <p:sp>
        <p:nvSpPr>
          <p:cNvPr id="2" name="Κατακόρυφος τίτλος 1"/>
          <p:cNvSpPr>
            <a:spLocks noGrp="1"/>
          </p:cNvSpPr>
          <p:nvPr>
            <p:ph type="title" orient="vert"/>
          </p:nvPr>
        </p:nvSpPr>
        <p:spPr bwMode="auto">
          <a:xfrm>
            <a:off x="8724900" y="365125"/>
            <a:ext cx="2628900" cy="5811838"/>
          </a:xfrm>
        </p:spPr>
        <p:txBody>
          <a:bodyPr vert="eaVert"/>
          <a:lstStyle/>
          <a:p>
            <a:pPr>
              <a:defRPr/>
            </a:pPr>
            <a:r>
              <a:rPr lang="el-GR"/>
              <a:t>Στυλ κύριου τίτλου</a:t>
            </a:r>
            <a:endParaRPr lang="el-GR"/>
          </a:p>
        </p:txBody>
      </p:sp>
      <p:sp>
        <p:nvSpPr>
          <p:cNvPr id="3" name="Θέση κατακόρυφου κειμένου 2"/>
          <p:cNvSpPr>
            <a:spLocks noGrp="1"/>
          </p:cNvSpPr>
          <p:nvPr>
            <p:ph type="body" orient="vert" idx="1"/>
          </p:nvPr>
        </p:nvSpPr>
        <p:spPr bwMode="auto">
          <a:xfrm>
            <a:off x="838200" y="365125"/>
            <a:ext cx="7734300" cy="5811838"/>
          </a:xfrm>
        </p:spPr>
        <p:txBody>
          <a:bodyPr vert="eaVert"/>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4" name="Θέση ημερομηνίας 3"/>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5" name="Θέση υποσέλιδου 4"/>
          <p:cNvSpPr>
            <a:spLocks noGrp="1"/>
          </p:cNvSpPr>
          <p:nvPr>
            <p:ph type="ftr" sz="quarter" idx="11"/>
          </p:nvPr>
        </p:nvSpPr>
        <p:spPr bwMode="auto"/>
        <p:txBody>
          <a:bodyPr/>
          <a:lstStyle/>
          <a:p>
            <a:pPr>
              <a:defRPr/>
            </a:pPr>
            <a:endParaRPr lang="el-GR"/>
          </a:p>
        </p:txBody>
      </p:sp>
      <p:sp>
        <p:nvSpPr>
          <p:cNvPr id="6" name="Θέση αριθμού διαφάνειας 5"/>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Τίτλος και Περιεχόμενο">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Στυλ κύριου τίτλου</a:t>
            </a:r>
            <a:endParaRPr lang="el-GR"/>
          </a:p>
        </p:txBody>
      </p:sp>
      <p:sp>
        <p:nvSpPr>
          <p:cNvPr id="3" name="Θέση περιεχομένου 2"/>
          <p:cNvSpPr>
            <a:spLocks noGrp="1"/>
          </p:cNvSpPr>
          <p:nvPr>
            <p:ph idx="1"/>
          </p:nvPr>
        </p:nvSpPr>
        <p:spPr bwMode="auto"/>
        <p:txBody>
          <a:body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4" name="Θέση ημερομηνίας 3"/>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5" name="Θέση υποσέλιδου 4"/>
          <p:cNvSpPr>
            <a:spLocks noGrp="1"/>
          </p:cNvSpPr>
          <p:nvPr>
            <p:ph type="ftr" sz="quarter" idx="11"/>
          </p:nvPr>
        </p:nvSpPr>
        <p:spPr bwMode="auto"/>
        <p:txBody>
          <a:bodyPr/>
          <a:lstStyle/>
          <a:p>
            <a:pPr>
              <a:defRPr/>
            </a:pPr>
            <a:endParaRPr lang="el-GR"/>
          </a:p>
        </p:txBody>
      </p:sp>
      <p:sp>
        <p:nvSpPr>
          <p:cNvPr id="6" name="Θέση αριθμού διαφάνειας 5"/>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Κεφαλίδα ενότητα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1850" y="1709738"/>
            <a:ext cx="10515600" cy="2852737"/>
          </a:xfrm>
        </p:spPr>
        <p:txBody>
          <a:bodyPr anchor="b"/>
          <a:lstStyle>
            <a:lvl1pPr>
              <a:defRPr sz="6000"/>
            </a:lvl1pPr>
          </a:lstStyle>
          <a:p>
            <a:pPr>
              <a:defRPr/>
            </a:pPr>
            <a:r>
              <a:rPr lang="el-GR"/>
              <a:t>Στυλ κύριου τίτλου</a:t>
            </a:r>
            <a:endParaRPr lang="el-GR"/>
          </a:p>
        </p:txBody>
      </p:sp>
      <p:sp>
        <p:nvSpPr>
          <p:cNvPr id="3" name="Θέση κειμένου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l-GR"/>
              <a:t>Στυλ υποδείγματος κειμένου</a:t>
            </a:r>
            <a:endParaRPr/>
          </a:p>
        </p:txBody>
      </p:sp>
      <p:sp>
        <p:nvSpPr>
          <p:cNvPr id="4" name="Θέση ημερομηνίας 3"/>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5" name="Θέση υποσέλιδου 4"/>
          <p:cNvSpPr>
            <a:spLocks noGrp="1"/>
          </p:cNvSpPr>
          <p:nvPr>
            <p:ph type="ftr" sz="quarter" idx="11"/>
          </p:nvPr>
        </p:nvSpPr>
        <p:spPr bwMode="auto"/>
        <p:txBody>
          <a:bodyPr/>
          <a:lstStyle/>
          <a:p>
            <a:pPr>
              <a:defRPr/>
            </a:pPr>
            <a:endParaRPr lang="el-GR"/>
          </a:p>
        </p:txBody>
      </p:sp>
      <p:sp>
        <p:nvSpPr>
          <p:cNvPr id="6" name="Θέση αριθμού διαφάνειας 5"/>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Δύο περιεχόμεν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Στυλ κύριου τίτλου</a:t>
            </a:r>
            <a:endParaRPr lang="el-GR"/>
          </a:p>
        </p:txBody>
      </p:sp>
      <p:sp>
        <p:nvSpPr>
          <p:cNvPr id="3" name="Θέση περιεχομένου 2"/>
          <p:cNvSpPr>
            <a:spLocks noGrp="1"/>
          </p:cNvSpPr>
          <p:nvPr>
            <p:ph sz="half" idx="1"/>
          </p:nvPr>
        </p:nvSpPr>
        <p:spPr bwMode="auto">
          <a:xfrm>
            <a:off x="838200" y="1825625"/>
            <a:ext cx="5181600" cy="4351338"/>
          </a:xfrm>
        </p:spPr>
        <p:txBody>
          <a:body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Fifth level</a:t>
            </a:r>
            <a:endParaRPr lang="el-GR"/>
          </a:p>
        </p:txBody>
      </p:sp>
      <p:sp>
        <p:nvSpPr>
          <p:cNvPr id="7" name=""/>
          <p:cNvSpPr>
            <a:spLocks noGrp="1"/>
          </p:cNvSpPr>
          <p:nvPr>
            <p:ph sz="half" idx="2"/>
          </p:nvPr>
        </p:nvSpPr>
        <p:spPr bwMode="auto">
          <a:xfrm>
            <a:off x="6172200" y="1825625"/>
            <a:ext cx="5181600" cy="4351338"/>
          </a:xfrm>
        </p:spPr>
        <p:txBody>
          <a:body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5" name="Θέση ημερομηνίας 4"/>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6" name="Θέση υποσέλιδου 5"/>
          <p:cNvSpPr>
            <a:spLocks noGrp="1"/>
          </p:cNvSpPr>
          <p:nvPr>
            <p:ph type="ftr" sz="quarter" idx="11"/>
          </p:nvPr>
        </p:nvSpPr>
        <p:spPr bwMode="auto"/>
        <p:txBody>
          <a:bodyPr/>
          <a:lstStyle/>
          <a:p>
            <a:pPr>
              <a:defRPr/>
            </a:pPr>
            <a:endParaRPr lang="el-GR"/>
          </a:p>
        </p:txBody>
      </p:sp>
      <p:sp>
        <p:nvSpPr>
          <p:cNvPr id="7" name="Θέση αριθμού διαφάνειας 6"/>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Σύγκριση">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365125"/>
            <a:ext cx="10515600" cy="1325563"/>
          </a:xfrm>
        </p:spPr>
        <p:txBody>
          <a:bodyPr/>
          <a:lstStyle/>
          <a:p>
            <a:pPr>
              <a:defRPr/>
            </a:pPr>
            <a:r>
              <a:rPr lang="el-GR"/>
              <a:t>Στυλ κύριου τίτλου</a:t>
            </a:r>
            <a:endParaRPr lang="el-GR"/>
          </a:p>
        </p:txBody>
      </p:sp>
      <p:sp>
        <p:nvSpPr>
          <p:cNvPr id="3" name="Θέση κειμένου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υποδείγματος κειμένου</a:t>
            </a:r>
            <a:endParaRPr/>
          </a:p>
        </p:txBody>
      </p:sp>
      <p:sp>
        <p:nvSpPr>
          <p:cNvPr id="4" name="Θέση περιεχομένου 3"/>
          <p:cNvSpPr>
            <a:spLocks noGrp="1"/>
          </p:cNvSpPr>
          <p:nvPr>
            <p:ph sz="half" idx="2"/>
          </p:nvPr>
        </p:nvSpPr>
        <p:spPr bwMode="auto">
          <a:xfrm>
            <a:off x="839788" y="2505074"/>
            <a:ext cx="5157787" cy="3684588"/>
          </a:xfrm>
        </p:spPr>
        <p:txBody>
          <a:body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5" name="Θέση κειμένου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l-GR"/>
              <a:t>Στυλ υποδείγματος κειμένου</a:t>
            </a:r>
            <a:endParaRPr/>
          </a:p>
        </p:txBody>
      </p:sp>
      <p:sp>
        <p:nvSpPr>
          <p:cNvPr id="6" name="Θέση περιεχομένου 5"/>
          <p:cNvSpPr>
            <a:spLocks noGrp="1"/>
          </p:cNvSpPr>
          <p:nvPr>
            <p:ph sz="quarter" idx="4"/>
          </p:nvPr>
        </p:nvSpPr>
        <p:spPr bwMode="auto">
          <a:xfrm>
            <a:off x="6172200" y="2505074"/>
            <a:ext cx="5183188" cy="3684588"/>
          </a:xfrm>
        </p:spPr>
        <p:txBody>
          <a:body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7" name="Θέση ημερομηνίας 6"/>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8" name="Θέση υποσέλιδου 7"/>
          <p:cNvSpPr>
            <a:spLocks noGrp="1"/>
          </p:cNvSpPr>
          <p:nvPr>
            <p:ph type="ftr" sz="quarter" idx="11"/>
          </p:nvPr>
        </p:nvSpPr>
        <p:spPr bwMode="auto"/>
        <p:txBody>
          <a:bodyPr/>
          <a:lstStyle/>
          <a:p>
            <a:pPr>
              <a:defRPr/>
            </a:pPr>
            <a:endParaRPr lang="el-GR"/>
          </a:p>
        </p:txBody>
      </p:sp>
      <p:sp>
        <p:nvSpPr>
          <p:cNvPr id="9" name="Θέση αριθμού διαφάνειας 8"/>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Μόνο τίτλος">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p:txBody>
          <a:bodyPr/>
          <a:lstStyle/>
          <a:p>
            <a:pPr>
              <a:defRPr/>
            </a:pPr>
            <a:r>
              <a:rPr lang="el-GR"/>
              <a:t>Στυλ κύριου τίτλου</a:t>
            </a:r>
            <a:endParaRPr lang="el-GR"/>
          </a:p>
        </p:txBody>
      </p:sp>
      <p:sp>
        <p:nvSpPr>
          <p:cNvPr id="3" name="Θέση ημερομηνίας 2"/>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4" name="Θέση υποσέλιδου 3"/>
          <p:cNvSpPr>
            <a:spLocks noGrp="1"/>
          </p:cNvSpPr>
          <p:nvPr>
            <p:ph type="ftr" sz="quarter" idx="11"/>
          </p:nvPr>
        </p:nvSpPr>
        <p:spPr bwMode="auto"/>
        <p:txBody>
          <a:bodyPr/>
          <a:lstStyle/>
          <a:p>
            <a:pPr>
              <a:defRPr/>
            </a:pPr>
            <a:endParaRPr lang="el-GR"/>
          </a:p>
        </p:txBody>
      </p:sp>
      <p:sp>
        <p:nvSpPr>
          <p:cNvPr id="5" name="Θέση αριθμού διαφάνειας 4"/>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Κενή">
    <p:spTree>
      <p:nvGrpSpPr>
        <p:cNvPr id="1" name=""/>
        <p:cNvGrpSpPr/>
        <p:nvPr/>
      </p:nvGrpSpPr>
      <p:grpSpPr bwMode="auto">
        <a:xfrm>
          <a:off x="0" y="0"/>
          <a:ext cx="0" cy="0"/>
          <a:chOff x="0" y="0"/>
          <a:chExt cx="0" cy="0"/>
        </a:xfrm>
      </p:grpSpPr>
      <p:sp>
        <p:nvSpPr>
          <p:cNvPr id="2" name="Θέση ημερομηνίας 1"/>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3" name="Θέση υποσέλιδου 2"/>
          <p:cNvSpPr>
            <a:spLocks noGrp="1"/>
          </p:cNvSpPr>
          <p:nvPr>
            <p:ph type="ftr" sz="quarter" idx="11"/>
          </p:nvPr>
        </p:nvSpPr>
        <p:spPr bwMode="auto"/>
        <p:txBody>
          <a:bodyPr/>
          <a:lstStyle/>
          <a:p>
            <a:pPr>
              <a:defRPr/>
            </a:pPr>
            <a:endParaRPr lang="el-GR"/>
          </a:p>
        </p:txBody>
      </p:sp>
      <p:sp>
        <p:nvSpPr>
          <p:cNvPr id="4" name="Θέση αριθμού διαφάνειας 3"/>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Περιεχόμενο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Στυλ κύριου τίτλου</a:t>
            </a:r>
            <a:endParaRPr lang="el-GR"/>
          </a:p>
        </p:txBody>
      </p:sp>
      <p:sp>
        <p:nvSpPr>
          <p:cNvPr id="3" name="Θέση περιεχομένου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l-GR"/>
              <a:t>Στυλ υποδείγματος κειμένου</a:t>
            </a:r>
            <a:endParaRPr/>
          </a:p>
          <a:p>
            <a:pPr lvl="1">
              <a:defRPr/>
            </a:pPr>
            <a:r>
              <a:rPr lang="el-GR"/>
              <a:t>Δεύτερου επιπέδου</a:t>
            </a:r>
            <a:endParaRPr/>
          </a:p>
          <a:p>
            <a:pPr lvl="2">
              <a:defRPr/>
            </a:pPr>
            <a:r>
              <a:rPr lang="el-GR"/>
              <a:t>Τρίτου επιπέδου</a:t>
            </a:r>
            <a:endParaRPr/>
          </a:p>
          <a:p>
            <a:pPr lvl="3">
              <a:defRPr/>
            </a:pPr>
            <a:r>
              <a:rPr lang="el-GR"/>
              <a:t>Τέταρτου επιπέδου</a:t>
            </a:r>
            <a:endParaRPr/>
          </a:p>
          <a:p>
            <a:pPr lvl="4">
              <a:defRPr/>
            </a:pPr>
            <a:r>
              <a:rPr lang="el-GR"/>
              <a:t>Πέμπτου επιπέδου</a:t>
            </a: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6" name="Θέση υποσέλιδου 5"/>
          <p:cNvSpPr>
            <a:spLocks noGrp="1"/>
          </p:cNvSpPr>
          <p:nvPr>
            <p:ph type="ftr" sz="quarter" idx="11"/>
          </p:nvPr>
        </p:nvSpPr>
        <p:spPr bwMode="auto"/>
        <p:txBody>
          <a:bodyPr/>
          <a:lstStyle/>
          <a:p>
            <a:pPr>
              <a:defRPr/>
            </a:pPr>
            <a:endParaRPr lang="el-GR"/>
          </a:p>
        </p:txBody>
      </p:sp>
      <p:sp>
        <p:nvSpPr>
          <p:cNvPr id="7" name="Θέση αριθμού διαφάνειας 6"/>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Εικόνα με λεζάντα">
    <p:spTree>
      <p:nvGrpSpPr>
        <p:cNvPr id="1" name=""/>
        <p:cNvGrpSpPr/>
        <p:nvPr/>
      </p:nvGrpSpPr>
      <p:grpSpPr bwMode="auto">
        <a:xfrm>
          <a:off x="0" y="0"/>
          <a:ext cx="0" cy="0"/>
          <a:chOff x="0" y="0"/>
          <a:chExt cx="0" cy="0"/>
        </a:xfrm>
      </p:grpSpPr>
      <p:sp>
        <p:nvSpPr>
          <p:cNvPr id="2" name="Τίτλος 1"/>
          <p:cNvSpPr>
            <a:spLocks noGrp="1"/>
          </p:cNvSpPr>
          <p:nvPr>
            <p:ph type="title"/>
          </p:nvPr>
        </p:nvSpPr>
        <p:spPr bwMode="auto">
          <a:xfrm>
            <a:off x="839788" y="457200"/>
            <a:ext cx="3932237" cy="1600200"/>
          </a:xfrm>
        </p:spPr>
        <p:txBody>
          <a:bodyPr anchor="b"/>
          <a:lstStyle>
            <a:lvl1pPr>
              <a:defRPr sz="3200"/>
            </a:lvl1pPr>
          </a:lstStyle>
          <a:p>
            <a:pPr>
              <a:defRPr/>
            </a:pPr>
            <a:r>
              <a:rPr lang="el-GR"/>
              <a:t>Στυλ κύριου τίτλου</a:t>
            </a:r>
            <a:endParaRPr lang="el-GR"/>
          </a:p>
        </p:txBody>
      </p:sp>
      <p:sp>
        <p:nvSpPr>
          <p:cNvPr id="3" name="Θέση εικόνας 2"/>
          <p:cNvSpPr>
            <a:spLocks noChangeAspect="1" noGrp="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l-GR"/>
              <a:t>Click icon to add picture</a:t>
            </a:r>
            <a:endParaRPr lang="el-GR"/>
          </a:p>
        </p:txBody>
      </p:sp>
      <p:sp>
        <p:nvSpPr>
          <p:cNvPr id="4" name="Θέση κειμένου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l-GR"/>
              <a:t>Στυλ υποδείγματος κειμένου</a:t>
            </a:r>
            <a:endParaRPr/>
          </a:p>
        </p:txBody>
      </p:sp>
      <p:sp>
        <p:nvSpPr>
          <p:cNvPr id="5" name="Θέση ημερομηνίας 4"/>
          <p:cNvSpPr>
            <a:spLocks noGrp="1"/>
          </p:cNvSpPr>
          <p:nvPr>
            <p:ph type="dt" sz="half" idx="10"/>
          </p:nvPr>
        </p:nvSpPr>
        <p:spPr bwMode="auto"/>
        <p:txBody>
          <a:bodyPr/>
          <a:lstStyle/>
          <a:p>
            <a:pPr>
              <a:defRPr/>
            </a:pPr>
            <a:fld id="{BCC18F51-09EC-435C-A3BA-64A766E099C0}" type="datetimeFigureOut">
              <a:rPr lang="el-GR"/>
              <a:t>30.10.2013</a:t>
            </a:fld>
            <a:endParaRPr lang="el-GR"/>
          </a:p>
        </p:txBody>
      </p:sp>
      <p:sp>
        <p:nvSpPr>
          <p:cNvPr id="6" name="Θέση υποσέλιδου 5"/>
          <p:cNvSpPr>
            <a:spLocks noGrp="1"/>
          </p:cNvSpPr>
          <p:nvPr>
            <p:ph type="ftr" sz="quarter" idx="11"/>
          </p:nvPr>
        </p:nvSpPr>
        <p:spPr bwMode="auto"/>
        <p:txBody>
          <a:bodyPr/>
          <a:lstStyle/>
          <a:p>
            <a:pPr>
              <a:defRPr/>
            </a:pPr>
            <a:endParaRPr lang="el-GR"/>
          </a:p>
        </p:txBody>
      </p:sp>
      <p:sp>
        <p:nvSpPr>
          <p:cNvPr id="7" name="Θέση αριθμού διαφάνειας 6"/>
          <p:cNvSpPr>
            <a:spLocks noGrp="1"/>
          </p:cNvSpPr>
          <p:nvPr>
            <p:ph type="sldNum" sz="quarter" idx="12"/>
          </p:nvPr>
        </p:nvSpPr>
        <p:spPr bwMode="auto"/>
        <p:txBody>
          <a:bodyPr/>
          <a:lstStyle/>
          <a:p>
            <a:pPr>
              <a:defRPr/>
            </a:pPr>
            <a:fld id="{08395586-F03A-48D1-94DF-16B239DF4FB5}" type="slidenum">
              <a:rPr lang="el-GR"/>
              <a:t>‹#›</a:t>
            </a:fld>
            <a:endParaRPr lang="el-G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l-GR"/>
              <a:t>Click to edit Master title style</a:t>
            </a:r>
            <a:endParaRPr lang="el-G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l-GR"/>
              <a:t>Click to edit Master text styles</a:t>
            </a:r>
            <a:endParaRPr/>
          </a:p>
          <a:p>
            <a:pPr lvl="1">
              <a:defRPr/>
            </a:pPr>
            <a:r>
              <a:rPr lang="el-GR"/>
              <a:t>Second level</a:t>
            </a:r>
            <a:endParaRPr/>
          </a:p>
          <a:p>
            <a:pPr lvl="2">
              <a:defRPr/>
            </a:pPr>
            <a:r>
              <a:rPr lang="el-GR"/>
              <a:t>Third level</a:t>
            </a:r>
            <a:endParaRPr/>
          </a:p>
          <a:p>
            <a:pPr lvl="3">
              <a:defRPr/>
            </a:pPr>
            <a:r>
              <a:rPr lang="el-GR"/>
              <a:t>Fourth level</a:t>
            </a:r>
            <a:endParaRPr/>
          </a:p>
          <a:p>
            <a:pPr lvl="4">
              <a:defRPr/>
            </a:pPr>
            <a:r>
              <a:rPr lang="el-GR"/>
              <a:t>Fifth level</a:t>
            </a:r>
            <a:endParaRPr lang="el-G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el-GR"/>
              <a:t>30.10.2013</a:t>
            </a:fld>
            <a:endParaRPr lang="el-G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el-G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l-G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blipFill>
          <a:blip r:embed="rId3"/>
          <a:stretch/>
        </a:blipFill>
      </p:bgPr>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flipH="0" flipV="0">
            <a:off x="1980406" y="1455208"/>
            <a:ext cx="9259124" cy="2394479"/>
          </a:xfrm>
        </p:spPr>
        <p:txBody>
          <a:bodyPr/>
          <a:lstStyle/>
          <a:p>
            <a:pPr>
              <a:defRPr/>
            </a:pPr>
            <a:r>
              <a:rPr lang="el-GR">
                <a:solidFill>
                  <a:schemeClr val="bg1"/>
                </a:solidFill>
              </a:rPr>
              <a:t>ΕΥΡΟΠΑΪΚΟ ΚΟΙΝΟΒΟΥΛΙΟ</a:t>
            </a:r>
            <a:endParaRPr>
              <a:solidFill>
                <a:schemeClr val="bg1"/>
              </a:solidFill>
            </a:endParaRPr>
          </a:p>
        </p:txBody>
      </p:sp>
      <p:sp>
        <p:nvSpPr>
          <p:cNvPr id="3" name="Subtitle 2"/>
          <p:cNvSpPr>
            <a:spLocks noGrp="1"/>
          </p:cNvSpPr>
          <p:nvPr>
            <p:ph type="subTitle" idx="1"/>
          </p:nvPr>
        </p:nvSpPr>
        <p:spPr bwMode="auto">
          <a:xfrm flipH="0" flipV="0">
            <a:off x="1523999" y="3968749"/>
            <a:ext cx="10013187" cy="3055937"/>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r>
              <a:rPr lang="el-GR" sz="2600" b="0" i="0" u="none" strike="noStrike" cap="none" spc="0">
                <a:solidFill>
                  <a:schemeClr val="bg1"/>
                </a:solidFill>
                <a:latin typeface="+mn-lt"/>
                <a:ea typeface="+mn-ea"/>
                <a:cs typeface="+mn-cs"/>
              </a:rPr>
              <a:t>Άγγελος Κοκονέση</a:t>
            </a:r>
            <a:endParaRPr sz="2600">
              <a:solidFill>
                <a:schemeClr val="bg1"/>
              </a:solidFill>
            </a:endParaRPr>
          </a:p>
          <a:p>
            <a:pPr>
              <a:defRPr/>
            </a:pPr>
            <a:r>
              <a:rPr lang="el-GR" sz="2600" b="0" i="0" u="none" strike="noStrike" cap="none" spc="0">
                <a:solidFill>
                  <a:schemeClr val="bg1"/>
                </a:solidFill>
                <a:latin typeface="+mn-lt"/>
                <a:ea typeface="+mn-ea"/>
                <a:cs typeface="+mn-cs"/>
              </a:rPr>
              <a:t>Γεωργία Έξαρχου</a:t>
            </a:r>
            <a:endParaRPr sz="2600">
              <a:solidFill>
                <a:schemeClr val="bg1"/>
              </a:solidFill>
            </a:endParaRPr>
          </a:p>
          <a:p>
            <a:pPr>
              <a:defRPr/>
            </a:pPr>
            <a:r>
              <a:rPr lang="el-GR" sz="2600" b="0" i="0" u="none" strike="noStrike" cap="none" spc="0">
                <a:solidFill>
                  <a:schemeClr val="bg1"/>
                </a:solidFill>
                <a:latin typeface="+mn-lt"/>
                <a:ea typeface="+mn-ea"/>
                <a:cs typeface="+mn-cs"/>
              </a:rPr>
              <a:t>Εύα Καραμήτρου </a:t>
            </a:r>
            <a:endParaRPr sz="2600">
              <a:solidFill>
                <a:schemeClr val="bg1"/>
              </a:solidFill>
            </a:endParaRPr>
          </a:p>
          <a:p>
            <a:pPr>
              <a:defRPr/>
            </a:pPr>
            <a:r>
              <a:rPr lang="el-GR" sz="2600" b="0" i="0" u="none" strike="noStrike" cap="none" spc="0">
                <a:solidFill>
                  <a:schemeClr val="bg1"/>
                </a:solidFill>
                <a:latin typeface="+mn-lt"/>
                <a:ea typeface="+mn-ea"/>
                <a:cs typeface="+mn-cs"/>
              </a:rPr>
              <a:t>Ίριδα Δολόπικου</a:t>
            </a:r>
            <a:endParaRPr sz="2600">
              <a:solidFill>
                <a:schemeClr val="bg1"/>
              </a:solidFill>
            </a:endParaRPr>
          </a:p>
          <a:p>
            <a:pPr>
              <a:defRPr/>
            </a:pPr>
            <a:r>
              <a:rPr lang="el-GR" sz="2600" b="0" i="0" u="none" strike="noStrike" cap="none" spc="0">
                <a:solidFill>
                  <a:schemeClr val="bg1"/>
                </a:solidFill>
                <a:latin typeface="+mn-lt"/>
                <a:ea typeface="+mn-ea"/>
                <a:cs typeface="+mn-cs"/>
              </a:rPr>
              <a:t>Γιώργος Κουφαλιτάλης </a:t>
            </a:r>
            <a:endParaRPr sz="2600">
              <a:solidFill>
                <a:schemeClr val="bg1"/>
              </a:solidFill>
            </a:endParaRPr>
          </a:p>
          <a:p>
            <a:pPr>
              <a:defRPr/>
            </a:pPr>
            <a:r>
              <a:rPr lang="el-GR" sz="2600" b="0" i="0" u="none" strike="noStrike" cap="none" spc="0">
                <a:solidFill>
                  <a:schemeClr val="bg1"/>
                </a:solidFill>
                <a:latin typeface="+mn-lt"/>
                <a:ea typeface="+mn-ea"/>
                <a:cs typeface="+mn-cs"/>
              </a:rPr>
              <a:t>Λυδία Δολόπικο</a:t>
            </a:r>
            <a:r>
              <a:rPr lang="el-GR" sz="2600" b="0" i="0" u="none" strike="noStrike" cap="none" spc="0">
                <a:solidFill>
                  <a:schemeClr val="tx1"/>
                </a:solidFill>
                <a:latin typeface="Arial"/>
                <a:ea typeface="Arial"/>
                <a:cs typeface="Arial"/>
              </a:rPr>
              <a:t>υ</a:t>
            </a:r>
            <a:endParaRPr sz="2600">
              <a:solidFill>
                <a:schemeClr val="tx1"/>
              </a:solidFill>
            </a:endParaRPr>
          </a:p>
          <a:p>
            <a:pPr>
              <a:defRPr/>
            </a:pPr>
            <a:endParaRPr lang="el-G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628907436" name="Τίτλος 1"/>
          <p:cNvSpPr>
            <a:spLocks noGrp="1"/>
          </p:cNvSpPr>
          <p:nvPr>
            <p:ph type="title"/>
          </p:nvPr>
        </p:nvSpPr>
        <p:spPr bwMode="auto"/>
        <p:txBody>
          <a:bodyPr/>
          <a:lstStyle/>
          <a:p>
            <a:pPr>
              <a:defRPr/>
            </a:pPr>
            <a:r>
              <a:rPr>
                <a:solidFill>
                  <a:schemeClr val="bg1"/>
                </a:solidFill>
              </a:rPr>
              <a:t>Ρόλος και αρμοδιότητες του Ευρωπαϊκού Κοινοβουλίου(1)  </a:t>
            </a:r>
            <a:endParaRPr>
              <a:solidFill>
                <a:schemeClr val="bg1"/>
              </a:solidFill>
            </a:endParaRPr>
          </a:p>
        </p:txBody>
      </p:sp>
      <p:sp>
        <p:nvSpPr>
          <p:cNvPr id="662281675" name="Θέση περιεχομένου 2"/>
          <p:cNvSpPr>
            <a:spLocks noGrp="1"/>
          </p:cNvSpPr>
          <p:nvPr>
            <p:ph idx="1"/>
          </p:nvPr>
        </p:nvSpPr>
        <p:spPr bwMode="auto">
          <a:xfrm flipH="0" flipV="0">
            <a:off x="6629166" y="1690687"/>
            <a:ext cx="5212291" cy="4884207"/>
          </a:xfrm>
        </p:spPr>
        <p:txBody>
          <a:bodyPr vertOverflow="overflow" horzOverflow="overflow" vert="horz" wrap="square" lIns="91440" tIns="45720" rIns="91440" bIns="45720" numCol="1" spcCol="0" rtlCol="0" fromWordArt="0" anchor="t" anchorCtr="0" forceAA="0" upright="0" compatLnSpc="0">
            <a:normAutofit fontScale="85000" lnSpcReduction="3000"/>
          </a:bodyPr>
          <a:lstStyle/>
          <a:p>
            <a:pPr marL="0" indent="0">
              <a:buFont typeface="Arial"/>
              <a:buNone/>
              <a:defRPr/>
            </a:pPr>
            <a:r>
              <a:rPr lang="el-GR" sz="2000" b="1" i="0" u="none" strike="noStrike" cap="none" spc="0">
                <a:solidFill>
                  <a:schemeClr val="bg1"/>
                </a:solidFill>
                <a:latin typeface="Arial"/>
                <a:ea typeface="Arial"/>
                <a:cs typeface="Arial"/>
              </a:rPr>
              <a:t>1.Νομοθετικός ρόλος:                                                                   </a:t>
            </a:r>
            <a:r>
              <a:rPr lang="el-GR" sz="1400" b="1" i="0" u="none" strike="noStrike" cap="none" spc="0">
                <a:solidFill>
                  <a:schemeClr val="bg1"/>
                </a:solidFill>
                <a:latin typeface="Arial"/>
                <a:ea typeface="Arial"/>
                <a:cs typeface="Arial"/>
              </a:rPr>
              <a:t>                                                                                                                                                              </a:t>
            </a:r>
            <a:r>
              <a:rPr lang="el-GR" sz="2000" b="1" i="0" u="none" strike="noStrike" cap="none" spc="0">
                <a:solidFill>
                  <a:schemeClr val="bg1"/>
                </a:solidFill>
                <a:latin typeface="Arial"/>
                <a:ea typeface="Arial"/>
                <a:cs typeface="Arial"/>
              </a:rPr>
              <a:t>   </a:t>
            </a:r>
            <a:endParaRPr sz="2000" b="1"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Το Ευρωπαϊκό Κοινοβούλιο είναι ένα από τα δύο</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νομοθετικά όργανα της Ευρωπαϊκής Ένωσης.</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Εξετάζει, τροποποιεί και εγκρίνει προτάσεις νόμων</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που καταθέτει η ΕΕ. </a:t>
            </a:r>
            <a:endParaRPr sz="2000" b="0" i="0" u="none" strike="noStrike" cap="none" spc="0">
              <a:solidFill>
                <a:schemeClr val="bg1"/>
              </a:solidFill>
              <a:latin typeface="Arial"/>
              <a:ea typeface="Arial"/>
              <a:cs typeface="Arial"/>
            </a:endParaRPr>
          </a:p>
          <a:p>
            <a:pPr marL="0" indent="0">
              <a:buFont typeface="Arial"/>
              <a:buNone/>
              <a:defRPr/>
            </a:pPr>
            <a:r>
              <a:rPr lang="el-GR" sz="2000" b="1" i="0" u="none" strike="noStrike" cap="none" spc="0">
                <a:solidFill>
                  <a:schemeClr val="bg1"/>
                </a:solidFill>
                <a:latin typeface="Arial"/>
                <a:ea typeface="Arial"/>
                <a:cs typeface="Arial"/>
              </a:rPr>
              <a:t>2.Έλεγχος:</a:t>
            </a:r>
            <a:endParaRPr sz="2000" b="1" i="0" u="none" strike="noStrike" cap="none" spc="0">
              <a:solidFill>
                <a:schemeClr val="bg1"/>
              </a:solidFill>
              <a:latin typeface="Arial"/>
              <a:cs typeface="Arial"/>
            </a:endParaRPr>
          </a:p>
          <a:p>
            <a:pPr>
              <a:defRPr/>
            </a:pPr>
            <a:r>
              <a:rPr lang="el-GR" sz="2000" b="0" i="0" u="none" strike="noStrike" cap="none" spc="0">
                <a:solidFill>
                  <a:schemeClr val="bg1"/>
                </a:solidFill>
                <a:latin typeface="Arial"/>
                <a:ea typeface="Arial"/>
                <a:cs typeface="Arial"/>
              </a:rPr>
              <a:t>Ελέγχει την δράση της Ευρωπαϊκής Επιτροπής,</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έχοντας την δυνατότητα έγκρισης ή απόρριψης της</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εκλογής του προέδρου της.</a:t>
            </a:r>
            <a:endParaRPr sz="2000" b="0" i="0" u="none" strike="noStrike" cap="none" spc="0">
              <a:solidFill>
                <a:schemeClr val="bg1"/>
              </a:solidFill>
              <a:latin typeface="Arial"/>
              <a:cs typeface="Arial"/>
            </a:endParaRPr>
          </a:p>
          <a:p>
            <a:pPr>
              <a:defRPr/>
            </a:pPr>
            <a:r>
              <a:rPr lang="el-GR" sz="2000" b="0" i="0" u="none" strike="noStrike" cap="none" spc="0">
                <a:solidFill>
                  <a:schemeClr val="bg1"/>
                </a:solidFill>
                <a:latin typeface="Arial"/>
                <a:ea typeface="Arial"/>
                <a:cs typeface="Arial"/>
              </a:rPr>
              <a:t>Επιβλέπει την εφαρμογή των πολιτικών της ΕΕ και</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ελέγχει τον προϋπολογισμό. Μπορεί να προτείνει</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τροποποιήσεις και να παρακολουθεί πως</a:t>
            </a:r>
            <a:endParaRPr sz="2000" b="0" i="0" u="none" strike="noStrike" cap="none" spc="0">
              <a:solidFill>
                <a:schemeClr val="bg1"/>
              </a:solidFill>
              <a:latin typeface="Arial"/>
              <a:cs typeface="Arial"/>
            </a:endParaRPr>
          </a:p>
          <a:p>
            <a:pPr marL="0" indent="0">
              <a:buFont typeface="Arial"/>
              <a:buNone/>
              <a:defRPr/>
            </a:pPr>
            <a:r>
              <a:rPr lang="el-GR" sz="2000" b="0" i="0" u="none" strike="noStrike" cap="none" spc="0">
                <a:solidFill>
                  <a:schemeClr val="bg1"/>
                </a:solidFill>
                <a:latin typeface="Arial"/>
                <a:ea typeface="Arial"/>
                <a:cs typeface="Arial"/>
              </a:rPr>
              <a:t>δαπανώνται τα χρήματα της ΕΕ.</a:t>
            </a:r>
            <a:endParaRPr sz="2000">
              <a:solidFill>
                <a:schemeClr val="bg1"/>
              </a:solidFill>
            </a:endParaRPr>
          </a:p>
        </p:txBody>
      </p:sp>
      <p:pic>
        <p:nvPicPr>
          <p:cNvPr id="41300869" name=""/>
          <p:cNvPicPr>
            <a:picLocks noChangeAspect="1"/>
          </p:cNvPicPr>
          <p:nvPr/>
        </p:nvPicPr>
        <p:blipFill>
          <a:blip r:embed="rId3"/>
          <a:stretch/>
        </p:blipFill>
        <p:spPr bwMode="auto">
          <a:xfrm flipH="0" flipV="0">
            <a:off x="587779" y="2231760"/>
            <a:ext cx="5450541" cy="361949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2004909779" name="Τίτλος 1"/>
          <p:cNvSpPr>
            <a:spLocks noGrp="1"/>
          </p:cNvSpPr>
          <p:nvPr>
            <p:ph type="title"/>
          </p:nvPr>
        </p:nvSpPr>
        <p:spPr bwMode="auto"/>
        <p:txBody>
          <a:bodyPr/>
          <a:lstStyle/>
          <a:p>
            <a:pPr>
              <a:defRPr/>
            </a:pPr>
            <a:r>
              <a:rPr lang="el-GR" sz="4400" b="0" i="0" u="none" strike="noStrike" cap="none" spc="0">
                <a:solidFill>
                  <a:schemeClr val="bg1"/>
                </a:solidFill>
                <a:latin typeface="+mj-lt"/>
                <a:ea typeface="+mj-ea"/>
                <a:cs typeface="+mj-cs"/>
              </a:rPr>
              <a:t>Ρόλος και αρμοδιότητες του Ευρωπαϊκού Κοινοβουλίου(2)  </a:t>
            </a:r>
            <a:endParaRPr/>
          </a:p>
        </p:txBody>
      </p:sp>
      <p:sp>
        <p:nvSpPr>
          <p:cNvPr id="1519957547" name="Θέση περιεχομένου 2"/>
          <p:cNvSpPr>
            <a:spLocks noGrp="1"/>
          </p:cNvSpPr>
          <p:nvPr>
            <p:ph idx="1"/>
          </p:nvPr>
        </p:nvSpPr>
        <p:spPr bwMode="auto">
          <a:xfrm>
            <a:off x="838199" y="1984374"/>
            <a:ext cx="10515600" cy="4351338"/>
          </a:xfrm>
        </p:spPr>
        <p:txBody>
          <a:bodyPr/>
          <a:lstStyle/>
          <a:p>
            <a:pPr marL="0" indent="0">
              <a:buFont typeface="Arial"/>
              <a:buNone/>
              <a:defRPr/>
            </a:pPr>
            <a:r>
              <a:rPr lang="el-GR" sz="2400" b="1" i="0" u="none" strike="noStrike" cap="none" spc="0">
                <a:solidFill>
                  <a:schemeClr val="bg1"/>
                </a:solidFill>
                <a:latin typeface="Arial"/>
                <a:ea typeface="Arial"/>
                <a:cs typeface="Arial"/>
              </a:rPr>
              <a:t>3. Αντιπροσωπευτικός ρόλος:</a:t>
            </a:r>
            <a:endParaRPr sz="2400" b="1" i="0" u="none" strike="noStrike" cap="none" spc="0">
              <a:solidFill>
                <a:schemeClr val="bg1"/>
              </a:solidFill>
              <a:latin typeface="Arial"/>
              <a:cs typeface="Arial"/>
            </a:endParaRPr>
          </a:p>
          <a:p>
            <a:pPr>
              <a:defRPr/>
            </a:pPr>
            <a:r>
              <a:rPr lang="el-GR" sz="2400" b="0" i="0" u="none" strike="noStrike" cap="none" spc="0">
                <a:solidFill>
                  <a:schemeClr val="bg1"/>
                </a:solidFill>
                <a:latin typeface="Arial"/>
                <a:ea typeface="Arial"/>
                <a:cs typeface="Arial"/>
              </a:rPr>
              <a:t>Λειτουργεί ως η φωνή των Ευρωπαίων πολιτών. Οι</a:t>
            </a:r>
            <a:endParaRPr sz="2400" b="0" i="0" u="none" strike="noStrike" cap="none" spc="0">
              <a:solidFill>
                <a:schemeClr val="bg1"/>
              </a:solidFill>
              <a:latin typeface="Arial"/>
              <a:cs typeface="Arial"/>
            </a:endParaRPr>
          </a:p>
          <a:p>
            <a:pPr marL="0" indent="0">
              <a:buFont typeface="Arial"/>
              <a:buNone/>
              <a:defRPr/>
            </a:pPr>
            <a:r>
              <a:rPr lang="el-GR" sz="2400" b="0" i="0" u="none" strike="noStrike" cap="none" spc="0">
                <a:solidFill>
                  <a:schemeClr val="bg1"/>
                </a:solidFill>
                <a:latin typeface="Arial"/>
                <a:ea typeface="Arial"/>
                <a:cs typeface="Arial"/>
              </a:rPr>
              <a:t>ευρωβουλευτές εκπροσωπούν τα συμφέροντα των</a:t>
            </a:r>
            <a:endParaRPr sz="2400" b="0" i="0" u="none" strike="noStrike" cap="none" spc="0">
              <a:solidFill>
                <a:schemeClr val="bg1"/>
              </a:solidFill>
              <a:latin typeface="Arial"/>
              <a:cs typeface="Arial"/>
            </a:endParaRPr>
          </a:p>
          <a:p>
            <a:pPr marL="0" indent="0">
              <a:buFont typeface="Arial"/>
              <a:buNone/>
              <a:defRPr/>
            </a:pPr>
            <a:r>
              <a:rPr lang="el-GR" sz="2400" b="0" i="0" u="none" strike="noStrike" cap="none" spc="0">
                <a:solidFill>
                  <a:schemeClr val="bg1"/>
                </a:solidFill>
                <a:latin typeface="Arial"/>
                <a:ea typeface="Arial"/>
                <a:cs typeface="Arial"/>
              </a:rPr>
              <a:t>πολιτών στις αποφάσεις για ευρωπαϊκά θέματα.</a:t>
            </a:r>
            <a:endParaRPr sz="2400">
              <a:solidFill>
                <a:schemeClr val="bg1"/>
              </a:solidFill>
            </a:endParaRPr>
          </a:p>
        </p:txBody>
      </p:sp>
      <p:pic>
        <p:nvPicPr>
          <p:cNvPr id="639499091" name=""/>
          <p:cNvPicPr>
            <a:picLocks noChangeAspect="1"/>
          </p:cNvPicPr>
          <p:nvPr/>
        </p:nvPicPr>
        <p:blipFill>
          <a:blip r:embed="rId3"/>
          <a:stretch/>
        </p:blipFill>
        <p:spPr bwMode="auto">
          <a:xfrm flipH="0" flipV="0">
            <a:off x="5743341" y="3809999"/>
            <a:ext cx="5610458" cy="280522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813930805" name="Τίτλος 1"/>
          <p:cNvSpPr>
            <a:spLocks noGrp="1"/>
          </p:cNvSpPr>
          <p:nvPr>
            <p:ph type="title"/>
          </p:nvPr>
        </p:nvSpPr>
        <p:spPr bwMode="auto"/>
        <p:txBody>
          <a:bodyPr/>
          <a:lstStyle/>
          <a:p>
            <a:pPr>
              <a:defRPr/>
            </a:pPr>
            <a:r>
              <a:rPr>
                <a:solidFill>
                  <a:schemeClr val="bg1"/>
                </a:solidFill>
              </a:rPr>
              <a:t>Ποια θέματα απασχολούν το Ευρωπαϊκό Κοινοβούλιο </a:t>
            </a:r>
            <a:endParaRPr>
              <a:solidFill>
                <a:schemeClr val="bg1"/>
              </a:solidFill>
            </a:endParaRPr>
          </a:p>
        </p:txBody>
      </p:sp>
      <p:sp>
        <p:nvSpPr>
          <p:cNvPr id="497250459" name="Θέση περιεχομένου 2"/>
          <p:cNvSpPr>
            <a:spLocks noGrp="1"/>
          </p:cNvSpPr>
          <p:nvPr>
            <p:ph idx="1"/>
          </p:nvPr>
        </p:nvSpPr>
        <p:spPr bwMode="auto">
          <a:xfrm>
            <a:off x="838199" y="1944687"/>
            <a:ext cx="10515600" cy="4351338"/>
          </a:xfrm>
        </p:spPr>
        <p:txBody>
          <a:bodyPr vertOverflow="overflow" horzOverflow="overflow" vert="horz" wrap="square" lIns="91440" tIns="45720" rIns="91440" bIns="45720" numCol="1" spcCol="0" rtlCol="0" fromWordArt="0" anchor="t" anchorCtr="0" forceAA="0" upright="0" compatLnSpc="0">
            <a:normAutofit fontScale="75000" lnSpcReduction="5000"/>
          </a:bodyPr>
          <a:lstStyle/>
          <a:p>
            <a:pPr>
              <a:defRPr/>
            </a:pPr>
            <a:r>
              <a:rPr lang="el-GR" sz="2800" b="1" i="0" u="none" strike="noStrike" cap="none" spc="0">
                <a:solidFill>
                  <a:schemeClr val="bg1"/>
                </a:solidFill>
                <a:latin typeface="Arial"/>
                <a:ea typeface="Arial"/>
                <a:cs typeface="Arial"/>
              </a:rPr>
              <a:t>Οικονομία και απασχόληση</a:t>
            </a:r>
            <a:r>
              <a:rPr lang="el-GR" sz="2800" b="1" i="0" u="none" strike="noStrike" cap="none" spc="0">
                <a:solidFill>
                  <a:schemeClr val="bg1"/>
                </a:solidFill>
                <a:latin typeface="Arial"/>
                <a:ea typeface="Arial"/>
                <a:cs typeface="Arial"/>
              </a:rPr>
              <a:t>:</a:t>
            </a:r>
            <a:r>
              <a:rPr lang="el-GR" sz="2800" b="0" i="0" u="none" strike="noStrike" cap="none" spc="0">
                <a:solidFill>
                  <a:schemeClr val="bg1"/>
                </a:solidFill>
                <a:latin typeface="Arial"/>
                <a:ea typeface="Arial"/>
                <a:cs typeface="Arial"/>
              </a:rPr>
              <a:t> Ανάπτυξη της οικονομίας, δημιουργία</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θέσεων εργασίας.</a:t>
            </a:r>
            <a:endParaRPr sz="2800" b="0" i="0" u="none" strike="noStrike" cap="none" spc="0">
              <a:solidFill>
                <a:schemeClr val="bg1"/>
              </a:solidFill>
              <a:latin typeface="Arial"/>
              <a:cs typeface="Arial"/>
            </a:endParaRPr>
          </a:p>
          <a:p>
            <a:pPr>
              <a:defRPr/>
            </a:pPr>
            <a:r>
              <a:rPr lang="el-GR" sz="2800" b="1" i="0" u="none" strike="noStrike" cap="none" spc="0">
                <a:solidFill>
                  <a:schemeClr val="bg1"/>
                </a:solidFill>
                <a:latin typeface="Arial"/>
                <a:ea typeface="Arial"/>
                <a:cs typeface="Arial"/>
              </a:rPr>
              <a:t>Κοινωνική πολιτική:</a:t>
            </a:r>
            <a:r>
              <a:rPr lang="el-GR" sz="2800" b="0" i="0" u="none" strike="noStrike" cap="none" spc="0">
                <a:solidFill>
                  <a:schemeClr val="bg1"/>
                </a:solidFill>
                <a:latin typeface="Arial"/>
                <a:ea typeface="Arial"/>
                <a:cs typeface="Arial"/>
              </a:rPr>
              <a:t> Προστασία των καταναλωτών, βελτίωση των</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συνθηκών εργασίας, μείωση των ανισοτήτων.</a:t>
            </a:r>
            <a:endParaRPr sz="2800" b="0" i="0" u="none" strike="noStrike" cap="none" spc="0">
              <a:solidFill>
                <a:schemeClr val="bg1"/>
              </a:solidFill>
              <a:latin typeface="Arial"/>
              <a:cs typeface="Arial"/>
            </a:endParaRPr>
          </a:p>
          <a:p>
            <a:pPr>
              <a:defRPr/>
            </a:pPr>
            <a:r>
              <a:rPr lang="el-GR" sz="2800" b="1" i="0" u="none" strike="noStrike" cap="none" spc="0">
                <a:solidFill>
                  <a:schemeClr val="bg1"/>
                </a:solidFill>
                <a:latin typeface="Arial"/>
                <a:ea typeface="Arial"/>
                <a:cs typeface="Arial"/>
              </a:rPr>
              <a:t>Περιβάλλον:</a:t>
            </a:r>
            <a:r>
              <a:rPr lang="el-GR" sz="2800" b="0" i="0" u="none" strike="noStrike" cap="none" spc="0">
                <a:solidFill>
                  <a:schemeClr val="bg1"/>
                </a:solidFill>
                <a:latin typeface="Arial"/>
                <a:ea typeface="Arial"/>
                <a:cs typeface="Arial"/>
              </a:rPr>
              <a:t> Καταπολέμηση της κλιματικής αλλαγής, προστασία της</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βιοποικιλότητας, προώθηση της κυκλικής οικονομίας.</a:t>
            </a:r>
            <a:endParaRPr sz="2800" b="0" i="0" u="none" strike="noStrike" cap="none" spc="0">
              <a:solidFill>
                <a:schemeClr val="bg1"/>
              </a:solidFill>
              <a:latin typeface="Arial"/>
              <a:cs typeface="Arial"/>
            </a:endParaRPr>
          </a:p>
          <a:p>
            <a:pPr>
              <a:defRPr/>
            </a:pPr>
            <a:r>
              <a:rPr lang="el-GR" sz="2800" b="1" i="0" u="none" strike="noStrike" cap="none" spc="0">
                <a:solidFill>
                  <a:schemeClr val="bg1"/>
                </a:solidFill>
                <a:latin typeface="Arial"/>
                <a:ea typeface="Arial"/>
                <a:cs typeface="Arial"/>
              </a:rPr>
              <a:t>Δικαιώματα του ανθρώπου: </a:t>
            </a:r>
            <a:r>
              <a:rPr lang="el-GR" sz="2800" b="0" i="0" u="none" strike="noStrike" cap="none" spc="0">
                <a:solidFill>
                  <a:schemeClr val="bg1"/>
                </a:solidFill>
                <a:latin typeface="Arial"/>
                <a:ea typeface="Arial"/>
                <a:cs typeface="Arial"/>
              </a:rPr>
              <a:t>Προστασία των θεμελιωδών</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δικαιωμάτων, προώθηση της ισότητας των φύλων, καταπολέμηση</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των διακρίσεων.</a:t>
            </a:r>
            <a:endParaRPr sz="2800" b="0" i="0" u="none" strike="noStrike" cap="none" spc="0">
              <a:solidFill>
                <a:schemeClr val="bg1"/>
              </a:solidFill>
              <a:latin typeface="Arial"/>
              <a:cs typeface="Arial"/>
            </a:endParaRPr>
          </a:p>
          <a:p>
            <a:pPr>
              <a:defRPr/>
            </a:pPr>
            <a:r>
              <a:rPr lang="el-GR" sz="2800" b="1" i="0" u="none" strike="noStrike" cap="none" spc="0">
                <a:solidFill>
                  <a:schemeClr val="bg1"/>
                </a:solidFill>
                <a:latin typeface="Arial"/>
                <a:ea typeface="Arial"/>
                <a:cs typeface="Arial"/>
              </a:rPr>
              <a:t>Εξωτερικές σχέσεις:</a:t>
            </a:r>
            <a:r>
              <a:rPr lang="el-GR" sz="2800" b="0" i="0" u="none" strike="noStrike" cap="none" spc="0">
                <a:solidFill>
                  <a:schemeClr val="bg1"/>
                </a:solidFill>
                <a:latin typeface="Arial"/>
                <a:ea typeface="Arial"/>
                <a:cs typeface="Arial"/>
              </a:rPr>
              <a:t> Σχέσεις της ΕΕ με τρίτες χώρες, προώθηση</a:t>
            </a:r>
            <a:endParaRPr sz="2800" b="0" i="0" u="none" strike="noStrike" cap="none" spc="0">
              <a:solidFill>
                <a:schemeClr val="bg1"/>
              </a:solidFill>
              <a:latin typeface="Arial"/>
              <a:cs typeface="Arial"/>
            </a:endParaRPr>
          </a:p>
          <a:p>
            <a:pPr marL="0" indent="0">
              <a:buFont typeface="Arial"/>
              <a:buNone/>
              <a:defRPr/>
            </a:pPr>
            <a:r>
              <a:rPr lang="el-GR" sz="2800" b="0" i="0" u="none" strike="noStrike" cap="none" spc="0">
                <a:solidFill>
                  <a:schemeClr val="bg1"/>
                </a:solidFill>
                <a:latin typeface="Arial"/>
                <a:ea typeface="Arial"/>
                <a:cs typeface="Arial"/>
              </a:rPr>
              <a:t>της δημοκρατίας και των ανθρωπίνων δικαιωμάτων παγκοσμίως.</a:t>
            </a:r>
            <a:endParaRPr>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114206799" name="Τίτλος 1"/>
          <p:cNvSpPr>
            <a:spLocks noGrp="1"/>
          </p:cNvSpPr>
          <p:nvPr>
            <p:ph type="title"/>
          </p:nvPr>
        </p:nvSpPr>
        <p:spPr bwMode="auto"/>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a:defRPr/>
            </a:pPr>
            <a:r>
              <a:rPr>
                <a:solidFill>
                  <a:schemeClr val="bg1"/>
                </a:solidFill>
              </a:rPr>
              <a:t>Πως έχει αλλάξει το Ευρωπαϊκό Κοινοβούλιο από την ίδρυση του μέχρι σήμερα </a:t>
            </a:r>
            <a:endParaRPr>
              <a:solidFill>
                <a:schemeClr val="bg1"/>
              </a:solidFill>
            </a:endParaRPr>
          </a:p>
        </p:txBody>
      </p:sp>
      <p:sp>
        <p:nvSpPr>
          <p:cNvPr id="736379012" name="Θέση περιεχομένου 2"/>
          <p:cNvSpPr>
            <a:spLocks noGrp="1"/>
          </p:cNvSpPr>
          <p:nvPr>
            <p:ph idx="1"/>
          </p:nvPr>
        </p:nvSpPr>
        <p:spPr bwMode="auto">
          <a:xfrm flipH="0" flipV="0">
            <a:off x="6394449" y="1997604"/>
            <a:ext cx="5257800" cy="4273020"/>
          </a:xfrm>
        </p:spPr>
        <p:txBody>
          <a:bodyPr/>
          <a:lstStyle/>
          <a:p>
            <a:pPr marL="0" indent="0">
              <a:buFont typeface="Arial"/>
              <a:buNone/>
              <a:defRPr/>
            </a:pPr>
            <a:r>
              <a:rPr lang="el-GR" sz="2000" b="0" i="0" u="none" strike="noStrike" cap="none" spc="0">
                <a:solidFill>
                  <a:schemeClr val="bg1"/>
                </a:solidFill>
                <a:latin typeface="Arial"/>
                <a:ea typeface="Arial"/>
                <a:cs typeface="Arial"/>
              </a:rPr>
              <a:t>Το Ευρωπαϊκό Κοινοβούλιο (ΕΚ) έχει εξελιχθεί σημαντικά από την </a:t>
            </a:r>
            <a:r>
              <a:rPr lang="el-GR" sz="2000" b="0" i="0" u="none" strike="noStrike" cap="none" spc="0">
                <a:solidFill>
                  <a:schemeClr val="bg1"/>
                </a:solidFill>
                <a:latin typeface="Arial"/>
                <a:ea typeface="Arial"/>
                <a:cs typeface="Arial"/>
              </a:rPr>
              <a:t>ίδρυσή του το 1952 ως Συμβουλευτική Συνέλευση της Ευρωπαϊκής </a:t>
            </a:r>
            <a:r>
              <a:rPr lang="el-GR" sz="2000" b="0" i="0" u="none" strike="noStrike" cap="none" spc="0">
                <a:solidFill>
                  <a:schemeClr val="bg1"/>
                </a:solidFill>
                <a:latin typeface="Arial"/>
                <a:ea typeface="Arial"/>
                <a:cs typeface="Arial"/>
              </a:rPr>
              <a:t>Κοινότητας Άνθρακα και Χάλυβα (ΕΚΑΧ), μέχρι τη σημερινή του </a:t>
            </a:r>
            <a:r>
              <a:rPr lang="el-GR" sz="2000" b="0" i="0" u="none" strike="noStrike" cap="none" spc="0">
                <a:solidFill>
                  <a:schemeClr val="bg1"/>
                </a:solidFill>
                <a:latin typeface="Arial"/>
                <a:ea typeface="Arial"/>
                <a:cs typeface="Arial"/>
              </a:rPr>
              <a:t>μορφή ως βασικού θεσμού της Ευρωπαϊκής Ένωσης (ΕΕ). Η εξέλιξή </a:t>
            </a:r>
            <a:r>
              <a:rPr lang="el-GR" sz="2000" b="0" i="0" u="none" strike="noStrike" cap="none" spc="0">
                <a:solidFill>
                  <a:schemeClr val="bg1"/>
                </a:solidFill>
                <a:latin typeface="Arial"/>
                <a:ea typeface="Arial"/>
                <a:cs typeface="Arial"/>
              </a:rPr>
              <a:t>του αντικατοπτρίζει την ευρύτερη διαδικασία ευρωπαϊκής </a:t>
            </a:r>
            <a:r>
              <a:rPr lang="el-GR" sz="2000" b="0" i="0" u="none" strike="noStrike" cap="none" spc="0">
                <a:solidFill>
                  <a:schemeClr val="bg1"/>
                </a:solidFill>
                <a:latin typeface="Arial"/>
                <a:ea typeface="Arial"/>
                <a:cs typeface="Arial"/>
              </a:rPr>
              <a:t>ολοκλήρωσης.</a:t>
            </a:r>
            <a:endParaRPr sz="2000" b="0" i="0" u="none" strike="noStrike" cap="none" spc="0">
              <a:solidFill>
                <a:schemeClr val="bg1"/>
              </a:solidFill>
              <a:latin typeface="Arial"/>
              <a:cs typeface="Arial"/>
            </a:endParaRPr>
          </a:p>
        </p:txBody>
      </p:sp>
      <p:pic>
        <p:nvPicPr>
          <p:cNvPr id="693900961" name=""/>
          <p:cNvPicPr>
            <a:picLocks noChangeAspect="1"/>
          </p:cNvPicPr>
          <p:nvPr/>
        </p:nvPicPr>
        <p:blipFill>
          <a:blip r:embed="rId3"/>
          <a:stretch/>
        </p:blipFill>
        <p:spPr bwMode="auto">
          <a:xfrm flipH="0" flipV="0">
            <a:off x="678961" y="2291291"/>
            <a:ext cx="5417038" cy="293422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623158900" name="Τίτλος 1"/>
          <p:cNvSpPr>
            <a:spLocks noGrp="1"/>
          </p:cNvSpPr>
          <p:nvPr>
            <p:ph type="title"/>
          </p:nvPr>
        </p:nvSpPr>
        <p:spPr bwMode="auto"/>
        <p:txBody>
          <a:bodyPr/>
          <a:lstStyle/>
          <a:p>
            <a:pPr>
              <a:defRPr/>
            </a:pPr>
            <a:r>
              <a:rPr>
                <a:solidFill>
                  <a:schemeClr val="bg1"/>
                </a:solidFill>
              </a:rPr>
              <a:t>Αλλαγές(1)</a:t>
            </a:r>
            <a:endParaRPr/>
          </a:p>
        </p:txBody>
      </p:sp>
      <p:sp>
        <p:nvSpPr>
          <p:cNvPr id="1751433632" name="Θέση περιεχομένου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a:bodyPr>
          <a:lstStyle/>
          <a:p>
            <a:pPr>
              <a:defRPr/>
            </a:pPr>
            <a:r>
              <a:rPr lang="el-GR" sz="2000" b="0" i="0" u="none" strike="noStrike" cap="none" spc="0">
                <a:solidFill>
                  <a:schemeClr val="bg1"/>
                </a:solidFill>
                <a:latin typeface="Arial"/>
                <a:ea typeface="Arial"/>
                <a:cs typeface="Arial"/>
              </a:rPr>
              <a:t>Αρχικά, το ΕΚ ήταν ένας συμβουλευτικός οργανισμός με </a:t>
            </a:r>
            <a:r>
              <a:rPr lang="el-GR" sz="2000" b="0" i="0" u="none" strike="noStrike" cap="none" spc="0">
                <a:solidFill>
                  <a:schemeClr val="bg1"/>
                </a:solidFill>
                <a:latin typeface="Arial"/>
                <a:ea typeface="Arial"/>
                <a:cs typeface="Arial"/>
              </a:rPr>
              <a:t>περιορισμένες αρμοδιότητες, αποτελούμενος από μέλη των εθνικών </a:t>
            </a:r>
            <a:r>
              <a:rPr lang="el-GR" sz="2000" b="0" i="0" u="none" strike="noStrike" cap="none" spc="0">
                <a:solidFill>
                  <a:schemeClr val="bg1"/>
                </a:solidFill>
                <a:latin typeface="Arial"/>
                <a:ea typeface="Arial"/>
                <a:cs typeface="Arial"/>
              </a:rPr>
              <a:t>κοινοβουλίων.</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Το 1958, με την ίδρυση της Ευρωπαϊκής Οικονομικής Κοινότητας </a:t>
            </a:r>
            <a:r>
              <a:rPr lang="el-GR" sz="2000" b="0" i="0" u="none" strike="noStrike" cap="none" spc="0">
                <a:solidFill>
                  <a:schemeClr val="bg1"/>
                </a:solidFill>
                <a:latin typeface="Arial"/>
                <a:ea typeface="Arial"/>
                <a:cs typeface="Arial"/>
              </a:rPr>
              <a:t>(ΕΟΚ) και της Ευρωπαϊκής Κοινότητας Ατομικής Ενέργειας (ΕΚΑΕ), το </a:t>
            </a:r>
            <a:r>
              <a:rPr lang="el-GR" sz="2000" b="0" i="0" u="none" strike="noStrike" cap="none" spc="0">
                <a:solidFill>
                  <a:schemeClr val="bg1"/>
                </a:solidFill>
                <a:latin typeface="Arial"/>
                <a:ea typeface="Arial"/>
                <a:cs typeface="Arial"/>
              </a:rPr>
              <a:t>ΕΚ έγινε κοινός θεσμός για τις τρεις κοινότητες.</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Στόχος του ήταν κυρίως η παροχή γνωμοδοτήσεων στις προτάσεις </a:t>
            </a:r>
            <a:r>
              <a:rPr lang="el-GR" sz="2000" b="0" i="0" u="none" strike="noStrike" cap="none" spc="0">
                <a:solidFill>
                  <a:schemeClr val="bg1"/>
                </a:solidFill>
                <a:latin typeface="Arial"/>
                <a:ea typeface="Arial"/>
                <a:cs typeface="Arial"/>
              </a:rPr>
              <a:t>της Ευρωπαϊκής Επιτροπής, χωρίς νομοθετική ισχύ.</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Το 1979 έγιναν οι πρώτες άμεσες εκλογές για το Ευρωπαϊκό </a:t>
            </a:r>
            <a:r>
              <a:rPr lang="el-GR" sz="2000" b="0" i="0" u="none" strike="noStrike" cap="none" spc="0">
                <a:solidFill>
                  <a:schemeClr val="bg1"/>
                </a:solidFill>
                <a:latin typeface="Arial"/>
                <a:ea typeface="Arial"/>
                <a:cs typeface="Arial"/>
              </a:rPr>
              <a:t>Κοινοβούλιο, δίνοντάς του μεγαλύτερη πολιτική νομιμοποίηση.</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Με την Ενιαία Ευρωπαϊκή Πράξη (1986), το Κοινοβούλιο απέκτησε </a:t>
            </a:r>
            <a:r>
              <a:rPr lang="el-GR" sz="2000" b="0" i="0" u="none" strike="noStrike" cap="none" spc="0">
                <a:solidFill>
                  <a:schemeClr val="bg1"/>
                </a:solidFill>
                <a:latin typeface="Arial"/>
                <a:ea typeface="Arial"/>
                <a:cs typeface="Arial"/>
              </a:rPr>
              <a:t>μεγαλύτερο ρόλο στη νομοθετική διαδικασία μέσω της διαδικασίας </a:t>
            </a:r>
            <a:r>
              <a:rPr lang="el-GR" sz="2000" b="0" i="0" u="none" strike="noStrike" cap="none" spc="0">
                <a:solidFill>
                  <a:schemeClr val="bg1"/>
                </a:solidFill>
                <a:latin typeface="Arial"/>
                <a:ea typeface="Arial"/>
                <a:cs typeface="Arial"/>
              </a:rPr>
              <a:t>συνεργασίας.</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Παράλληλα, ενίσχυσε την εποπτική του εξουσία, ιδίως έναντι της </a:t>
            </a:r>
            <a:r>
              <a:rPr lang="el-GR" sz="2000" b="0" i="0" u="none" strike="noStrike" cap="none" spc="0">
                <a:solidFill>
                  <a:schemeClr val="bg1"/>
                </a:solidFill>
                <a:latin typeface="Arial"/>
                <a:ea typeface="Arial"/>
                <a:cs typeface="Arial"/>
              </a:rPr>
              <a:t>Ευρωπαϊκής Επιτροπής.</a:t>
            </a:r>
            <a:endParaRPr sz="2000" b="0" i="0" u="none" strike="noStrike" cap="none" spc="0">
              <a:solidFill>
                <a:schemeClr val="bg1"/>
              </a:solidFill>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784706310" name="Τίτλος 1"/>
          <p:cNvSpPr>
            <a:spLocks noGrp="1"/>
          </p:cNvSpPr>
          <p:nvPr>
            <p:ph type="title"/>
          </p:nvPr>
        </p:nvSpPr>
        <p:spPr bwMode="auto"/>
        <p:txBody>
          <a:bodyPr/>
          <a:lstStyle/>
          <a:p>
            <a:pPr>
              <a:defRPr/>
            </a:pPr>
            <a:r>
              <a:rPr>
                <a:solidFill>
                  <a:schemeClr val="bg1"/>
                </a:solidFill>
              </a:rPr>
              <a:t>Αλλαγές(2)</a:t>
            </a:r>
            <a:endParaRPr>
              <a:solidFill>
                <a:schemeClr val="bg1"/>
              </a:solidFill>
            </a:endParaRPr>
          </a:p>
        </p:txBody>
      </p:sp>
      <p:sp>
        <p:nvSpPr>
          <p:cNvPr id="1402139977" name="Θέση περιεχομένου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a:bodyPr>
          <a:lstStyle/>
          <a:p>
            <a:pPr>
              <a:defRPr/>
            </a:pPr>
            <a:r>
              <a:rPr lang="el-GR" sz="2000" b="0" i="0" u="none" strike="noStrike" cap="none" spc="0">
                <a:solidFill>
                  <a:schemeClr val="bg1"/>
                </a:solidFill>
                <a:latin typeface="Arial"/>
                <a:ea typeface="Arial"/>
                <a:cs typeface="Arial"/>
              </a:rPr>
              <a:t>Η Συνθήκη του Μάαστριχτ (1993) κατέστησε το ΕΚ βασικό </a:t>
            </a:r>
            <a:r>
              <a:rPr lang="el-GR" sz="2000" b="0" i="0" u="none" strike="noStrike" cap="none" spc="0">
                <a:solidFill>
                  <a:schemeClr val="bg1"/>
                </a:solidFill>
                <a:latin typeface="Arial"/>
                <a:ea typeface="Arial"/>
                <a:cs typeface="Arial"/>
              </a:rPr>
              <a:t>συν νομοθέτη μέσω της διαδικασίας συναπόφασης, ενισχύοντας τον </a:t>
            </a:r>
            <a:r>
              <a:rPr lang="el-GR" sz="2000" b="0" i="0" u="none" strike="noStrike" cap="none" spc="0">
                <a:solidFill>
                  <a:schemeClr val="bg1"/>
                </a:solidFill>
                <a:latin typeface="Arial"/>
                <a:ea typeface="Arial"/>
                <a:cs typeface="Arial"/>
              </a:rPr>
              <a:t>ρόλο του στις ευρωπαϊκές πολιτικές.</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Οι συνθήκες του Άμστερνταμ (1999) και της Νίκαιας (2003) </a:t>
            </a:r>
            <a:r>
              <a:rPr lang="el-GR" sz="2000" b="0" i="0" u="none" strike="noStrike" cap="none" spc="0">
                <a:solidFill>
                  <a:schemeClr val="bg1"/>
                </a:solidFill>
                <a:latin typeface="Arial"/>
                <a:ea typeface="Arial"/>
                <a:cs typeface="Arial"/>
              </a:rPr>
              <a:t>διεύρυναν περαιτέρω τις εξουσίες του.</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Το ΕΚ απέκτησε ρόλο στον έλεγχο της νομισματικής πολιτικής και </a:t>
            </a:r>
            <a:r>
              <a:rPr lang="el-GR" sz="2000" b="0" i="0" u="none" strike="noStrike" cap="none" spc="0">
                <a:solidFill>
                  <a:schemeClr val="bg1"/>
                </a:solidFill>
                <a:latin typeface="Arial"/>
                <a:ea typeface="Arial"/>
                <a:cs typeface="Arial"/>
              </a:rPr>
              <a:t>μεγαλύτερη συμμετοχή στη διαδικασία έγκρισης διεθνών </a:t>
            </a:r>
            <a:r>
              <a:rPr lang="el-GR" sz="2000" b="0" i="0" u="none" strike="noStrike" cap="none" spc="0">
                <a:solidFill>
                  <a:schemeClr val="bg1"/>
                </a:solidFill>
                <a:latin typeface="Arial"/>
                <a:ea typeface="Arial"/>
                <a:cs typeface="Arial"/>
              </a:rPr>
              <a:t>συμφωνιών.</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Με τη Συνθήκη της Λισαβόνας, το ΕΚ έγινε ισότιμος νομοθέτης με το </a:t>
            </a:r>
            <a:r>
              <a:rPr lang="el-GR" sz="2000" b="0" i="0" u="none" strike="noStrike" cap="none" spc="0">
                <a:solidFill>
                  <a:schemeClr val="bg1"/>
                </a:solidFill>
                <a:latin typeface="Arial"/>
                <a:ea typeface="Arial"/>
                <a:cs typeface="Arial"/>
              </a:rPr>
              <a:t>Συμβούλιο της ΕΕ σε σχεδόν όλους τους τομείς πολιτικής μέσω της </a:t>
            </a:r>
            <a:r>
              <a:rPr lang="el-GR" sz="2000" b="0" i="0" u="none" strike="noStrike" cap="none" spc="0">
                <a:solidFill>
                  <a:schemeClr val="bg1"/>
                </a:solidFill>
                <a:latin typeface="Arial"/>
                <a:ea typeface="Arial"/>
                <a:cs typeface="Arial"/>
              </a:rPr>
              <a:t>διαδικασίας συναπόφασης (ονομάζεται πλέον «συνήθης νομοθετική </a:t>
            </a:r>
            <a:r>
              <a:rPr lang="el-GR" sz="2000" b="0" i="0" u="none" strike="noStrike" cap="none" spc="0">
                <a:solidFill>
                  <a:schemeClr val="bg1"/>
                </a:solidFill>
                <a:latin typeface="Arial"/>
                <a:ea typeface="Arial"/>
                <a:cs typeface="Arial"/>
              </a:rPr>
              <a:t>διαδικασία»).</a:t>
            </a:r>
            <a:endParaRPr sz="2000" b="0" i="0" u="none" strike="noStrike" cap="none" spc="0">
              <a:solidFill>
                <a:schemeClr val="bg1"/>
              </a:solidFill>
              <a:latin typeface="Arial"/>
              <a:cs typeface="Arial"/>
            </a:endParaRPr>
          </a:p>
          <a:p>
            <a:pPr>
              <a:defRPr/>
            </a:pPr>
            <a:r>
              <a:rPr lang="el-GR" sz="2000" b="0" i="0" u="none" strike="noStrike" cap="none" spc="0">
                <a:solidFill>
                  <a:schemeClr val="bg1"/>
                </a:solidFill>
                <a:latin typeface="Arial"/>
                <a:ea typeface="Arial"/>
                <a:cs typeface="Arial"/>
              </a:rPr>
              <a:t>Απέκτησε επίσης δικαίωμα έγκρισης του προϋπολογισμού της ΕΕ, </a:t>
            </a:r>
            <a:r>
              <a:rPr lang="el-GR" sz="2000" b="0" i="0" u="none" strike="noStrike" cap="none" spc="0">
                <a:solidFill>
                  <a:schemeClr val="bg1"/>
                </a:solidFill>
                <a:latin typeface="Arial"/>
                <a:ea typeface="Arial"/>
                <a:cs typeface="Arial"/>
              </a:rPr>
              <a:t>δίνοντάς του σημαντική επιρροή στις χρηματοδοτήσεις.</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Ενισχύθηκε ο ρόλος του στην εκλογή του Προέδρου της Ευρωπαϊκής </a:t>
            </a:r>
            <a:r>
              <a:rPr lang="el-GR" sz="2000" b="0" i="0" u="none" strike="noStrike" cap="none" spc="0">
                <a:solidFill>
                  <a:schemeClr val="bg1"/>
                </a:solidFill>
                <a:latin typeface="Arial"/>
                <a:ea typeface="Arial"/>
                <a:cs typeface="Arial"/>
              </a:rPr>
              <a:t>Επιτροπής, μέσω της διαδικασίας του Spitzenkandidat.</a:t>
            </a:r>
            <a:endParaRPr sz="2000" b="0" i="0" u="none" strike="noStrike" cap="none" spc="0">
              <a:solidFill>
                <a:schemeClr val="bg1"/>
              </a:solidFill>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690416382" name="Τίτλος 1"/>
          <p:cNvSpPr>
            <a:spLocks noGrp="1"/>
          </p:cNvSpPr>
          <p:nvPr>
            <p:ph type="title"/>
          </p:nvPr>
        </p:nvSpPr>
        <p:spPr bwMode="auto"/>
        <p:txBody>
          <a:bodyPr/>
          <a:lstStyle/>
          <a:p>
            <a:pPr>
              <a:defRPr/>
            </a:pPr>
            <a:r>
              <a:rPr>
                <a:solidFill>
                  <a:schemeClr val="bg1"/>
                </a:solidFill>
              </a:rPr>
              <a:t>Αλλαγές(3)</a:t>
            </a:r>
            <a:endParaRPr/>
          </a:p>
        </p:txBody>
      </p:sp>
      <p:sp>
        <p:nvSpPr>
          <p:cNvPr id="912056778" name="Θέση περιεχομένου 2"/>
          <p:cNvSpPr>
            <a:spLocks noGrp="1"/>
          </p:cNvSpPr>
          <p:nvPr>
            <p:ph idx="1"/>
          </p:nvPr>
        </p:nvSpPr>
        <p:spPr bwMode="auto">
          <a:xfrm flipH="0" flipV="0">
            <a:off x="838199" y="1825624"/>
            <a:ext cx="5354403" cy="4087812"/>
          </a:xfrm>
        </p:spPr>
        <p:txBody>
          <a:bodyPr/>
          <a:lstStyle/>
          <a:p>
            <a:pPr>
              <a:defRPr/>
            </a:pPr>
            <a:r>
              <a:rPr lang="el-GR" sz="2000" b="0" i="0" u="none" strike="noStrike" cap="none" spc="0">
                <a:solidFill>
                  <a:schemeClr val="bg1"/>
                </a:solidFill>
                <a:latin typeface="Arial"/>
                <a:ea typeface="Arial"/>
                <a:cs typeface="Arial"/>
              </a:rPr>
              <a:t>Το ΕΚ έχει εξελιχθεί σε έναν από τους πιο ισχυρούς υπερεθνικούς </a:t>
            </a:r>
            <a:r>
              <a:rPr lang="el-GR" sz="2000" b="0" i="0" u="none" strike="noStrike" cap="none" spc="0">
                <a:solidFill>
                  <a:schemeClr val="bg1"/>
                </a:solidFill>
                <a:latin typeface="Arial"/>
                <a:ea typeface="Arial"/>
                <a:cs typeface="Arial"/>
              </a:rPr>
              <a:t>θεσμούς παγκοσμίως.</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Ελέγχει την Επιτροπή, προωθεί τη διαφάνεια και την πολιτική </a:t>
            </a:r>
            <a:r>
              <a:rPr lang="el-GR" sz="2000" b="0" i="0" u="none" strike="noStrike" cap="none" spc="0">
                <a:solidFill>
                  <a:schemeClr val="bg1"/>
                </a:solidFill>
                <a:latin typeface="Arial"/>
                <a:ea typeface="Arial"/>
                <a:cs typeface="Arial"/>
              </a:rPr>
              <a:t>λογοδοσία και έχει καθοριστικό ρόλο στη διαμόρφωση πολιτικών για </a:t>
            </a:r>
            <a:r>
              <a:rPr lang="el-GR" sz="2000" b="0" i="0" u="none" strike="noStrike" cap="none" spc="0">
                <a:solidFill>
                  <a:schemeClr val="bg1"/>
                </a:solidFill>
                <a:latin typeface="Arial"/>
                <a:ea typeface="Arial"/>
                <a:cs typeface="Arial"/>
              </a:rPr>
              <a:t>την κλιματική αλλαγή, την ψηφιακή μετάβαση, τα ανθρώπινα </a:t>
            </a:r>
            <a:r>
              <a:rPr lang="el-GR" sz="2000" b="0" i="0" u="none" strike="noStrike" cap="none" spc="0">
                <a:solidFill>
                  <a:schemeClr val="bg1"/>
                </a:solidFill>
                <a:latin typeface="Arial"/>
                <a:ea typeface="Arial"/>
                <a:cs typeface="Arial"/>
              </a:rPr>
              <a:t>δικαιώματα και τη μεταναστευτική πολιτική.</a:t>
            </a:r>
            <a:endParaRPr sz="2000" b="0" i="0" u="none" strike="noStrike" cap="none" spc="0">
              <a:solidFill>
                <a:schemeClr val="bg1"/>
              </a:solidFill>
              <a:latin typeface="Arial"/>
              <a:ea typeface="Arial"/>
              <a:cs typeface="Arial"/>
            </a:endParaRPr>
          </a:p>
          <a:p>
            <a:pPr>
              <a:defRPr/>
            </a:pPr>
            <a:r>
              <a:rPr lang="el-GR" sz="2000" b="0" i="0" u="none" strike="noStrike" cap="none" spc="0">
                <a:solidFill>
                  <a:schemeClr val="bg1"/>
                </a:solidFill>
                <a:latin typeface="Arial"/>
                <a:ea typeface="Arial"/>
                <a:cs typeface="Arial"/>
              </a:rPr>
              <a:t>Μεγαλύτερη έμφαση δίνεται στην απευθείας σύνδεση του ΕΚ με </a:t>
            </a:r>
            <a:r>
              <a:rPr lang="el-GR" sz="2000" b="0" i="0" u="none" strike="noStrike" cap="none" spc="0">
                <a:solidFill>
                  <a:schemeClr val="bg1"/>
                </a:solidFill>
                <a:latin typeface="Arial"/>
                <a:ea typeface="Arial"/>
                <a:cs typeface="Arial"/>
              </a:rPr>
              <a:t>τους πολίτες, μέσω πρωτοβουλιών όπως οι δημόσιες διαβουλεύσεις </a:t>
            </a:r>
            <a:r>
              <a:rPr lang="el-GR" sz="2000" b="0" i="0" u="none" strike="noStrike" cap="none" spc="0">
                <a:solidFill>
                  <a:schemeClr val="bg1"/>
                </a:solidFill>
                <a:latin typeface="Arial"/>
                <a:ea typeface="Arial"/>
                <a:cs typeface="Arial"/>
              </a:rPr>
              <a:t>και η άμεση ενημέρωση.</a:t>
            </a:r>
            <a:endParaRPr sz="2000" b="0" i="0" u="none" strike="noStrike" cap="none" spc="0">
              <a:solidFill>
                <a:schemeClr val="bg1"/>
              </a:solidFill>
              <a:latin typeface="Arial"/>
              <a:cs typeface="Arial"/>
            </a:endParaRPr>
          </a:p>
        </p:txBody>
      </p:sp>
      <p:pic>
        <p:nvPicPr>
          <p:cNvPr id="392077238" name=""/>
          <p:cNvPicPr>
            <a:picLocks noChangeAspect="1"/>
          </p:cNvPicPr>
          <p:nvPr/>
        </p:nvPicPr>
        <p:blipFill>
          <a:blip r:embed="rId3"/>
          <a:stretch/>
        </p:blipFill>
        <p:spPr bwMode="auto">
          <a:xfrm flipH="0" flipV="0">
            <a:off x="6192604" y="1977760"/>
            <a:ext cx="5677530" cy="378354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2083228884" name="Τίτλος 1"/>
          <p:cNvSpPr>
            <a:spLocks noGrp="1"/>
          </p:cNvSpPr>
          <p:nvPr>
            <p:ph type="title"/>
          </p:nvPr>
        </p:nvSpPr>
        <p:spPr bwMode="auto"/>
        <p:txBody>
          <a:bodyPr/>
          <a:lstStyle/>
          <a:p>
            <a:pPr>
              <a:defRPr/>
            </a:pPr>
            <a:r>
              <a:rPr>
                <a:solidFill>
                  <a:schemeClr val="bg1"/>
                </a:solidFill>
              </a:rPr>
              <a:t>Συμπέρασμα </a:t>
            </a:r>
            <a:endParaRPr>
              <a:solidFill>
                <a:schemeClr val="bg1"/>
              </a:solidFill>
            </a:endParaRPr>
          </a:p>
        </p:txBody>
      </p:sp>
      <p:sp>
        <p:nvSpPr>
          <p:cNvPr id="1611537454" name="Θέση περιεχομένου 2"/>
          <p:cNvSpPr>
            <a:spLocks noGrp="1"/>
          </p:cNvSpPr>
          <p:nvPr>
            <p:ph idx="1"/>
          </p:nvPr>
        </p:nvSpPr>
        <p:spPr bwMode="auto"/>
        <p:txBody>
          <a:bodyPr/>
          <a:lstStyle/>
          <a:p>
            <a:pPr marL="0" indent="0">
              <a:buFont typeface="Arial"/>
              <a:buNone/>
              <a:defRPr/>
            </a:pPr>
            <a:r>
              <a:rPr lang="el-GR" sz="2000" b="0" i="0" u="none" strike="noStrike" cap="none" spc="0">
                <a:solidFill>
                  <a:schemeClr val="bg1"/>
                </a:solidFill>
                <a:latin typeface="Arial"/>
                <a:ea typeface="Arial"/>
                <a:cs typeface="Arial"/>
              </a:rPr>
              <a:t>Από έναν συμβουλευτικό θεσμό με περιορισμένες αρμοδιότητες, το </a:t>
            </a:r>
            <a:r>
              <a:rPr lang="el-GR" sz="2000" b="0" i="0" u="none" strike="noStrike" cap="none" spc="0">
                <a:solidFill>
                  <a:schemeClr val="bg1"/>
                </a:solidFill>
                <a:latin typeface="Arial"/>
                <a:ea typeface="Arial"/>
                <a:cs typeface="Arial"/>
              </a:rPr>
              <a:t>Ευρωπαϊκό Κοινοβούλιο έχει εξελιχθεί σε βασικό δημοκρατικό </a:t>
            </a:r>
            <a:r>
              <a:rPr lang="el-GR" sz="2000" b="0" i="0" u="none" strike="noStrike" cap="none" spc="0">
                <a:solidFill>
                  <a:schemeClr val="bg1"/>
                </a:solidFill>
                <a:latin typeface="Arial"/>
                <a:ea typeface="Arial"/>
                <a:cs typeface="Arial"/>
              </a:rPr>
              <a:t>θεσμό με νομοθετική, εποπτική και πολιτική εξουσία, </a:t>
            </a:r>
            <a:r>
              <a:rPr lang="el-GR" sz="2000" b="0" i="0" u="none" strike="noStrike" cap="none" spc="0">
                <a:solidFill>
                  <a:schemeClr val="bg1"/>
                </a:solidFill>
                <a:latin typeface="Arial"/>
                <a:ea typeface="Arial"/>
                <a:cs typeface="Arial"/>
              </a:rPr>
              <a:t>διαδραματίζοντας κεντρικό ρόλο στη λειτουργία της Ευρωπαϊκής </a:t>
            </a:r>
            <a:r>
              <a:rPr lang="el-GR" sz="2000" b="0" i="0" u="none" strike="noStrike" cap="none" spc="0">
                <a:solidFill>
                  <a:schemeClr val="bg1"/>
                </a:solidFill>
                <a:latin typeface="Arial"/>
                <a:ea typeface="Arial"/>
                <a:cs typeface="Arial"/>
              </a:rPr>
              <a:t>Ένωσης. Αυτή η αλλαγή αντικατοπτρίζει την αυξανόμενη σημασία </a:t>
            </a:r>
            <a:r>
              <a:rPr lang="el-GR" sz="2000" b="0" i="0" u="none" strike="noStrike" cap="none" spc="0">
                <a:solidFill>
                  <a:schemeClr val="bg1"/>
                </a:solidFill>
                <a:latin typeface="Arial"/>
                <a:ea typeface="Arial"/>
                <a:cs typeface="Arial"/>
              </a:rPr>
              <a:t>της δημοκρατικής νομιμοποίησης στις διαδικασίες της ΕΕ.</a:t>
            </a:r>
            <a:endParaRPr sz="2000" b="0" i="0" u="none" strike="noStrike" cap="none" spc="0">
              <a:solidFill>
                <a:schemeClr val="bg1"/>
              </a:solidFill>
              <a:latin typeface="Arial"/>
              <a:cs typeface="Arial"/>
            </a:endParaRPr>
          </a:p>
        </p:txBody>
      </p:sp>
      <p:pic>
        <p:nvPicPr>
          <p:cNvPr id="1600599262" name=""/>
          <p:cNvPicPr>
            <a:picLocks noChangeAspect="1"/>
          </p:cNvPicPr>
          <p:nvPr/>
        </p:nvPicPr>
        <p:blipFill>
          <a:blip r:embed="rId3"/>
          <a:stretch/>
        </p:blipFill>
        <p:spPr bwMode="auto">
          <a:xfrm flipH="0" flipV="0">
            <a:off x="6589478" y="3181085"/>
            <a:ext cx="4594458" cy="344584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577219098" name="Τίτλος 1"/>
          <p:cNvSpPr>
            <a:spLocks noGrp="1"/>
          </p:cNvSpPr>
          <p:nvPr>
            <p:ph type="title"/>
          </p:nvPr>
        </p:nvSpPr>
        <p:spPr bwMode="auto"/>
        <p:txBody>
          <a:bodyPr/>
          <a:lstStyle/>
          <a:p>
            <a:pPr>
              <a:defRPr/>
            </a:pPr>
            <a:r>
              <a:rPr>
                <a:solidFill>
                  <a:schemeClr val="bg1"/>
                </a:solidFill>
              </a:rPr>
              <a:t>Γιατί είναι σημαντικό να ενδιαφερόμαστε για το Ευρωπαϊκό Κοινοβούλιο </a:t>
            </a:r>
            <a:endParaRPr/>
          </a:p>
        </p:txBody>
      </p:sp>
      <p:sp>
        <p:nvSpPr>
          <p:cNvPr id="749214287" name="Θέση περιεχομένου 2"/>
          <p:cNvSpPr>
            <a:spLocks noGrp="1"/>
          </p:cNvSpPr>
          <p:nvPr>
            <p:ph idx="1"/>
          </p:nvPr>
        </p:nvSpPr>
        <p:spPr bwMode="auto"/>
        <p:txBody>
          <a:bodyPr/>
          <a:lstStyle/>
          <a:p>
            <a:pPr>
              <a:defRPr/>
            </a:pPr>
            <a:r>
              <a:rPr lang="el-GR" sz="2000" b="1" i="0" u="none" strike="noStrike" cap="none" spc="0">
                <a:solidFill>
                  <a:schemeClr val="bg1"/>
                </a:solidFill>
                <a:latin typeface="Arial"/>
                <a:ea typeface="Arial"/>
                <a:cs typeface="Arial"/>
              </a:rPr>
              <a:t>Επηρεάζει την καθημερινότητά μας:</a:t>
            </a:r>
            <a:r>
              <a:rPr lang="el-GR" sz="2000" b="0" i="0" u="none" strike="noStrike" cap="none" spc="0">
                <a:solidFill>
                  <a:schemeClr val="bg1"/>
                </a:solidFill>
                <a:latin typeface="Arial"/>
                <a:ea typeface="Arial"/>
                <a:cs typeface="Arial"/>
              </a:rPr>
              <a:t> Οι αποφάσεις που </a:t>
            </a:r>
            <a:r>
              <a:rPr lang="el-GR" sz="2000" b="0" i="0" u="none" strike="noStrike" cap="none" spc="0">
                <a:solidFill>
                  <a:schemeClr val="bg1"/>
                </a:solidFill>
                <a:latin typeface="Arial"/>
                <a:ea typeface="Arial"/>
                <a:cs typeface="Arial"/>
              </a:rPr>
              <a:t>λαμβάνονται στο Ευρωπαϊκό Κοινοβούλιο έχουν άμεσο αντίκτυπο στη </a:t>
            </a:r>
            <a:r>
              <a:rPr lang="el-GR" sz="2000" b="0" i="0" u="none" strike="noStrike" cap="none" spc="0">
                <a:solidFill>
                  <a:schemeClr val="bg1"/>
                </a:solidFill>
                <a:latin typeface="Arial"/>
                <a:ea typeface="Arial"/>
                <a:cs typeface="Arial"/>
              </a:rPr>
              <a:t>ζωή μας, από τις τιμές των προϊόντων που αγοράζουμε μέχρι τις </a:t>
            </a:r>
            <a:r>
              <a:rPr lang="el-GR" sz="2000" b="0" i="0" u="none" strike="noStrike" cap="none" spc="0">
                <a:solidFill>
                  <a:schemeClr val="bg1"/>
                </a:solidFill>
                <a:latin typeface="Arial"/>
                <a:ea typeface="Arial"/>
                <a:cs typeface="Arial"/>
              </a:rPr>
              <a:t>ευκαιρίες εργασίας που έχουμε.</a:t>
            </a:r>
            <a:endParaRPr sz="2000" b="0" i="0" u="none" strike="noStrike" cap="none" spc="0">
              <a:solidFill>
                <a:schemeClr val="bg1"/>
              </a:solidFill>
              <a:latin typeface="Arial"/>
              <a:ea typeface="Arial"/>
              <a:cs typeface="Arial"/>
            </a:endParaRPr>
          </a:p>
          <a:p>
            <a:pPr>
              <a:defRPr/>
            </a:pPr>
            <a:r>
              <a:rPr lang="el-GR" sz="2000" b="1" i="0" u="none" strike="noStrike" cap="none" spc="0">
                <a:solidFill>
                  <a:schemeClr val="bg1"/>
                </a:solidFill>
                <a:latin typeface="Arial"/>
                <a:ea typeface="Arial"/>
                <a:cs typeface="Arial"/>
              </a:rPr>
              <a:t>Διαμορφώνει το μέλλον της Ευρώπης:</a:t>
            </a:r>
            <a:r>
              <a:rPr lang="el-GR" sz="2000" b="0" i="0" u="none" strike="noStrike" cap="none" spc="0">
                <a:solidFill>
                  <a:schemeClr val="bg1"/>
                </a:solidFill>
                <a:latin typeface="Arial"/>
                <a:ea typeface="Arial"/>
                <a:cs typeface="Arial"/>
              </a:rPr>
              <a:t> Το Ευρωπαϊκό Κοινοβούλιο </a:t>
            </a:r>
            <a:r>
              <a:rPr lang="el-GR" sz="2000" b="0" i="0" u="none" strike="noStrike" cap="none" spc="0">
                <a:solidFill>
                  <a:schemeClr val="bg1"/>
                </a:solidFill>
                <a:latin typeface="Arial"/>
                <a:ea typeface="Arial"/>
                <a:cs typeface="Arial"/>
              </a:rPr>
              <a:t>παίζει καθοριστικό ρόλο στη διαμόρφωση του μέλλοντος της </a:t>
            </a:r>
            <a:r>
              <a:rPr lang="el-GR" sz="2000" b="0" i="0" u="none" strike="noStrike" cap="none" spc="0">
                <a:solidFill>
                  <a:schemeClr val="bg1"/>
                </a:solidFill>
                <a:latin typeface="Arial"/>
                <a:ea typeface="Arial"/>
                <a:cs typeface="Arial"/>
              </a:rPr>
              <a:t>Ευρώπης. Οι αποφάσεις που λαμβάνονται σήμερα θα επηρεάσουν τις </a:t>
            </a:r>
            <a:r>
              <a:rPr lang="el-GR" sz="2000" b="0" i="0" u="none" strike="noStrike" cap="none" spc="0">
                <a:solidFill>
                  <a:schemeClr val="bg1"/>
                </a:solidFill>
                <a:latin typeface="Arial"/>
                <a:ea typeface="Arial"/>
                <a:cs typeface="Arial"/>
              </a:rPr>
              <a:t>επόμενες γενιές.</a:t>
            </a:r>
            <a:endParaRPr sz="2000" b="0" i="0" u="none" strike="noStrike" cap="none" spc="0">
              <a:solidFill>
                <a:schemeClr val="bg1"/>
              </a:solidFill>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839687699" name="Τίτλος 1"/>
          <p:cNvSpPr>
            <a:spLocks noGrp="1"/>
          </p:cNvSpPr>
          <p:nvPr>
            <p:ph type="ctrTitle"/>
          </p:nvPr>
        </p:nvSpPr>
        <p:spPr bwMode="auto">
          <a:xfrm>
            <a:off x="1616604" y="1797050"/>
            <a:ext cx="9144000" cy="2387599"/>
          </a:xfrm>
        </p:spPr>
        <p:txBody>
          <a:bodyPr anchor="b"/>
          <a:lstStyle>
            <a:lvl1pPr algn="ctr">
              <a:defRPr sz="6000"/>
            </a:lvl1pPr>
          </a:lstStyle>
          <a:p>
            <a:pPr>
              <a:defRPr/>
            </a:pPr>
            <a:r>
              <a:rPr>
                <a:solidFill>
                  <a:schemeClr val="bg1"/>
                </a:solidFill>
              </a:rPr>
              <a:t>Ευχαριστούμε για την προσοχή σας!!!</a:t>
            </a:r>
            <a:endParaRPr>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661935462" name="Τίτλος 1"/>
          <p:cNvSpPr>
            <a:spLocks noGrp="1"/>
          </p:cNvSpPr>
          <p:nvPr>
            <p:ph type="title"/>
          </p:nvPr>
        </p:nvSpPr>
        <p:spPr bwMode="auto"/>
        <p:txBody>
          <a:bodyPr/>
          <a:lstStyle/>
          <a:p>
            <a:pPr>
              <a:defRPr/>
            </a:pPr>
            <a:r>
              <a:rPr>
                <a:solidFill>
                  <a:schemeClr val="bg1"/>
                </a:solidFill>
              </a:rPr>
              <a:t>Πότε και για ποιους λόγους ιδρύθηκε το Ευρωπαϊκό Κοινοβούλιο</a:t>
            </a:r>
            <a:endParaRPr i="1">
              <a:solidFill>
                <a:schemeClr val="bg1"/>
              </a:solidFill>
            </a:endParaRPr>
          </a:p>
        </p:txBody>
      </p:sp>
      <p:sp>
        <p:nvSpPr>
          <p:cNvPr id="672937992" name="Θέση περιεχομένου 2"/>
          <p:cNvSpPr>
            <a:spLocks noGrp="1"/>
          </p:cNvSpPr>
          <p:nvPr>
            <p:ph idx="1"/>
          </p:nvPr>
        </p:nvSpPr>
        <p:spPr bwMode="auto">
          <a:xfrm flipH="0" flipV="0">
            <a:off x="838199" y="2050520"/>
            <a:ext cx="5257800" cy="4643437"/>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Font typeface="Arial"/>
              <a:buNone/>
              <a:defRPr/>
            </a:pPr>
            <a:r>
              <a:rPr lang="el-GR" sz="2200" b="0" i="0" u="none" strike="noStrike" cap="none" spc="0">
                <a:solidFill>
                  <a:schemeClr val="bg1"/>
                </a:solidFill>
                <a:latin typeface="Arial"/>
                <a:ea typeface="Arial"/>
                <a:cs typeface="Arial"/>
              </a:rPr>
              <a:t>Στο 1951 υπήρξε μία κοινότητα όπου είχε σχέση με τον άνθρακα και τον χάλυβα</a:t>
            </a:r>
            <a:r>
              <a:rPr lang="el-GR" sz="2200" b="0" i="0" u="none" strike="noStrike" cap="none" spc="0">
                <a:solidFill>
                  <a:schemeClr val="bg1"/>
                </a:solidFill>
                <a:latin typeface="Arial"/>
                <a:ea typeface="Arial"/>
                <a:cs typeface="Arial"/>
              </a:rPr>
              <a:t>(ΕΚΑΧ) και ιδρύθηκε από την Γαλλία, Δυτική Γερμανία ,Βέλγιο , Λουξεμβούργο και Ολλανδία.</a:t>
            </a:r>
            <a:r>
              <a:rPr lang="el-GR" sz="2200" b="0" i="0" u="none" strike="noStrike" cap="none" spc="0">
                <a:solidFill>
                  <a:schemeClr val="bg1"/>
                </a:solidFill>
                <a:latin typeface="Arial"/>
                <a:ea typeface="Arial"/>
                <a:cs typeface="Arial"/>
              </a:rPr>
              <a:t> Το 1957 λόγω της επιτυχίας της κοινότητας (ΕΚΑΧ) οι ίδιες χώρες δημιούργησαν </a:t>
            </a:r>
            <a:r>
              <a:rPr lang="el-GR" sz="2200" b="0" i="0" u="none" strike="noStrike" cap="none" spc="0">
                <a:solidFill>
                  <a:schemeClr val="bg1"/>
                </a:solidFill>
                <a:latin typeface="Arial"/>
                <a:ea typeface="Arial"/>
                <a:cs typeface="Arial"/>
              </a:rPr>
              <a:t>και άλλους τομείς (ΕΥΡΑΤΟΜ) ευρωπαϊκή κοινότητα ατομικής ενέργειας και</a:t>
            </a:r>
            <a:r>
              <a:rPr lang="el-GR" sz="2200" b="0" i="0" u="none" strike="noStrike" cap="none" spc="0">
                <a:solidFill>
                  <a:schemeClr val="bg1"/>
                </a:solidFill>
                <a:latin typeface="Arial"/>
                <a:ea typeface="Arial"/>
                <a:cs typeface="Arial"/>
              </a:rPr>
              <a:t>(ΕΟΚ) ευρωπαϊκή οικονομική κοινότητα. </a:t>
            </a:r>
            <a:r>
              <a:rPr lang="el-GR" sz="2200" b="0" i="0" u="none" strike="noStrike" cap="none" spc="0">
                <a:solidFill>
                  <a:schemeClr val="bg1"/>
                </a:solidFill>
                <a:latin typeface="Arial"/>
                <a:ea typeface="Arial"/>
                <a:cs typeface="Arial"/>
              </a:rPr>
              <a:t>Το 1967 οι τρεις αυτές κοινότητες ενώθηκαν και δημιούργησαν το Ευρωπαϊκό</a:t>
            </a:r>
            <a:r>
              <a:rPr lang="el-GR" sz="2200" b="0" i="0" u="none" strike="noStrike" cap="none" spc="0">
                <a:solidFill>
                  <a:schemeClr val="bg1"/>
                </a:solidFill>
                <a:latin typeface="Arial"/>
                <a:ea typeface="Arial"/>
                <a:cs typeface="Arial"/>
              </a:rPr>
              <a:t> Κοινοβούλιο όπου αρχικά ονομάστηκε ως συνέλευση.</a:t>
            </a:r>
            <a:endParaRPr sz="2200" b="0" i="0" u="none" strike="noStrike" cap="none" spc="0">
              <a:solidFill>
                <a:schemeClr val="bg1"/>
              </a:solidFill>
              <a:latin typeface="Arial"/>
              <a:cs typeface="Arial"/>
            </a:endParaRPr>
          </a:p>
          <a:p>
            <a:pPr marL="0" indent="0">
              <a:buFont typeface="Arial"/>
              <a:buNone/>
              <a:defRPr/>
            </a:pPr>
            <a:endParaRPr>
              <a:solidFill>
                <a:schemeClr val="bg1"/>
              </a:solidFill>
            </a:endParaRPr>
          </a:p>
        </p:txBody>
      </p:sp>
      <p:pic>
        <p:nvPicPr>
          <p:cNvPr id="301014629" name=""/>
          <p:cNvPicPr>
            <a:picLocks noChangeAspect="1"/>
          </p:cNvPicPr>
          <p:nvPr/>
        </p:nvPicPr>
        <p:blipFill>
          <a:blip r:embed="rId3"/>
          <a:stretch/>
        </p:blipFill>
        <p:spPr bwMode="auto">
          <a:xfrm flipH="0" flipV="0">
            <a:off x="6663452" y="2050520"/>
            <a:ext cx="4604801" cy="289718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148568051" name="Τίτλος 1"/>
          <p:cNvSpPr>
            <a:spLocks noGrp="1"/>
          </p:cNvSpPr>
          <p:nvPr>
            <p:ph type="title"/>
          </p:nvPr>
        </p:nvSpPr>
        <p:spPr bwMode="auto"/>
        <p:txBody>
          <a:bodyPr/>
          <a:lstStyle/>
          <a:p>
            <a:pPr>
              <a:defRPr/>
            </a:pPr>
            <a:r>
              <a:rPr>
                <a:solidFill>
                  <a:schemeClr val="bg1"/>
                </a:solidFill>
              </a:rPr>
              <a:t>Τι είναι το Ευρωπαϊκό Κοινοβούλιο;</a:t>
            </a:r>
            <a:endParaRPr>
              <a:solidFill>
                <a:schemeClr val="bg1"/>
              </a:solidFill>
            </a:endParaRPr>
          </a:p>
        </p:txBody>
      </p:sp>
      <p:sp>
        <p:nvSpPr>
          <p:cNvPr id="1152419272" name="Θέση περιεχομένου 2"/>
          <p:cNvSpPr>
            <a:spLocks noGrp="1"/>
          </p:cNvSpPr>
          <p:nvPr>
            <p:ph idx="1"/>
          </p:nvPr>
        </p:nvSpPr>
        <p:spPr bwMode="auto"/>
        <p:txBody>
          <a:bodyPr/>
          <a:lstStyle/>
          <a:p>
            <a:pPr marL="0" indent="0">
              <a:buFont typeface="Arial"/>
              <a:buNone/>
              <a:defRPr/>
            </a:pPr>
            <a:r>
              <a:rPr lang="el-GR" sz="2000" b="0" i="0" u="none" strike="noStrike" cap="none" spc="0">
                <a:solidFill>
                  <a:schemeClr val="bg1"/>
                </a:solidFill>
                <a:latin typeface="Arial"/>
                <a:ea typeface="Arial"/>
                <a:cs typeface="Arial"/>
              </a:rPr>
              <a:t>Το Ευρωπαϊκό Κοινοβούλιο είναι το μοναδικό άμεσα εκλεγμένο όργανο</a:t>
            </a:r>
            <a:r>
              <a:rPr lang="el-GR" sz="2000" b="0" i="0" u="none" strike="noStrike" cap="none" spc="0">
                <a:solidFill>
                  <a:schemeClr val="bg1"/>
                </a:solidFill>
                <a:latin typeface="Arial"/>
                <a:ea typeface="Arial"/>
                <a:cs typeface="Arial"/>
              </a:rPr>
              <a:t> της Ευρωπαϊκής Ένωσης. Αποτελείται από 705 βουλευτές που </a:t>
            </a:r>
            <a:r>
              <a:rPr lang="el-GR" sz="2000" b="0" i="0" u="none" strike="noStrike" cap="none" spc="0">
                <a:solidFill>
                  <a:schemeClr val="bg1"/>
                </a:solidFill>
                <a:latin typeface="Arial"/>
                <a:ea typeface="Arial"/>
                <a:cs typeface="Arial"/>
              </a:rPr>
              <a:t>εκπροσωπούν τους πολίτες των 27 κρατών μελών. Οι ευρωβουλευτές </a:t>
            </a:r>
            <a:r>
              <a:rPr lang="el-GR" sz="2000" b="0" i="0" u="none" strike="noStrike" cap="none" spc="0">
                <a:solidFill>
                  <a:schemeClr val="bg1"/>
                </a:solidFill>
                <a:latin typeface="Arial"/>
                <a:ea typeface="Arial"/>
                <a:cs typeface="Arial"/>
              </a:rPr>
              <a:t>εκλέγονται κάθε πέντε χρόνια με άμεσες γενικές εκλογές. Ο αριθμός των ευρωβουλευτών για την περίοδο 2024-2029 είναι 720.</a:t>
            </a:r>
            <a:r>
              <a:rPr lang="el-GR" sz="2000" b="0" i="0" u="none" strike="noStrike" cap="none" spc="0">
                <a:solidFill>
                  <a:schemeClr val="bg1"/>
                </a:solidFill>
                <a:latin typeface="Arial"/>
                <a:ea typeface="Arial"/>
                <a:cs typeface="Arial"/>
              </a:rPr>
              <a:t>Η Ολομέλεια του κοινοβουλίου συνέρχεται για μία εβδομάδα κάθε μήνα </a:t>
            </a:r>
            <a:r>
              <a:rPr lang="el-GR" sz="2000" b="0" i="0" u="none" strike="noStrike" cap="none" spc="0">
                <a:solidFill>
                  <a:schemeClr val="bg1"/>
                </a:solidFill>
                <a:latin typeface="Arial"/>
                <a:ea typeface="Arial"/>
                <a:cs typeface="Arial"/>
              </a:rPr>
              <a:t>στο Στρασβούργο, ενώ οι έκτακτες σύνοδοι, πραγματοποιούνται στις </a:t>
            </a:r>
            <a:r>
              <a:rPr lang="el-GR" sz="2000" b="0" i="0" u="none" strike="noStrike" cap="none" spc="0">
                <a:solidFill>
                  <a:schemeClr val="bg1"/>
                </a:solidFill>
                <a:latin typeface="Arial"/>
                <a:ea typeface="Arial"/>
                <a:cs typeface="Arial"/>
              </a:rPr>
              <a:t>Βρυξέλλες.</a:t>
            </a:r>
            <a:endParaRPr sz="2000" b="0" i="0" u="none" strike="noStrike" cap="none" spc="0">
              <a:solidFill>
                <a:schemeClr val="bg1"/>
              </a:solidFill>
              <a:latin typeface="Arial"/>
              <a:cs typeface="Aria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2103406222" name="Τίτλος 1"/>
          <p:cNvSpPr>
            <a:spLocks noGrp="1"/>
          </p:cNvSpPr>
          <p:nvPr>
            <p:ph type="title"/>
          </p:nvPr>
        </p:nvSpPr>
        <p:spPr bwMode="auto"/>
        <p:txBody>
          <a:bodyPr/>
          <a:lstStyle/>
          <a:p>
            <a:pPr>
              <a:defRPr/>
            </a:pPr>
            <a:r>
              <a:rPr>
                <a:solidFill>
                  <a:schemeClr val="bg1"/>
                </a:solidFill>
              </a:rPr>
              <a:t>Οργάνωση του Ευρωπαϊκού Κοινοβούλιου(1)</a:t>
            </a:r>
            <a:r>
              <a:rPr/>
              <a:t> </a:t>
            </a:r>
            <a:endParaRPr/>
          </a:p>
        </p:txBody>
      </p:sp>
      <p:sp>
        <p:nvSpPr>
          <p:cNvPr id="677506333" name="Θέση περιεχομένου 2"/>
          <p:cNvSpPr>
            <a:spLocks noGrp="1"/>
          </p:cNvSpPr>
          <p:nvPr>
            <p:ph idx="1"/>
          </p:nvPr>
        </p:nvSpPr>
        <p:spPr bwMode="auto">
          <a:xfrm flipH="0" flipV="0">
            <a:off x="838199" y="1690687"/>
            <a:ext cx="10515600" cy="5582708"/>
          </a:xfrm>
        </p:spPr>
        <p:txBody>
          <a:bodyPr vertOverflow="overflow" horzOverflow="overflow" vert="horz" wrap="square" lIns="91440" tIns="45720" rIns="91440" bIns="45720" numCol="1" spcCol="0" rtlCol="0" fromWordArt="0" anchor="t" anchorCtr="0" forceAA="0" upright="0" compatLnSpc="0">
            <a:normAutofit/>
          </a:bodyPr>
          <a:lstStyle/>
          <a:p>
            <a:pPr marL="261850" indent="-261850">
              <a:buFont typeface="Arial"/>
              <a:buAutoNum type="arabicPeriod"/>
              <a:defRPr/>
            </a:pPr>
            <a:r>
              <a:rPr sz="2000" b="1" i="0" u="none">
                <a:solidFill>
                  <a:schemeClr val="bg1"/>
                </a:solidFill>
                <a:latin typeface="Arial"/>
                <a:ea typeface="Arial"/>
                <a:cs typeface="Arial"/>
              </a:rPr>
              <a:t>Πρόεδρος:</a:t>
            </a:r>
            <a:endParaRPr sz="1600" b="0" i="0" u="none">
              <a:solidFill>
                <a:schemeClr val="bg1"/>
              </a:solidFill>
              <a:latin typeface="Arial"/>
              <a:ea typeface="Arial"/>
              <a:cs typeface="Arial"/>
            </a:endParaRPr>
          </a:p>
          <a:p>
            <a:pPr marL="0" indent="0">
              <a:buFont typeface="Arial"/>
              <a:buNone/>
              <a:defRPr/>
            </a:pPr>
            <a:r>
              <a:rPr sz="1800" b="0" i="0" u="none">
                <a:solidFill>
                  <a:schemeClr val="bg1"/>
                </a:solidFill>
                <a:latin typeface="Arial"/>
                <a:ea typeface="Arial"/>
                <a:cs typeface="Arial"/>
              </a:rPr>
              <a:t>Σύμφωνα με τον Κανονισμό του Κοινοβουλίου, ο Πρόεδρος του Κοινοβουλίου εκλέγεται μεταξύ των βουλευτών για θητεία δυόμισι ετών με δυνατότητα ανανέωσης. Ο Πρόεδρος εκπροσωπεί το όργανο εκτός Κοινοβουλίου και στις σχέσεις του με τα άλλα θεσμικά όργανα της ΕΕ. Ο Πρόεδρος διευθύνει τις συζητήσεις στην ολομέλεια και διασφαλίζει την τήρηση του Κανονισμού του Κοινοβουλίου. Ο Πρόεδρος μπορεί να αντικατασταθεί από έναν εκ των 14 Αντιπροέδρων </a:t>
            </a:r>
            <a:r>
              <a:rPr sz="1800" b="0" i="0" u="none">
                <a:solidFill>
                  <a:schemeClr val="bg1"/>
                </a:solidFill>
                <a:latin typeface="Arial"/>
                <a:ea typeface="Arial"/>
                <a:cs typeface="Arial"/>
              </a:rPr>
              <a:t>Οι αντιπρόεδροι εκλέγονται μετά την εκλογή του προέδρο</a:t>
            </a:r>
            <a:r>
              <a:rPr sz="1800" b="0" i="0" u="none">
                <a:solidFill>
                  <a:schemeClr val="bg1"/>
                </a:solidFill>
                <a:latin typeface="Arial"/>
                <a:ea typeface="Arial"/>
                <a:cs typeface="Arial"/>
              </a:rPr>
              <a:t>υ.</a:t>
            </a:r>
            <a:r>
              <a:rPr sz="1500" b="0" i="0" u="none">
                <a:solidFill>
                  <a:schemeClr val="bg1"/>
                </a:solidFill>
                <a:latin typeface="Arial"/>
                <a:ea typeface="Arial"/>
                <a:cs typeface="Arial"/>
              </a:rPr>
              <a:t> </a:t>
            </a:r>
            <a:r>
              <a:rPr sz="1500" b="0" i="0" u="none">
                <a:solidFill>
                  <a:schemeClr val="bg1"/>
                </a:solidFill>
                <a:latin typeface="Arial"/>
                <a:ea typeface="Arial"/>
                <a:cs typeface="Arial"/>
              </a:rPr>
              <a:t> </a:t>
            </a:r>
            <a:endParaRPr sz="1500" b="0" i="0" u="none">
              <a:solidFill>
                <a:schemeClr val="bg1"/>
              </a:solidFill>
              <a:latin typeface="Arial"/>
              <a:ea typeface="Arial"/>
              <a:cs typeface="Arial"/>
            </a:endParaRPr>
          </a:p>
          <a:p>
            <a:pPr marL="0" indent="0">
              <a:buFont typeface="Arial"/>
              <a:buNone/>
              <a:defRPr/>
            </a:pPr>
            <a:r>
              <a:rPr sz="2000" b="1" i="0" u="none">
                <a:solidFill>
                  <a:schemeClr val="bg1"/>
                </a:solidFill>
                <a:latin typeface="Arial"/>
                <a:ea typeface="Arial"/>
                <a:cs typeface="Arial"/>
              </a:rPr>
              <a:t>2.</a:t>
            </a:r>
            <a:r>
              <a:rPr sz="1500" b="0" i="0" u="none">
                <a:solidFill>
                  <a:schemeClr val="bg1"/>
                </a:solidFill>
                <a:latin typeface="Arial"/>
                <a:ea typeface="Arial"/>
                <a:cs typeface="Arial"/>
              </a:rPr>
              <a:t> </a:t>
            </a:r>
            <a:r>
              <a:rPr sz="2000" b="1" i="0" u="none">
                <a:solidFill>
                  <a:schemeClr val="bg1"/>
                </a:solidFill>
                <a:latin typeface="Arial"/>
                <a:ea typeface="Arial"/>
                <a:cs typeface="Arial"/>
              </a:rPr>
              <a:t>Ολομέλεια:</a:t>
            </a:r>
            <a:endParaRPr sz="2000" b="1" i="0" u="none">
              <a:solidFill>
                <a:schemeClr val="bg1"/>
              </a:solidFill>
              <a:latin typeface="Arial"/>
              <a:ea typeface="Arial"/>
              <a:cs typeface="Arial"/>
            </a:endParaRPr>
          </a:p>
          <a:p>
            <a:pPr marL="0" indent="0">
              <a:buFont typeface="Arial"/>
              <a:buNone/>
              <a:defRPr/>
            </a:pPr>
            <a:r>
              <a:rPr sz="1800" b="0" i="0" u="none">
                <a:solidFill>
                  <a:schemeClr val="bg1"/>
                </a:solidFill>
                <a:latin typeface="Arial"/>
                <a:ea typeface="Arial"/>
                <a:cs typeface="Arial"/>
              </a:rPr>
              <a:t>Η ολομέλεια είναι το Ευρωπαϊκό Κοινοβούλιο. Το Κοινοβούλιο συνεδριάζει σε ολομέλεια κάθε μήνα στο Στρασβούργο.</a:t>
            </a:r>
            <a:endParaRPr sz="1800" b="0" i="0" u="none">
              <a:solidFill>
                <a:schemeClr val="bg1"/>
              </a:solidFill>
              <a:latin typeface="Arial"/>
              <a:ea typeface="Arial"/>
              <a:cs typeface="Arial"/>
            </a:endParaRPr>
          </a:p>
          <a:p>
            <a:pPr marL="0" indent="0">
              <a:buFont typeface="Arial"/>
              <a:buNone/>
              <a:defRPr/>
            </a:pPr>
            <a:r>
              <a:rPr sz="2000" b="1" i="0" u="none">
                <a:solidFill>
                  <a:schemeClr val="bg1"/>
                </a:solidFill>
                <a:latin typeface="Arial"/>
                <a:ea typeface="Arial"/>
                <a:cs typeface="Arial"/>
              </a:rPr>
              <a:t>3. Πολιτικά Όργανα: </a:t>
            </a:r>
            <a:endParaRPr sz="2000" b="1" i="0" u="none">
              <a:solidFill>
                <a:schemeClr val="bg1"/>
              </a:solidFill>
              <a:latin typeface="Arial"/>
              <a:ea typeface="Arial"/>
              <a:cs typeface="Arial"/>
            </a:endParaRPr>
          </a:p>
          <a:p>
            <a:pPr marL="0" indent="0">
              <a:buFont typeface="Arial"/>
              <a:buNone/>
              <a:defRPr/>
            </a:pPr>
            <a:r>
              <a:rPr sz="1800" b="0" i="0" u="none">
                <a:solidFill>
                  <a:schemeClr val="bg1"/>
                </a:solidFill>
                <a:latin typeface="Arial"/>
                <a:ea typeface="Arial"/>
                <a:cs typeface="Arial"/>
              </a:rPr>
              <a:t>Τα πολιτικά όργανα του Κοινοβουλίου περιλαμβάνουν το Προεδρείο ( ο Πρόεδρος και οι 14 Αντιπρόεδροι), τη Διάσκεψη των Προέδρων ( ο Πρόεδρος και οι πρόεδροι των πολιτικών ομάδων), τους πέντε Κοσμήτορες (υπεύθυνοι για διοικητικής και οικονομικής φύσης θέματα που αφορούν τους βουλευτές), τη Διάσκεψη των Προέδρων των Επιτροπών και τη Διάσκεψη των Προέδρων των Αντιπροσωπειών. </a:t>
            </a:r>
            <a:br>
              <a:rPr sz="1800" b="0" i="0" u="none">
                <a:solidFill>
                  <a:schemeClr val="bg1"/>
                </a:solidFill>
                <a:latin typeface="Arial"/>
                <a:ea typeface="Arial"/>
                <a:cs typeface="Arial"/>
              </a:rPr>
            </a:br>
            <a:br>
              <a:rPr sz="2000" b="1" i="0" u="none">
                <a:solidFill>
                  <a:schemeClr val="bg1"/>
                </a:solidFill>
                <a:latin typeface="Arial"/>
                <a:ea typeface="Arial"/>
                <a:cs typeface="Arial"/>
              </a:rPr>
            </a:br>
            <a:r>
              <a:rPr sz="2000" b="1" i="0" u="none">
                <a:solidFill>
                  <a:schemeClr val="bg1"/>
                </a:solidFill>
                <a:latin typeface="Arial"/>
                <a:ea typeface="Arial"/>
                <a:cs typeface="Arial"/>
              </a:rPr>
              <a:t>  </a:t>
            </a:r>
            <a:endParaRPr sz="2000" b="1">
              <a:solidFill>
                <a:schemeClr val="bg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835889793" name="Τίτλος 1"/>
          <p:cNvSpPr>
            <a:spLocks noGrp="1"/>
          </p:cNvSpPr>
          <p:nvPr>
            <p:ph type="title"/>
          </p:nvPr>
        </p:nvSpPr>
        <p:spPr bwMode="auto"/>
        <p:txBody>
          <a:bodyPr/>
          <a:lstStyle/>
          <a:p>
            <a:pPr>
              <a:defRPr/>
            </a:pPr>
            <a:r>
              <a:rPr>
                <a:solidFill>
                  <a:schemeClr val="bg1"/>
                </a:solidFill>
              </a:rPr>
              <a:t>Οργάνωση του Ευρωπαϊκού Κοινοβούλιου(2)</a:t>
            </a:r>
            <a:endParaRPr>
              <a:solidFill>
                <a:schemeClr val="bg1"/>
              </a:solidFill>
            </a:endParaRPr>
          </a:p>
        </p:txBody>
      </p:sp>
      <p:sp>
        <p:nvSpPr>
          <p:cNvPr id="555199768" name="Θέση περιεχομένου 2"/>
          <p:cNvSpPr>
            <a:spLocks noGrp="1"/>
          </p:cNvSpPr>
          <p:nvPr>
            <p:ph idx="1"/>
          </p:nvPr>
        </p:nvSpPr>
        <p:spPr bwMode="auto">
          <a:xfrm flipH="0" flipV="0">
            <a:off x="838199" y="1825624"/>
            <a:ext cx="10515600" cy="6085416"/>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Font typeface="Arial"/>
              <a:buNone/>
              <a:defRPr/>
            </a:pPr>
            <a:r>
              <a:rPr sz="2000" b="1">
                <a:solidFill>
                  <a:schemeClr val="bg1"/>
                </a:solidFill>
              </a:rPr>
              <a:t>4. Επιτροπές και Αντιπροσωπείες:</a:t>
            </a:r>
            <a:endParaRPr sz="2000">
              <a:solidFill>
                <a:schemeClr val="bg1"/>
              </a:solidFill>
            </a:endParaRPr>
          </a:p>
          <a:p>
            <a:pPr marL="0" indent="0">
              <a:buFont typeface="Arial"/>
              <a:buNone/>
              <a:defRPr/>
            </a:pPr>
            <a:r>
              <a:rPr sz="1800" b="0" i="0" u="none">
                <a:solidFill>
                  <a:schemeClr val="bg1"/>
                </a:solidFill>
                <a:latin typeface="Arial"/>
                <a:ea typeface="Arial"/>
                <a:cs typeface="Arial"/>
              </a:rPr>
              <a:t>Οι βουλευτές συμμετέχουν σε 20 επιτροπές, τρεις υποεπιτροπές και 39 αντιπροσωπείες.</a:t>
            </a:r>
            <a:endParaRPr sz="1800" b="0" i="0" u="none">
              <a:solidFill>
                <a:schemeClr val="bg1"/>
              </a:solidFill>
              <a:latin typeface="Arial"/>
              <a:ea typeface="Arial"/>
              <a:cs typeface="Arial"/>
            </a:endParaRPr>
          </a:p>
          <a:p>
            <a:pPr marL="0" indent="0">
              <a:buFont typeface="Arial"/>
              <a:buNone/>
              <a:defRPr/>
            </a:pPr>
            <a:r>
              <a:rPr sz="2000" b="1" i="0" u="none">
                <a:solidFill>
                  <a:schemeClr val="bg1"/>
                </a:solidFill>
                <a:latin typeface="Arial"/>
                <a:ea typeface="Arial"/>
                <a:cs typeface="Arial"/>
              </a:rPr>
              <a:t>5. Πολιτικές Ομάδες: </a:t>
            </a:r>
            <a:endParaRPr sz="2000" b="1" i="0" u="none">
              <a:solidFill>
                <a:schemeClr val="bg1"/>
              </a:solidFill>
              <a:latin typeface="Arial"/>
              <a:ea typeface="Arial"/>
              <a:cs typeface="Arial"/>
            </a:endParaRPr>
          </a:p>
          <a:p>
            <a:pPr marL="0" indent="0">
              <a:buFont typeface="Arial"/>
              <a:buNone/>
              <a:defRPr/>
            </a:pPr>
            <a:r>
              <a:rPr sz="1800" b="0" i="0" u="none">
                <a:solidFill>
                  <a:schemeClr val="bg1"/>
                </a:solidFill>
                <a:latin typeface="Arial"/>
                <a:ea typeface="Arial"/>
                <a:cs typeface="Arial"/>
              </a:rPr>
              <a:t>Τα μέλη του Ευρωπαϊκού Κοινοβουλίου οργανώνονται σε πολιτικές ομάδες πολυεθνικού χαρακτήρα, δηλαδή δεν συγκροτούνται σε εθνικές αντιπροσωπείες ανά κράτος. </a:t>
            </a:r>
            <a:r>
              <a:rPr sz="1800" b="0" i="0" u="none">
                <a:solidFill>
                  <a:schemeClr val="bg1"/>
                </a:solidFill>
                <a:latin typeface="Arial"/>
                <a:ea typeface="Arial"/>
                <a:cs typeface="Arial"/>
              </a:rPr>
              <a:t>Για να υφίσταται μια κοινοβουλευτική ομάδα χρειάζονται τουλάχιστον 25 ευρωβουλευτές από 7 διαφορετικά κράτη. </a:t>
            </a:r>
            <a:r>
              <a:rPr sz="1800" b="0" i="0" u="none">
                <a:solidFill>
                  <a:schemeClr val="bg1"/>
                </a:solidFill>
                <a:latin typeface="Arial"/>
                <a:ea typeface="Arial"/>
                <a:cs typeface="Arial"/>
              </a:rPr>
              <a:t>Σήμερα υπάρχουν συνολικά 8 ομάδες, οι οποίες χαρακτηρίζονται από συγκεκριμένες πολιτικές και ιδεολογικές τοποθετήσεις και μια στην οποία οι βουλευτές δεν ανήκουν σε καμία πολιτική ομάδα.</a:t>
            </a:r>
            <a:endParaRPr sz="1800" b="0" i="0" u="none">
              <a:solidFill>
                <a:schemeClr val="bg1"/>
              </a:solidFill>
              <a:latin typeface="Arial"/>
              <a:ea typeface="Arial"/>
              <a:cs typeface="Arial"/>
            </a:endParaRPr>
          </a:p>
          <a:p>
            <a:pPr>
              <a:defRPr/>
            </a:pPr>
            <a:r>
              <a:rPr sz="1800" b="0" i="0" u="none">
                <a:solidFill>
                  <a:schemeClr val="bg1"/>
                </a:solidFill>
                <a:latin typeface="Arial"/>
                <a:ea typeface="Arial"/>
                <a:cs typeface="Arial"/>
              </a:rPr>
              <a:t>Ευρωπαϊκό Λαϊκό Κόμμα (188 έδρες)</a:t>
            </a:r>
            <a:r>
              <a:rPr sz="1800" b="0" i="0" u="none">
                <a:solidFill>
                  <a:schemeClr val="bg1"/>
                </a:solidFill>
                <a:latin typeface="Arial"/>
                <a:ea typeface="Arial"/>
                <a:cs typeface="Arial"/>
              </a:rPr>
              <a:t> : </a:t>
            </a:r>
            <a:r>
              <a:rPr sz="1800" b="0" i="0" u="none">
                <a:solidFill>
                  <a:schemeClr val="bg1"/>
                </a:solidFill>
                <a:latin typeface="Arial"/>
                <a:ea typeface="Arial"/>
                <a:cs typeface="Arial"/>
              </a:rPr>
              <a:t>Το ΕΛΚ είναι μια κεντροδεξιά πολιτική ομάδα του Ευρωπαϊκού Κοινοβουλίου.</a:t>
            </a:r>
            <a:endParaRPr sz="1800" b="0" i="0" u="none">
              <a:solidFill>
                <a:schemeClr val="bg1"/>
              </a:solidFill>
              <a:latin typeface="Arial"/>
              <a:ea typeface="Arial"/>
              <a:cs typeface="Arial"/>
            </a:endParaRPr>
          </a:p>
          <a:p>
            <a:pPr>
              <a:defRPr/>
            </a:pPr>
            <a:r>
              <a:rPr sz="1800" b="0" i="0" u="none">
                <a:solidFill>
                  <a:schemeClr val="bg1"/>
                </a:solidFill>
                <a:latin typeface="Arial"/>
                <a:ea typeface="Arial"/>
                <a:cs typeface="Arial"/>
              </a:rPr>
              <a:t>Προοδευτική Συμμαχία Σοσιαλιστών και Δημοκρατών (136 έδρες): Είναι η πολιτική ομάδα του Ευρωπαϊκού Κοινοβουλίου που εκπροσωπεί το Ευρωπαϊκό Σοσιαλιστικό Κόμμα και άλλα σοσιαλδημοκρατικά κόμματα.</a:t>
            </a:r>
            <a:endParaRPr sz="1800" b="0" i="0" u="none">
              <a:solidFill>
                <a:schemeClr val="bg1"/>
              </a:solidFill>
              <a:latin typeface="Arial"/>
              <a:ea typeface="Arial"/>
              <a:cs typeface="Arial"/>
            </a:endParaRPr>
          </a:p>
          <a:p>
            <a:pPr>
              <a:defRPr/>
            </a:pPr>
            <a:r>
              <a:rPr sz="1800" b="0" i="0" u="none">
                <a:solidFill>
                  <a:schemeClr val="bg1"/>
                </a:solidFill>
                <a:latin typeface="Arial"/>
                <a:ea typeface="Arial"/>
                <a:cs typeface="Arial"/>
              </a:rPr>
              <a:t>Πατριώτες για την Ευρώπη (84 έδρες): Είναι μία ευρωσκεπτικιστή και εθνικό-συντηρητική πολιτική ομάδα του Ευρωπαϊκού Κοινοβουλίου που τοποθετείται στην ακροδεξιά.</a:t>
            </a:r>
            <a:br>
              <a:rPr sz="1800" b="0" i="0" u="none">
                <a:solidFill>
                  <a:schemeClr val="bg1"/>
                </a:solidFill>
                <a:latin typeface="Arial"/>
                <a:ea typeface="Arial"/>
                <a:cs typeface="Arial"/>
              </a:rPr>
            </a:br>
            <a:br>
              <a:rPr sz="1800" b="0" i="0" u="none">
                <a:solidFill>
                  <a:schemeClr val="bg1"/>
                </a:solidFill>
                <a:latin typeface="Arial"/>
                <a:ea typeface="Arial"/>
                <a:cs typeface="Arial"/>
              </a:rPr>
            </a:br>
            <a:br>
              <a:rPr sz="1800" b="0" i="0" u="none">
                <a:solidFill>
                  <a:schemeClr val="bg1"/>
                </a:solidFill>
                <a:latin typeface="Arial"/>
                <a:ea typeface="Arial"/>
                <a:cs typeface="Arial"/>
              </a:rPr>
            </a:br>
            <a:br>
              <a:rPr sz="1800" b="0" i="0" u="none">
                <a:solidFill>
                  <a:schemeClr val="bg1"/>
                </a:solidFill>
                <a:latin typeface="Arial"/>
                <a:ea typeface="Arial"/>
                <a:cs typeface="Arial"/>
              </a:rPr>
            </a:br>
            <a:br>
              <a:rPr sz="1800" b="0" i="0" u="none">
                <a:solidFill>
                  <a:srgbClr val="000000"/>
                </a:solidFill>
                <a:latin typeface="Arial"/>
                <a:ea typeface="Arial"/>
                <a:cs typeface="Arial"/>
              </a:rPr>
            </a:br>
            <a:br>
              <a:rPr sz="1600" b="0" i="0" u="none">
                <a:solidFill>
                  <a:srgbClr val="000000"/>
                </a:solidFill>
                <a:latin typeface="Arial"/>
                <a:ea typeface="Arial"/>
                <a:cs typeface="Arial"/>
              </a:rPr>
            </a:br>
            <a:br>
              <a:rPr sz="2000" b="1" i="0" u="none">
                <a:solidFill>
                  <a:srgbClr val="000000"/>
                </a:solidFill>
                <a:latin typeface="Arial"/>
                <a:ea typeface="Arial"/>
                <a:cs typeface="Arial"/>
              </a:rPr>
            </a:b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254201721" name="Τίτλος 1"/>
          <p:cNvSpPr>
            <a:spLocks noGrp="1"/>
          </p:cNvSpPr>
          <p:nvPr>
            <p:ph type="title"/>
          </p:nvPr>
        </p:nvSpPr>
        <p:spPr bwMode="auto"/>
        <p:txBody>
          <a:bodyPr/>
          <a:lstStyle/>
          <a:p>
            <a:pPr>
              <a:defRPr/>
            </a:pPr>
            <a:r>
              <a:rPr>
                <a:solidFill>
                  <a:schemeClr val="bg1"/>
                </a:solidFill>
              </a:rPr>
              <a:t>Οργάνωση του Ευρωπαϊκού Κοινοβούλιου(3)</a:t>
            </a:r>
            <a:endParaRPr>
              <a:solidFill>
                <a:schemeClr val="bg1"/>
              </a:solidFill>
            </a:endParaRPr>
          </a:p>
        </p:txBody>
      </p:sp>
      <p:sp>
        <p:nvSpPr>
          <p:cNvPr id="1968489469" name="Θέση περιεχομένου 2"/>
          <p:cNvSpPr>
            <a:spLocks noGrp="1"/>
          </p:cNvSpPr>
          <p:nvPr>
            <p:ph idx="1"/>
          </p:nvPr>
        </p:nvSpPr>
        <p:spPr bwMode="auto">
          <a:xfrm flipH="0" flipV="0">
            <a:off x="838199" y="1825624"/>
            <a:ext cx="10515600" cy="5953124"/>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sz="1600" b="0" i="0" u="none">
                <a:solidFill>
                  <a:schemeClr val="bg1"/>
                </a:solidFill>
                <a:latin typeface="Arial"/>
                <a:ea typeface="Arial"/>
                <a:cs typeface="Arial"/>
              </a:rPr>
              <a:t>. </a:t>
            </a:r>
            <a:r>
              <a:rPr sz="1600" b="0" i="0" u="none">
                <a:solidFill>
                  <a:srgbClr val="202122"/>
                </a:solidFill>
                <a:latin typeface="Arial"/>
                <a:ea typeface="Arial"/>
                <a:cs typeface="Arial"/>
              </a:rPr>
              <a:t> </a:t>
            </a:r>
            <a:r>
              <a:rPr sz="1600" b="0" i="0" u="none">
                <a:solidFill>
                  <a:schemeClr val="bg1"/>
                </a:solidFill>
                <a:latin typeface="Arial"/>
                <a:ea typeface="Arial"/>
                <a:cs typeface="Arial"/>
              </a:rPr>
              <a:t>Ευρωπαίοι Συντηρητικοί και Μεταρρυθμιστές (78 έδρες): </a:t>
            </a:r>
            <a:r>
              <a:rPr sz="1600" b="0" i="0" u="none">
                <a:solidFill>
                  <a:schemeClr val="bg1"/>
                </a:solidFill>
                <a:latin typeface="Arial"/>
                <a:ea typeface="Arial"/>
                <a:cs typeface="Arial"/>
              </a:rPr>
              <a:t>Είναι μία συντηρητική, αντί-φεντεραλιστική και ευρωσκεπτικιστή πολιτική ομάδα του Ευρωπαϊκού Κοινοβουλίου.</a:t>
            </a:r>
            <a:endParaRPr sz="1600">
              <a:solidFill>
                <a:schemeClr val="bg1"/>
              </a:solidFill>
            </a:endParaRPr>
          </a:p>
          <a:p>
            <a:pPr>
              <a:defRPr/>
            </a:pPr>
            <a:r>
              <a:rPr sz="1600" b="0" i="0" u="none">
                <a:solidFill>
                  <a:schemeClr val="bg1"/>
                </a:solidFill>
                <a:latin typeface="Arial"/>
                <a:ea typeface="Arial"/>
                <a:cs typeface="Arial"/>
              </a:rPr>
              <a:t> Ανανεώστε την Ευρώπη (77 έδρες): </a:t>
            </a:r>
            <a:r>
              <a:rPr sz="1600" b="0" i="0" u="none">
                <a:solidFill>
                  <a:schemeClr val="bg1"/>
                </a:solidFill>
                <a:latin typeface="Arial"/>
                <a:ea typeface="Arial"/>
                <a:cs typeface="Arial"/>
              </a:rPr>
              <a:t>Αποτελεί συνέχεια της Συμμαχίας Φιλελευθέρων και Δημοκρατών</a:t>
            </a:r>
            <a:endParaRPr sz="1600">
              <a:solidFill>
                <a:schemeClr val="bg1"/>
              </a:solidFill>
            </a:endParaRPr>
          </a:p>
          <a:p>
            <a:pPr>
              <a:defRPr/>
            </a:pPr>
            <a:r>
              <a:rPr sz="1600" b="0" i="0" u="none">
                <a:solidFill>
                  <a:schemeClr val="bg1"/>
                </a:solidFill>
                <a:latin typeface="Arial"/>
                <a:ea typeface="Arial"/>
                <a:cs typeface="Arial"/>
              </a:rPr>
              <a:t>Οι Πράσινοι-Ευρωπαϊκή Ελεύθερη Συμμαχία</a:t>
            </a:r>
            <a:r>
              <a:rPr sz="1600" b="0" i="0" u="none">
                <a:solidFill>
                  <a:schemeClr val="bg1"/>
                </a:solidFill>
                <a:latin typeface="Arial"/>
                <a:ea typeface="Arial"/>
                <a:cs typeface="Arial"/>
              </a:rPr>
              <a:t> (53 έδρες): Έχει θέσεις υπέρ του περιβάλλοντος και της οικολογίας.</a:t>
            </a:r>
            <a:endParaRPr sz="1600">
              <a:solidFill>
                <a:schemeClr val="bg1"/>
              </a:solidFill>
            </a:endParaRPr>
          </a:p>
          <a:p>
            <a:pPr>
              <a:defRPr/>
            </a:pPr>
            <a:r>
              <a:rPr sz="1600" b="0" i="0" u="none">
                <a:solidFill>
                  <a:schemeClr val="bg1"/>
                </a:solidFill>
                <a:latin typeface="Arial"/>
                <a:ea typeface="Arial"/>
                <a:cs typeface="Arial"/>
              </a:rPr>
              <a:t>Η Αριστερά στο Ευρωπαϊκό Κοινοβούλιο (46 έδρες):  Είναι μια σοσιαλιστική και κομμουνιστική ομάδα στο Ευρωκοινοβούλιο.</a:t>
            </a:r>
            <a:endParaRPr sz="1600" b="0" i="0" u="none">
              <a:solidFill>
                <a:schemeClr val="bg1"/>
              </a:solidFill>
              <a:latin typeface="Arial"/>
              <a:ea typeface="Arial"/>
              <a:cs typeface="Arial"/>
            </a:endParaRPr>
          </a:p>
          <a:p>
            <a:pPr>
              <a:defRPr/>
            </a:pPr>
            <a:r>
              <a:rPr sz="1600" b="0" i="0" u="none">
                <a:solidFill>
                  <a:schemeClr val="bg1"/>
                </a:solidFill>
                <a:latin typeface="Arial"/>
                <a:ea typeface="Arial"/>
                <a:cs typeface="Arial"/>
              </a:rPr>
              <a:t>Ευρώπη των Κυρίαρχων Εθνών (25 έδρες): </a:t>
            </a:r>
            <a:r>
              <a:rPr sz="1600" b="0" i="0" u="none">
                <a:solidFill>
                  <a:schemeClr val="bg1"/>
                </a:solidFill>
                <a:latin typeface="Arial"/>
                <a:ea typeface="Arial"/>
                <a:cs typeface="Arial"/>
              </a:rPr>
              <a:t> </a:t>
            </a:r>
            <a:r>
              <a:rPr sz="1600" b="0" i="0" u="none">
                <a:solidFill>
                  <a:schemeClr val="bg1"/>
                </a:solidFill>
                <a:latin typeface="Arial"/>
                <a:ea typeface="Arial"/>
                <a:cs typeface="Arial"/>
              </a:rPr>
              <a:t>Γνωστή και ως «οι Κυριαρχιστές», τοποθετείται συνήθως στην άκρα δεξιά του πολιτικού φάσματος από τις διάφορες πηγές, αποτελώντας την πιο ριζοσπαστική ομάδα από πλευράς δεξιάς.</a:t>
            </a:r>
            <a:endParaRPr sz="1600" b="0" i="0" u="none">
              <a:solidFill>
                <a:schemeClr val="bg1"/>
              </a:solidFill>
              <a:latin typeface="Arial"/>
              <a:ea typeface="Arial"/>
              <a:cs typeface="Arial"/>
            </a:endParaRPr>
          </a:p>
          <a:p>
            <a:pPr>
              <a:defRPr/>
            </a:pPr>
            <a:r>
              <a:rPr sz="1600" b="0" i="0" u="none">
                <a:solidFill>
                  <a:schemeClr val="bg1"/>
                </a:solidFill>
                <a:latin typeface="Arial"/>
                <a:ea typeface="Arial"/>
                <a:cs typeface="Arial"/>
              </a:rPr>
              <a:t>Μη εγγεγραμμένοι (33 έδρες): Είναι μέλη του Ευρωπαϊκού Κοινοβουλίου που δεν εντάσσονται σε κάποια από τις αναγνωρισμένες πολιτικές ομάδες. </a:t>
            </a:r>
            <a:endParaRPr sz="1600" b="0" i="0" u="none">
              <a:solidFill>
                <a:schemeClr val="bg1"/>
              </a:solidFill>
              <a:latin typeface="Arial"/>
              <a:ea typeface="Arial"/>
              <a:cs typeface="Arial"/>
            </a:endParaRPr>
          </a:p>
          <a:p>
            <a:pPr marL="0" indent="0">
              <a:buFont typeface="Arial"/>
              <a:buNone/>
              <a:defRPr/>
            </a:pPr>
            <a:r>
              <a:rPr sz="2000" b="1" i="0" u="none">
                <a:solidFill>
                  <a:schemeClr val="bg1"/>
                </a:solidFill>
                <a:latin typeface="Arial"/>
                <a:ea typeface="Arial"/>
                <a:cs typeface="Arial"/>
              </a:rPr>
              <a:t>6. Γενική Γραμματεία του Κοινοβουλίου:</a:t>
            </a:r>
            <a:endParaRPr sz="2000" b="1" i="0" u="none">
              <a:solidFill>
                <a:schemeClr val="bg1"/>
              </a:solidFill>
              <a:latin typeface="Arial"/>
              <a:ea typeface="Arial"/>
              <a:cs typeface="Arial"/>
            </a:endParaRPr>
          </a:p>
          <a:p>
            <a:pPr marL="0" indent="0">
              <a:buFont typeface="Arial"/>
              <a:buNone/>
              <a:defRPr/>
            </a:pPr>
            <a:r>
              <a:rPr sz="1600" b="0" i="0" u="none">
                <a:solidFill>
                  <a:schemeClr val="bg1"/>
                </a:solidFill>
                <a:latin typeface="Arial"/>
                <a:ea typeface="Arial"/>
                <a:cs typeface="Arial"/>
              </a:rPr>
              <a:t>Η Γενική Γραμματεία έχει ως αποστολή να συντονίζει το νομοθετικό έργο και να οργανώνει τις συνεδριάσεις της ολομέλειας και τις λοιπές συνεδριάσεις.</a:t>
            </a:r>
            <a:br>
              <a:rPr sz="1600" b="0" i="0" u="none">
                <a:solidFill>
                  <a:schemeClr val="bg1"/>
                </a:solidFill>
                <a:latin typeface="Arial"/>
                <a:ea typeface="Arial"/>
                <a:cs typeface="Arial"/>
              </a:rPr>
            </a:br>
            <a:br>
              <a:rPr sz="1600" b="1" i="0" u="none">
                <a:solidFill>
                  <a:srgbClr val="202122"/>
                </a:solidFill>
                <a:latin typeface="Arial"/>
                <a:ea typeface="Arial"/>
                <a:cs typeface="Arial"/>
              </a:rPr>
            </a:br>
            <a:br>
              <a:rPr sz="1500" b="0" i="0" u="none">
                <a:solidFill>
                  <a:srgbClr val="202122"/>
                </a:solidFill>
                <a:latin typeface="Arial"/>
                <a:ea typeface="Arial"/>
                <a:cs typeface="Arial"/>
              </a:rPr>
            </a:br>
            <a:br>
              <a:rPr sz="1500" b="0" i="0" u="none">
                <a:solidFill>
                  <a:srgbClr val="202122"/>
                </a:solidFill>
                <a:latin typeface="Arial"/>
                <a:ea typeface="Arial"/>
                <a:cs typeface="Arial"/>
              </a:rPr>
            </a:b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166666852" name="Τίτλος 1"/>
          <p:cNvSpPr>
            <a:spLocks noGrp="1"/>
          </p:cNvSpPr>
          <p:nvPr>
            <p:ph type="title"/>
          </p:nvPr>
        </p:nvSpPr>
        <p:spPr bwMode="auto"/>
        <p:txBody>
          <a:bodyPr/>
          <a:lstStyle/>
          <a:p>
            <a:pPr>
              <a:defRPr/>
            </a:pPr>
            <a:r>
              <a:rPr>
                <a:solidFill>
                  <a:schemeClr val="bg1"/>
                </a:solidFill>
              </a:rPr>
              <a:t>Διαδικασίες λειτουργίας Ευρωπαϊκού Κοινοβουλίου(1) </a:t>
            </a:r>
            <a:endParaRPr>
              <a:solidFill>
                <a:schemeClr val="bg1"/>
              </a:solidFill>
            </a:endParaRPr>
          </a:p>
        </p:txBody>
      </p:sp>
      <p:sp>
        <p:nvSpPr>
          <p:cNvPr id="1610525257" name="Θέση περιεχομένου 2"/>
          <p:cNvSpPr>
            <a:spLocks noGrp="1"/>
          </p:cNvSpPr>
          <p:nvPr>
            <p:ph idx="1"/>
          </p:nvPr>
        </p:nvSpPr>
        <p:spPr bwMode="auto"/>
        <p:txBody>
          <a:bodyPr/>
          <a:lstStyle/>
          <a:p>
            <a:pPr marL="394023" indent="-394023">
              <a:buFont typeface="Arial"/>
              <a:buAutoNum type="arabicPeriod"/>
              <a:defRPr/>
            </a:pPr>
            <a:r>
              <a:rPr sz="2000" b="1">
                <a:solidFill>
                  <a:schemeClr val="bg1"/>
                </a:solidFill>
              </a:rPr>
              <a:t>Συνεδριάσεις και Ολομελείς:</a:t>
            </a:r>
            <a:endParaRPr sz="2000" b="1">
              <a:solidFill>
                <a:schemeClr val="bg1"/>
              </a:solidFill>
            </a:endParaRPr>
          </a:p>
          <a:p>
            <a:pPr marL="0" indent="0">
              <a:buFont typeface="Arial"/>
              <a:buNone/>
              <a:defRPr/>
            </a:pPr>
            <a:r>
              <a:rPr lang="el-GR" sz="1800" b="0" i="0" u="none" strike="noStrike" cap="none" spc="0">
                <a:solidFill>
                  <a:schemeClr val="bg1"/>
                </a:solidFill>
                <a:latin typeface="Arial"/>
                <a:ea typeface="Arial"/>
                <a:cs typeface="Arial"/>
              </a:rPr>
              <a:t>Οι Ολομέλειες είναι οι βασικές συνεδριάσεις οπού</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συμμετέχουν όλοι οι Ευρωβουλευτές. Σε αυτές,</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συζητούνται και ψηφίζονται οι προτάσεις νόμων, οι</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εκθέσεις και οι συστάσεις των επιτροπών.</a:t>
            </a:r>
            <a:endParaRPr sz="1800" b="0" i="0" u="none" strike="noStrike" cap="none" spc="0">
              <a:solidFill>
                <a:schemeClr val="bg1"/>
              </a:solidFill>
              <a:latin typeface="Arial"/>
              <a:ea typeface="Arial"/>
              <a:cs typeface="Arial"/>
            </a:endParaRPr>
          </a:p>
          <a:p>
            <a:pPr marL="0" indent="0">
              <a:buFont typeface="Arial"/>
              <a:buNone/>
              <a:defRPr/>
            </a:pPr>
            <a:r>
              <a:rPr lang="el-GR" sz="2000" b="1" i="0" u="none" strike="noStrike" cap="none" spc="0">
                <a:solidFill>
                  <a:schemeClr val="bg1"/>
                </a:solidFill>
                <a:latin typeface="Arial"/>
                <a:ea typeface="Arial"/>
                <a:cs typeface="Arial"/>
              </a:rPr>
              <a:t>2. Επιτροπές:</a:t>
            </a:r>
            <a:endParaRPr sz="2000" b="1" i="0" u="none" strike="noStrike" cap="none" spc="0">
              <a:solidFill>
                <a:schemeClr val="bg1"/>
              </a:solidFill>
              <a:latin typeface="Arial"/>
              <a:ea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Υπάρχουν 20 εξειδικευμένες επιτροπές και 2</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υποεπιτροπές, οι οποίες εξετάζουν τις προτάσεις</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νόμων και συντάσσουν εκθέσεις που τις</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παρουσιάζουν στις ολομέλειες.</a:t>
            </a:r>
            <a:endParaRPr sz="1800" b="0">
              <a:solidFill>
                <a:schemeClr val="bg1"/>
              </a:solidFill>
            </a:endParaRPr>
          </a:p>
        </p:txBody>
      </p:sp>
      <p:pic>
        <p:nvPicPr>
          <p:cNvPr id="899270573" name=""/>
          <p:cNvPicPr>
            <a:picLocks noChangeAspect="1"/>
          </p:cNvPicPr>
          <p:nvPr/>
        </p:nvPicPr>
        <p:blipFill>
          <a:blip r:embed="rId3"/>
          <a:stretch/>
        </p:blipFill>
        <p:spPr bwMode="auto">
          <a:xfrm flipH="0" flipV="0">
            <a:off x="6095999" y="1770062"/>
            <a:ext cx="5760266" cy="384092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1399861470" name="Τίτλος 1"/>
          <p:cNvSpPr>
            <a:spLocks noGrp="1"/>
          </p:cNvSpPr>
          <p:nvPr>
            <p:ph type="title"/>
          </p:nvPr>
        </p:nvSpPr>
        <p:spPr bwMode="auto"/>
        <p:txBody>
          <a:bodyPr/>
          <a:lstStyle/>
          <a:p>
            <a:pPr>
              <a:defRPr/>
            </a:pPr>
            <a:r>
              <a:rPr>
                <a:solidFill>
                  <a:schemeClr val="bg1"/>
                </a:solidFill>
              </a:rPr>
              <a:t>Διαδικασίες λειτουργίας Ευρωπαϊκού Κοινοβουλίου(2)</a:t>
            </a:r>
            <a:endParaRPr>
              <a:solidFill>
                <a:schemeClr val="bg1"/>
              </a:solidFill>
            </a:endParaRPr>
          </a:p>
        </p:txBody>
      </p:sp>
      <p:sp>
        <p:nvSpPr>
          <p:cNvPr id="526463840" name="Θέση περιεχομένου 2"/>
          <p:cNvSpPr>
            <a:spLocks noGrp="1"/>
          </p:cNvSpPr>
          <p:nvPr>
            <p:ph idx="1"/>
          </p:nvPr>
        </p:nvSpPr>
        <p:spPr bwMode="auto"/>
        <p:txBody>
          <a:bodyPr/>
          <a:lstStyle/>
          <a:p>
            <a:pPr marL="0" indent="0">
              <a:buFont typeface="Arial"/>
              <a:buNone/>
              <a:defRPr/>
            </a:pPr>
            <a:r>
              <a:rPr sz="2000" b="1">
                <a:solidFill>
                  <a:schemeClr val="bg1"/>
                </a:solidFill>
              </a:rPr>
              <a:t>3. Ψηφοφορίες:</a:t>
            </a:r>
            <a:endParaRPr sz="2000" b="1">
              <a:solidFill>
                <a:schemeClr val="bg1"/>
              </a:solidFill>
            </a:endParaRPr>
          </a:p>
          <a:p>
            <a:pPr marL="0" indent="0">
              <a:buFont typeface="Arial"/>
              <a:buNone/>
              <a:defRPr/>
            </a:pPr>
            <a:r>
              <a:rPr lang="el-GR" sz="1800" b="0" i="0" u="none" strike="noStrike" cap="none" spc="0">
                <a:solidFill>
                  <a:schemeClr val="bg1"/>
                </a:solidFill>
                <a:latin typeface="Arial"/>
                <a:ea typeface="Arial"/>
                <a:cs typeface="Arial"/>
              </a:rPr>
              <a:t>Ψηφίζονται νόμοι, τροπολογίες, προϋπολογισμοί και</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πολιτικές αποφάσεις. Οι αποφάσεις λαμβάνονται με</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απλή πλειοψηφία.</a:t>
            </a:r>
            <a:endParaRPr sz="1800" b="0" i="0" u="none" strike="noStrike" cap="none" spc="0">
              <a:solidFill>
                <a:schemeClr val="bg1"/>
              </a:solidFill>
              <a:latin typeface="Arial"/>
              <a:ea typeface="Arial"/>
              <a:cs typeface="Arial"/>
            </a:endParaRPr>
          </a:p>
          <a:p>
            <a:pPr marL="0" indent="0">
              <a:buFont typeface="Arial"/>
              <a:buNone/>
              <a:defRPr/>
            </a:pPr>
            <a:r>
              <a:rPr lang="el-GR" sz="2000" b="1" i="0" u="none" strike="noStrike" cap="none" spc="0">
                <a:solidFill>
                  <a:schemeClr val="bg1"/>
                </a:solidFill>
                <a:latin typeface="Arial"/>
                <a:ea typeface="Arial"/>
                <a:cs typeface="Arial"/>
              </a:rPr>
              <a:t>4. Συνεργασία με άλλα άτομα:</a:t>
            </a:r>
            <a:endParaRPr sz="2000" b="1" i="0" u="none" strike="noStrike" cap="none" spc="0">
              <a:solidFill>
                <a:schemeClr val="bg1"/>
              </a:solidFill>
              <a:latin typeface="Arial"/>
              <a:ea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Σε συνεργασία με το Συμβούλιο της ΕΕ, το</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Κοινοβούλιο συμμετέχει στη διαδικασία</a:t>
            </a:r>
            <a:endParaRPr sz="1800" b="0" i="0" u="none" strike="noStrike" cap="none" spc="0">
              <a:solidFill>
                <a:schemeClr val="bg1"/>
              </a:solidFill>
              <a:latin typeface="Arial"/>
              <a:cs typeface="Arial"/>
            </a:endParaRPr>
          </a:p>
          <a:p>
            <a:pPr marL="0" indent="0">
              <a:buFont typeface="Arial"/>
              <a:buNone/>
              <a:defRPr/>
            </a:pPr>
            <a:r>
              <a:rPr lang="el-GR" sz="1800" b="0" i="0" u="none" strike="noStrike" cap="none" spc="0">
                <a:solidFill>
                  <a:schemeClr val="bg1"/>
                </a:solidFill>
                <a:latin typeface="Arial"/>
                <a:ea typeface="Arial"/>
                <a:cs typeface="Arial"/>
              </a:rPr>
              <a:t>συναπόφασης για τη νομοθεσία.</a:t>
            </a:r>
            <a:endParaRPr sz="1800" b="0">
              <a:solidFill>
                <a:schemeClr val="bg1"/>
              </a:solidFill>
            </a:endParaRPr>
          </a:p>
        </p:txBody>
      </p:sp>
      <p:pic>
        <p:nvPicPr>
          <p:cNvPr id="858222387" name=""/>
          <p:cNvPicPr>
            <a:picLocks noChangeAspect="1"/>
          </p:cNvPicPr>
          <p:nvPr/>
        </p:nvPicPr>
        <p:blipFill>
          <a:blip r:embed="rId3"/>
          <a:stretch/>
        </p:blipFill>
        <p:spPr bwMode="auto">
          <a:xfrm flipH="0" flipV="0">
            <a:off x="5835416" y="2976562"/>
            <a:ext cx="6096575" cy="364826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tx1"/>
        </a:solidFill>
      </p:bgPr>
    </p:bg>
    <p:spTree>
      <p:nvGrpSpPr>
        <p:cNvPr id="1" name=""/>
        <p:cNvGrpSpPr/>
        <p:nvPr/>
      </p:nvGrpSpPr>
      <p:grpSpPr bwMode="auto">
        <a:xfrm>
          <a:off x="0" y="0"/>
          <a:ext cx="0" cy="0"/>
          <a:chOff x="0" y="0"/>
          <a:chExt cx="0" cy="0"/>
        </a:xfrm>
      </p:grpSpPr>
      <p:sp>
        <p:nvSpPr>
          <p:cNvPr id="2017280795" name="Τίτλος 1"/>
          <p:cNvSpPr>
            <a:spLocks noGrp="1"/>
          </p:cNvSpPr>
          <p:nvPr>
            <p:ph type="title"/>
          </p:nvPr>
        </p:nvSpPr>
        <p:spPr bwMode="auto"/>
        <p:txBody>
          <a:bodyPr/>
          <a:lstStyle/>
          <a:p>
            <a:pPr>
              <a:defRPr/>
            </a:pPr>
            <a:r>
              <a:rPr>
                <a:solidFill>
                  <a:schemeClr val="bg1"/>
                </a:solidFill>
              </a:rPr>
              <a:t>Σύνθεση Ευρωπαϊκού Κοινοβουλίου</a:t>
            </a:r>
            <a:endParaRPr>
              <a:solidFill>
                <a:schemeClr val="bg1"/>
              </a:solidFill>
            </a:endParaRPr>
          </a:p>
        </p:txBody>
      </p:sp>
      <p:sp>
        <p:nvSpPr>
          <p:cNvPr id="1988191851" name="Θέση περιεχομένου 2"/>
          <p:cNvSpPr>
            <a:spLocks noGrp="1"/>
          </p:cNvSpPr>
          <p:nvPr>
            <p:ph idx="1"/>
          </p:nvPr>
        </p:nvSpPr>
        <p:spPr bwMode="auto">
          <a:xfrm flipH="0" flipV="0">
            <a:off x="838199" y="1825624"/>
            <a:ext cx="6108466" cy="4299478"/>
          </a:xfrm>
        </p:spPr>
        <p:txBody>
          <a:bodyPr/>
          <a:lstStyle/>
          <a:p>
            <a:pPr>
              <a:defRPr/>
            </a:pPr>
            <a:r>
              <a:rPr lang="el-GR" sz="1800" b="0" i="0" u="none" strike="noStrike" cap="none" spc="0">
                <a:solidFill>
                  <a:schemeClr val="bg1"/>
                </a:solidFill>
                <a:latin typeface="Arial"/>
                <a:ea typeface="Arial"/>
                <a:cs typeface="Arial"/>
              </a:rPr>
              <a:t>Ο αριθμός των Ευρωβουλευτών </a:t>
            </a:r>
            <a:r>
              <a:rPr lang="el-GR" sz="1800" b="0" i="0" u="none" strike="noStrike" cap="none" spc="0">
                <a:solidFill>
                  <a:schemeClr val="bg1"/>
                </a:solidFill>
                <a:latin typeface="Arial"/>
                <a:ea typeface="Arial"/>
                <a:cs typeface="Arial"/>
              </a:rPr>
              <a:t>κάθε χώρας είναι ανάλογος του </a:t>
            </a:r>
            <a:r>
              <a:rPr lang="el-GR" sz="1800" b="0" i="0" u="none" strike="noStrike" cap="none" spc="0">
                <a:solidFill>
                  <a:schemeClr val="bg1"/>
                </a:solidFill>
                <a:latin typeface="Arial"/>
                <a:ea typeface="Arial"/>
                <a:cs typeface="Arial"/>
              </a:rPr>
              <a:t>πληθυσμού της. Καμία χώρα δεν </a:t>
            </a:r>
            <a:r>
              <a:rPr lang="el-GR" sz="1800" b="0" i="0" u="none" strike="noStrike" cap="none" spc="0">
                <a:solidFill>
                  <a:schemeClr val="bg1"/>
                </a:solidFill>
                <a:latin typeface="Arial"/>
                <a:ea typeface="Arial"/>
                <a:cs typeface="Arial"/>
              </a:rPr>
              <a:t>μπορεί να έχει λιγότερους από 6 </a:t>
            </a:r>
            <a:r>
              <a:rPr lang="el-GR" sz="1800" b="0" i="0" u="none" strike="noStrike" cap="none" spc="0">
                <a:solidFill>
                  <a:schemeClr val="bg1"/>
                </a:solidFill>
                <a:latin typeface="Arial"/>
                <a:ea typeface="Arial"/>
                <a:cs typeface="Arial"/>
              </a:rPr>
              <a:t>ούτε περισσότερους από 96.</a:t>
            </a:r>
            <a:endParaRPr sz="1800" b="0" i="0" u="none" strike="noStrike" cap="none" spc="0">
              <a:solidFill>
                <a:schemeClr val="bg1"/>
              </a:solidFill>
              <a:latin typeface="Arial"/>
              <a:ea typeface="Arial"/>
              <a:cs typeface="Arial"/>
            </a:endParaRPr>
          </a:p>
          <a:p>
            <a:pPr>
              <a:defRPr/>
            </a:pPr>
            <a:r>
              <a:rPr lang="el-GR" sz="1800" b="0" i="0" u="none" strike="noStrike" cap="none" spc="0">
                <a:solidFill>
                  <a:schemeClr val="bg1"/>
                </a:solidFill>
                <a:latin typeface="Arial"/>
                <a:ea typeface="Arial"/>
                <a:cs typeface="Arial"/>
              </a:rPr>
              <a:t>Ο μέγιστος συνολικός αριθμός </a:t>
            </a:r>
            <a:r>
              <a:rPr lang="el-GR" sz="1800" b="0" i="0" u="none" strike="noStrike" cap="none" spc="0">
                <a:solidFill>
                  <a:schemeClr val="bg1"/>
                </a:solidFill>
                <a:latin typeface="Arial"/>
                <a:ea typeface="Arial"/>
                <a:cs typeface="Arial"/>
              </a:rPr>
              <a:t>των Ευρωβουλευτών μπορεί να </a:t>
            </a:r>
            <a:r>
              <a:rPr lang="el-GR" sz="1800" b="0" i="0" u="none" strike="noStrike" cap="none" spc="0">
                <a:solidFill>
                  <a:schemeClr val="bg1"/>
                </a:solidFill>
                <a:latin typeface="Arial"/>
                <a:ea typeface="Arial"/>
                <a:cs typeface="Arial"/>
              </a:rPr>
              <a:t>είναι 750(συν τον Πρόεδρο).</a:t>
            </a:r>
            <a:endParaRPr sz="1800" b="0" i="0" u="none" strike="noStrike" cap="none" spc="0">
              <a:solidFill>
                <a:schemeClr val="bg1"/>
              </a:solidFill>
              <a:latin typeface="Arial"/>
              <a:ea typeface="Arial"/>
              <a:cs typeface="Arial"/>
            </a:endParaRPr>
          </a:p>
          <a:p>
            <a:pPr>
              <a:defRPr/>
            </a:pPr>
            <a:r>
              <a:rPr lang="el-GR" sz="1800" b="0" i="0" u="none" strike="noStrike" cap="none" spc="0">
                <a:solidFill>
                  <a:schemeClr val="bg1"/>
                </a:solidFill>
                <a:latin typeface="Arial"/>
                <a:ea typeface="Arial"/>
                <a:cs typeface="Arial"/>
              </a:rPr>
              <a:t>Η Ελλάδα έχει 21 </a:t>
            </a:r>
            <a:r>
              <a:rPr lang="el-GR" sz="1800" b="0" i="0" u="none" strike="noStrike" cap="none" spc="0">
                <a:solidFill>
                  <a:schemeClr val="bg1"/>
                </a:solidFill>
                <a:latin typeface="Arial"/>
                <a:ea typeface="Arial"/>
                <a:cs typeface="Arial"/>
              </a:rPr>
              <a:t>Ευρωβουλευτές.</a:t>
            </a:r>
            <a:endParaRPr sz="1800" b="0" i="0" u="none" strike="noStrike" cap="none" spc="0">
              <a:solidFill>
                <a:schemeClr val="bg1"/>
              </a:solidFill>
              <a:latin typeface="Arial"/>
              <a:ea typeface="Arial"/>
              <a:cs typeface="Arial"/>
            </a:endParaRPr>
          </a:p>
          <a:p>
            <a:pPr>
              <a:defRPr/>
            </a:pPr>
            <a:r>
              <a:rPr lang="el-GR" sz="1800" b="0" i="0" u="none" strike="noStrike" cap="none" spc="0">
                <a:solidFill>
                  <a:schemeClr val="bg1"/>
                </a:solidFill>
                <a:latin typeface="Arial"/>
                <a:ea typeface="Arial"/>
                <a:cs typeface="Arial"/>
              </a:rPr>
              <a:t>Οι Ευρωβουλευτές χωρίζονται σε </a:t>
            </a:r>
            <a:r>
              <a:rPr lang="el-GR" sz="1800" b="0" i="0" u="none" strike="noStrike" cap="none" spc="0">
                <a:solidFill>
                  <a:schemeClr val="bg1"/>
                </a:solidFill>
                <a:latin typeface="Arial"/>
                <a:ea typeface="Arial"/>
                <a:cs typeface="Arial"/>
              </a:rPr>
              <a:t>πολιτικές ομάδες με βάση την </a:t>
            </a:r>
            <a:r>
              <a:rPr lang="el-GR" sz="1800" b="0" i="0" u="none" strike="noStrike" cap="none" spc="0">
                <a:solidFill>
                  <a:schemeClr val="bg1"/>
                </a:solidFill>
                <a:latin typeface="Arial"/>
                <a:ea typeface="Arial"/>
                <a:cs typeface="Arial"/>
              </a:rPr>
              <a:t>πολιτική τους τοποθέτηση και όχι </a:t>
            </a:r>
            <a:r>
              <a:rPr lang="el-GR" sz="1800" b="0" i="0" u="none" strike="noStrike" cap="none" spc="0">
                <a:solidFill>
                  <a:schemeClr val="bg1"/>
                </a:solidFill>
                <a:latin typeface="Arial"/>
                <a:ea typeface="Arial"/>
                <a:cs typeface="Arial"/>
              </a:rPr>
              <a:t>την εθνικότητα τους.</a:t>
            </a:r>
            <a:endParaRPr sz="1800" b="0" i="0" u="none" strike="noStrike" cap="none" spc="0">
              <a:solidFill>
                <a:schemeClr val="bg1"/>
              </a:solidFill>
              <a:latin typeface="Arial"/>
              <a:ea typeface="Arial"/>
              <a:cs typeface="Arial"/>
            </a:endParaRPr>
          </a:p>
          <a:p>
            <a:pPr>
              <a:defRPr/>
            </a:pPr>
            <a:r>
              <a:rPr lang="el-GR" sz="1800" b="0" i="0" u="none" strike="noStrike" cap="none" spc="0">
                <a:solidFill>
                  <a:schemeClr val="bg1"/>
                </a:solidFill>
                <a:latin typeface="Arial"/>
                <a:ea typeface="Arial"/>
                <a:cs typeface="Arial"/>
              </a:rPr>
              <a:t>Ο πρόεδρος εκπροσωπεί το </a:t>
            </a:r>
            <a:r>
              <a:rPr lang="el-GR" sz="1800" b="0" i="0" u="none" strike="noStrike" cap="none" spc="0">
                <a:solidFill>
                  <a:schemeClr val="bg1"/>
                </a:solidFill>
                <a:latin typeface="Arial"/>
                <a:ea typeface="Arial"/>
                <a:cs typeface="Arial"/>
              </a:rPr>
              <a:t>Κοινοβούλιο στα άλλα όργανα της </a:t>
            </a:r>
            <a:r>
              <a:rPr lang="el-GR" sz="1800" b="0" i="0" u="none" strike="noStrike" cap="none" spc="0">
                <a:solidFill>
                  <a:schemeClr val="bg1"/>
                </a:solidFill>
                <a:latin typeface="Arial"/>
                <a:ea typeface="Arial"/>
                <a:cs typeface="Arial"/>
              </a:rPr>
              <a:t>Ευρωπαϊκής Ένωσης και στον έξω </a:t>
            </a:r>
            <a:r>
              <a:rPr lang="el-GR" sz="1800" b="0" i="0" u="none" strike="noStrike" cap="none" spc="0">
                <a:solidFill>
                  <a:schemeClr val="bg1"/>
                </a:solidFill>
                <a:latin typeface="Arial"/>
                <a:ea typeface="Arial"/>
                <a:cs typeface="Arial"/>
              </a:rPr>
              <a:t>κόσμο και έχει τον τελευταίο λόγο </a:t>
            </a:r>
            <a:r>
              <a:rPr lang="el-GR" sz="1800" b="0" i="0" u="none" strike="noStrike" cap="none" spc="0">
                <a:solidFill>
                  <a:schemeClr val="bg1"/>
                </a:solidFill>
                <a:latin typeface="Arial"/>
                <a:ea typeface="Arial"/>
                <a:cs typeface="Arial"/>
              </a:rPr>
              <a:t>στην έγκριση του προϋπολογισμού </a:t>
            </a:r>
            <a:r>
              <a:rPr lang="el-GR" sz="1800" b="0" i="0" u="none" strike="noStrike" cap="none" spc="0">
                <a:solidFill>
                  <a:schemeClr val="bg1"/>
                </a:solidFill>
                <a:latin typeface="Arial"/>
                <a:ea typeface="Arial"/>
                <a:cs typeface="Arial"/>
              </a:rPr>
              <a:t>της.</a:t>
            </a:r>
            <a:endParaRPr sz="1800" b="0" i="0" u="none" strike="noStrike" cap="none" spc="0">
              <a:solidFill>
                <a:schemeClr val="bg1"/>
              </a:solidFill>
              <a:latin typeface="Arial"/>
              <a:cs typeface="Arial"/>
            </a:endParaRPr>
          </a:p>
        </p:txBody>
      </p:sp>
      <p:pic>
        <p:nvPicPr>
          <p:cNvPr id="1256583320" name=""/>
          <p:cNvPicPr>
            <a:picLocks noChangeAspect="1"/>
          </p:cNvPicPr>
          <p:nvPr/>
        </p:nvPicPr>
        <p:blipFill>
          <a:blip r:embed="rId3"/>
          <a:stretch/>
        </p:blipFill>
        <p:spPr bwMode="auto">
          <a:xfrm flipH="0" flipV="0">
            <a:off x="6999583" y="1690687"/>
            <a:ext cx="4520374" cy="452037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ONLYOFFICE/8.0.1.31</Application>
  <DocSecurity>0</DocSecurity>
  <PresentationFormat>Widescreen</PresentationFormat>
  <Paragraphs>0</Paragraphs>
  <Slides>19</Slides>
  <Notes>19</Notes>
  <HiddenSlides>0</HiddenSlides>
  <MMClips>2</MMClips>
  <ScaleCrop>0</ScaleCrop>
  <HeadingPairs>
    <vt:vector size="4" baseType="variant">
      <vt:variant>
        <vt:lpstr>Theme</vt:lpstr>
      </vt:variant>
      <vt:variant>
        <vt:i4>1</vt:i4>
      </vt:variant>
      <vt:variant>
        <vt:lpstr>Slide Titles</vt:lpstr>
      </vt:variant>
      <vt:variant>
        <vt:i4>19</vt:i4>
      </vt:variant>
    </vt:vector>
  </HeadingPairs>
  <TitlesOfParts>
    <vt:vector size="2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
  <cp:revision>6</cp:revision>
  <dcterms:created xsi:type="dcterms:W3CDTF">2012-12-03T06:56:55Z</dcterms:created>
  <dcterms:modified xsi:type="dcterms:W3CDTF">2025-01-07T22:04:03Z</dcterms:modified>
  <cp:category/>
  <cp:contentStatus/>
  <cp:version/>
</cp:coreProperties>
</file>