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7" r:id="rId6"/>
    <p:sldId id="265" r:id="rId7"/>
    <p:sldId id="268" r:id="rId8"/>
    <p:sldId id="266" r:id="rId9"/>
    <p:sldId id="270" r:id="rId10"/>
    <p:sldId id="269" r:id="rId11"/>
    <p:sldId id="260" r:id="rId12"/>
    <p:sldId id="271" r:id="rId13"/>
    <p:sldId id="261" r:id="rId14"/>
    <p:sldId id="263" r:id="rId15"/>
    <p:sldId id="264" r:id="rId16"/>
    <p:sldId id="272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/>
    <p:restoredTop sz="94608"/>
  </p:normalViewPr>
  <p:slideViewPr>
    <p:cSldViewPr snapToGrid="0">
      <p:cViewPr varScale="1">
        <p:scale>
          <a:sx n="99" d="100"/>
          <a:sy n="99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EC1A1-FED2-4818-901E-4B362DB6A120}" type="datetimeFigureOut">
              <a:rPr lang="el-GR" smtClean="0"/>
              <a:t>15/1/25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194AB-7100-42AF-9493-E2AD01B0101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337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194AB-7100-42AF-9493-E2AD01B01018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1334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A44021-483A-B2BD-505F-1FD8E1AB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87F0937-0657-A83F-726D-3F2EE652E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B2F3650-D27F-4289-FDE1-7963251F2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26A902C-9008-77D9-4361-B64913F5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D4330DD-E1AF-020E-2EAC-02FCB25D8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5669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70F21D-6F1B-DC3C-5AEA-3C401F69E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20401EA-2CED-10C0-8D03-2074281159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3D8FF1F-1781-6461-6E05-84881F18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07E4FD6-B3C6-6C44-07A5-9999DDFD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BDA6BD4-5E84-F361-B4A0-E201C4100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192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E8E0117-EF0A-DA00-36A0-CF0AF7E90B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5D60E86-352F-8741-F2A7-754A447A2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46BB0CC-8B56-25E0-EACF-87214145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3E894E-4BC5-E1B6-1DF4-29EBF4E9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BF90A8F-DA93-CEAE-512E-10B265881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843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A787EA-CD7D-C2C3-DE98-FDF5BF851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174F27-F86E-A7C9-985A-4590A9979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8DB1B27-4180-F58C-4119-A2C940911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249FC88-D751-CF6B-5989-9D457E64E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A798EF6-0631-31AF-D32F-3702ACE8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679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0088F18-2715-1BC6-FCFB-9C47F91B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22989DC-56AB-FEFB-8E2B-769024FA74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95A692BD-F822-DE9A-0D05-F1FB0BA6F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0BE60D-68B5-D1DC-2213-7FEB66707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94A19DB-BE4B-07FB-B108-BBE753E4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401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57D853-18F7-04C8-12DE-AC4F68C77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F856F36-24B3-93E8-A051-36C8FAF495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14EBFE9-A442-3B94-8E1A-044D1704F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EE4F5AE-4AB8-D2ED-8BBD-619CD0583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4F438EE-14AA-74F9-87B6-ECD5CFE2C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A4BEB08-747D-1ACC-FA0D-4BDD6F51E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464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53D67E4-1190-E4AE-1695-4EAD0288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F03CCBB-514E-810F-ADF6-E2FA6315F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1F9E20F8-4B3E-473B-A477-7CCA375FDD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E0F8BF60-4B0F-2D66-6010-042B0D3DC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44861F8D-BFAD-1135-DFD5-FA9E013A26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103B374-9106-DDDE-6C19-154B099EA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F77E1E3A-7A0F-F2FD-B309-C5DECAE7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019531F-F384-BCB9-3997-09F33B593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0329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6E438B-A283-F8E9-F6A0-688559241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F84E1CE-1802-9F6E-D697-211C9540C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00621375-660D-D344-1B66-ECD2C5C46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47949156-362C-C8A4-DDE8-3C4ACCBD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2692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6E2F7A7-8248-07F7-BF77-E1D0680B1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B78DCD0D-1CA8-3551-3751-6DC1A5E7C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258C11F-3208-B115-4934-E45A08893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4997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3429DA6-5555-A851-3489-C8EC5AA1A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D66038F-ACD7-9B7C-B8A1-C603FC015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9D7C5F84-B579-FE83-E677-B7124C19D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AE09B41-42B0-0BEA-F543-AE4918612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4A8E61F-0B87-FE07-C856-36D6EE66A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F0A64158-4D3C-7001-E50F-08F0E0C34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7762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F59FD0C-36E4-46CA-E9AB-98A415447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DAA588BA-1F10-8B7B-7A8D-1DF54D465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57410D7C-26C6-EE5F-3881-EA4750D8A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11DDA09-6296-64C3-9FB8-7A7A962D6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C9A2463-7B71-FFE4-117B-F3BE6734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519034B-79CA-0A7A-882D-E53E4D9E8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07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FCACACB-77A0-CB4E-D693-81EB0C4AE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4F13E26-8293-1F54-EADB-974DF2135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6B7A58-E66F-7BE1-6377-3F1E94DA1E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C07F68-53E8-7747-9A7B-18CE468860C4}" type="datetimeFigureOut">
              <a:rPr lang="el-GR" smtClean="0"/>
              <a:t>15/1/25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1E1DDF2-782E-3AAA-9966-B8035E9400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5469A27-390C-672E-CD12-133CE9E45F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1A0216-BB18-914A-A267-7A0C7FE267F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669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ean-union.europa.eu/institutions-law-budget/institutions-and-bodies/search-all-eu-institutions-and-bodies/european-parliament_el" TargetMode="External"/><Relationship Id="rId2" Type="http://schemas.openxmlformats.org/officeDocument/2006/relationships/hyperlink" Target="https://www.europarl.europa.eu/about-parliament/e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l.wikipedia.org/wik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6" name="Rectangle 2054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85270CE-EF75-4401-DEA2-243242409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116" y="446809"/>
            <a:ext cx="7515539" cy="127006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4000" b="0" i="0" u="none" strike="noStrike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</a:t>
            </a:r>
            <a:r>
              <a:rPr lang="en-US" sz="4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0" i="0" u="none" strike="noStrike" kern="1200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Ευρω</a:t>
            </a:r>
            <a:r>
              <a:rPr lang="en-US" sz="40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παϊκό Κοινοβούλιο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Θεματοφύλακας της Δημοκρατίας στην Ευρωπαϊκή Ένωση</a:t>
            </a:r>
            <a:endParaRPr lang="en-US" sz="2400" kern="12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77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FA002881-93C9-B31B-3A71-82E329DBA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5" y="2660904"/>
            <a:ext cx="5364619" cy="3497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ΙΡΙΣ ΚΟΝΙΣΤΗ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ΝΑΤΑΛΙΑ ΝΙΚΟΛΑΡΕΑ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ΧΡΙΣΤΙΝΑ ΠΑΠΑΓΙΑΝΟΠΟΥΛΟΥ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20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ΜΑΡΙΑ ΠΑΝΤΑΤΟΣΑΚΗ </a:t>
            </a:r>
            <a:endParaRPr lang="el-GR" sz="22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endParaRPr lang="el-GR" sz="2200" i="1"/>
          </a:p>
          <a:p>
            <a:pPr algn="l"/>
            <a:endParaRPr lang="en-US" sz="2200" i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ΤΑΞΗ:Γ3</a:t>
            </a:r>
          </a:p>
          <a:p>
            <a:pPr algn="l"/>
            <a:r>
              <a:rPr lang="en-US"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ΜΑΘΗΜΑ:ΚΟΙΝΩΝΙΚΗ ΚΑΙ ΠΟΛΙΤΙΚΗ ΑΓΩΓΗ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Ευρωπαϊκό Κοινοβούλιο — αποστολή και αρμοδιότητες | Ευρωπαϊκή Ένωση">
            <a:extLst>
              <a:ext uri="{FF2B5EF4-FFF2-40B4-BE49-F238E27FC236}">
                <a16:creationId xmlns:a16="http://schemas.microsoft.com/office/drawing/2014/main" id="{56FE6128-7F01-2DC8-CB47-FA3DBC375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2096" y="1953490"/>
            <a:ext cx="5458968" cy="420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302C48-9D3E-34D7-9337-69460E1DF220}"/>
              </a:ext>
            </a:extLst>
          </p:cNvPr>
          <p:cNvSpPr txBox="1"/>
          <p:nvPr/>
        </p:nvSpPr>
        <p:spPr>
          <a:xfrm>
            <a:off x="5424055" y="6291241"/>
            <a:ext cx="1818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/>
              <a:t>2024-2025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5979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BC388B5-4CFB-F1F3-C466-39EEF762A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l-GR" sz="3600" dirty="0"/>
              <a:t>1) Νομοθετικές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D420E8-5BE2-1392-1BA7-CFB330B85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b="0" i="0">
                <a:effectLst/>
              </a:rPr>
              <a:t>Εγκρίνει νομοθετικές πράξεις της ΕΕ, μαζί με το Συμβούλιο, με βάση προτάσεις της Ευρωπαϊκής Επιτροπής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0" i="0">
                <a:effectLst/>
              </a:rPr>
              <a:t>Αποφασίζει για διεθνείς συμφωνίες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0" i="0">
                <a:effectLst/>
              </a:rPr>
              <a:t>Αποφασίζει για θέματα διεύρυνσης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0" i="0">
                <a:effectLst/>
              </a:rPr>
              <a:t>Εξετάζει το πρόγραμμα εργασίας της Επιτροπής και της ζητά να υποβάλλει νομοθετικές προτάσεις</a:t>
            </a:r>
          </a:p>
          <a:p>
            <a:endParaRPr lang="el-GR" sz="2200"/>
          </a:p>
        </p:txBody>
      </p:sp>
    </p:spTree>
    <p:extLst>
      <p:ext uri="{BB962C8B-B14F-4D97-AF65-F5344CB8AC3E}">
        <p14:creationId xmlns:p14="http://schemas.microsoft.com/office/powerpoint/2010/main" val="1893900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D8CA421-44F9-7441-1016-B4B5BB647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l-GR" sz="3600" dirty="0"/>
              <a:t>2) Εποπτικές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61519C5-7879-2398-327B-5FE9A377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000" i="0">
                <a:effectLst/>
              </a:rPr>
              <a:t>Ασκεί δημοκρατικό έλεγχο σε όλα τα όργανα της ΕΕ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i="0">
                <a:effectLst/>
              </a:rPr>
              <a:t>Εκλέγει τον/την πρόεδρο της Επιτροπής και εγκρίνει την Επιτροπή ως σώμα. Έχει τη δυνατότητα να υποχρεώσει την Επιτροπή σε παραίτηση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i="0">
                <a:effectLst/>
              </a:rPr>
              <a:t>Χορηγεί τελική έγκριση για τον τρόπο με τον οποίο εκτελέστηκε ο προϋπολογισμός της ΕΕ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i="0">
                <a:effectLst/>
              </a:rPr>
              <a:t>Εξετάζει αναφορές πολιτών και συγκροτεί εξεταστικές επιτροπές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i="0">
                <a:effectLst/>
              </a:rPr>
              <a:t>Συζητά τη νομισματική πολιτική με την Ευρωπαϊκή Κεντρική Τράπεζα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i="0">
                <a:effectLst/>
              </a:rPr>
              <a:t>Υποβάλει ερωτήσεις στην Επιτροπή και το Συμβούλιο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000" i="0">
                <a:effectLst/>
              </a:rPr>
              <a:t>Εκτελεί χρέη παρατηρητή σε εκλογικές διαδικασίες</a:t>
            </a:r>
          </a:p>
        </p:txBody>
      </p:sp>
    </p:spTree>
    <p:extLst>
      <p:ext uri="{BB962C8B-B14F-4D97-AF65-F5344CB8AC3E}">
        <p14:creationId xmlns:p14="http://schemas.microsoft.com/office/powerpoint/2010/main" val="891268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6507DED5-7F90-CE12-F911-FA46A137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548640"/>
            <a:ext cx="3834661" cy="5431536"/>
          </a:xfrm>
        </p:spPr>
        <p:txBody>
          <a:bodyPr>
            <a:normAutofit/>
          </a:bodyPr>
          <a:lstStyle/>
          <a:p>
            <a:r>
              <a:rPr lang="el-GR" sz="3600" b="0" i="0" dirty="0">
                <a:effectLst/>
              </a:rPr>
              <a:t>3) Δημοσιονομικές</a:t>
            </a:r>
            <a:endParaRPr lang="el-GR" sz="3600" dirty="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AD8418F-F928-376E-A33D-1C7AC4E3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b="0" i="0" dirty="0">
                <a:effectLst/>
              </a:rPr>
              <a:t>Καταρτίζει τον προϋπολογισμό της ΕΕ, μαζί με το Συμβούλιο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0" i="0" dirty="0">
                <a:effectLst/>
              </a:rPr>
              <a:t>Εγκρίνει τον μακροπρόθεσμο προϋπολογισμό της ΕΕ («Πολυετές Δημοσιονομικό Πλαίσιο»)</a:t>
            </a:r>
          </a:p>
          <a:p>
            <a:pPr marL="0" indent="0">
              <a:buNone/>
            </a:pP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282306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141BACDB-A09F-7A6B-B939-21073DE44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42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Πολιτική Επίδραση</a:t>
            </a:r>
            <a:br>
              <a:rPr lang="el-GR" sz="4200" b="1" i="0" u="none" strike="noStrike">
                <a:effectLst/>
              </a:rPr>
            </a:br>
            <a:endParaRPr lang="el-GR" sz="4200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2919A8-A204-6D74-69A8-2940E57B1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Κύρια Θέματα που Διαχειρίζεται:</a:t>
            </a:r>
            <a:endParaRPr lang="el-GR" sz="22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Κλιματική αλλαγή.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Προστασία δεδομένων (</a:t>
            </a:r>
            <a:r>
              <a:rPr lang="en" sz="2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GDPR).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Ανθρώπινα δικαιώματα και εξωτερική πολιτική.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Δράσεις και Ψηφίσματα:</a:t>
            </a:r>
            <a:endParaRPr lang="el-GR" sz="22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2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Ενδυνάμωση της πράσινης και ψηφιακής μετάβασης.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l-GR" sz="22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sz="2200"/>
          </a:p>
        </p:txBody>
      </p:sp>
    </p:spTree>
    <p:extLst>
      <p:ext uri="{BB962C8B-B14F-4D97-AF65-F5344CB8AC3E}">
        <p14:creationId xmlns:p14="http://schemas.microsoft.com/office/powerpoint/2010/main" val="4241433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40CF7CD-A938-FFE8-1DC6-DF0E02C91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l-GR" sz="3700" b="1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Συμπεράσματα</a:t>
            </a:r>
            <a:br>
              <a:rPr lang="el-GR" sz="3700" b="1" i="0" u="none" strike="noStrike">
                <a:solidFill>
                  <a:srgbClr val="FFFFFF"/>
                </a:solidFill>
                <a:effectLst/>
              </a:rPr>
            </a:br>
            <a:endParaRPr lang="el-GR" sz="37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6EF00B3-CEBF-5082-C715-9B9349F8B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 Ευρωπαϊκό Κοινοβούλιο είναι ο θεματοφύλακας της δημοκρατίας στην ΕΕ.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Παίζει κεντρικό ρόλο στη λήψη αποφάσεων και στη διασφάλιση της διαφάνειας.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Χρειάζεται ενεργή συμμετοχή των πολιτών για να ενισχυθεί η νομιμοποίησή του.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9522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74A7C41-BA29-4A0A-4928-E1FD33DDD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A9850E9-E444-3E28-6C61-C460DABF5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https://www.europarl.europa.eu/about-parliament/el</a:t>
            </a:r>
            <a:endParaRPr lang="el-GR" dirty="0"/>
          </a:p>
          <a:p>
            <a:r>
              <a:rPr lang="en-US" dirty="0">
                <a:hlinkClick r:id="rId3"/>
              </a:rPr>
              <a:t>https://european-union.europa.eu/institutions-law-budget/institutions-and-bodies/search-all-eu-institutions-and-bodies/european-parliament_el</a:t>
            </a:r>
            <a:endParaRPr lang="el-GR" dirty="0"/>
          </a:p>
          <a:p>
            <a:r>
              <a:rPr lang="en-US" dirty="0">
                <a:hlinkClick r:id="rId4"/>
              </a:rPr>
              <a:t>https://el.wikipedia.org/wiki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8266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15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17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9E22B78B-14CB-0AFF-9BBC-041585B79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ΕΥΧΑΡΙΣΤΟΥΜΕ ΠΟΛΥ!!!</a:t>
            </a:r>
          </a:p>
        </p:txBody>
      </p:sp>
      <p:pic>
        <p:nvPicPr>
          <p:cNvPr id="4" name="Θέση περιεχομένου 3" descr="Εικόνα που περιέχει χάρτης, clipart, γραφικά, καρτούν&#10;&#10;Περιγραφή που δημιουργήθηκε αυτόματα">
            <a:extLst>
              <a:ext uri="{FF2B5EF4-FFF2-40B4-BE49-F238E27FC236}">
                <a16:creationId xmlns:a16="http://schemas.microsoft.com/office/drawing/2014/main" id="{7712F5D5-C15B-7E05-3E97-4CA7B978C7E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37" r="7575"/>
          <a:stretch/>
        </p:blipFill>
        <p:spPr>
          <a:xfrm>
            <a:off x="6606253" y="658292"/>
            <a:ext cx="4942280" cy="55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53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8121CACD-5396-40C0-B414-65BA41364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30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Το Ευρωπαϊκό Κοινοβούλιο (ΕΚ)</a:t>
            </a:r>
            <a:br>
              <a:rPr lang="el-GR" sz="30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l-GR" sz="30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3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7EE900C-5518-ED80-6EC2-2A6BED876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spcBef>
                <a:spcPts val="0"/>
              </a:spcBef>
              <a:buFontTx/>
              <a:buChar char="-"/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Ευρωπαϊκό Κοινοβούλιο είναι ένα φόρουμ για τη διεξαγωγή πολιτικών συζητήσεων και τη λήψη πολιτικών αποφάσεων της Ευρωπαϊκής Ένωσης.</a:t>
            </a:r>
          </a:p>
          <a:p>
            <a:pPr marL="0" indent="0">
              <a:spcBef>
                <a:spcPts val="0"/>
              </a:spcBef>
              <a:buNone/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μοναδικό  θεσμικό όργανο της ΕΕ που εκλέγεται άμεσα από τους πολίτες των κρατών-μελών.</a:t>
            </a:r>
          </a:p>
          <a:p>
            <a:pPr>
              <a:spcBef>
                <a:spcPts val="0"/>
              </a:spcBef>
              <a:buFontTx/>
              <a:buChar char="-"/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Εκλέγεται </a:t>
            </a:r>
            <a:r>
              <a:rPr lang="el-GR" sz="22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κάθε πέντε χρόνια </a:t>
            </a:r>
            <a:r>
              <a:rPr lang="el-GR" sz="2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με άμεσες, γενικές εκλογές που διεξάγονται την ίδια περίοδο στα κράτη μέλη με καθολική και μυστική ψηφοφορία που γίνεται την ίδια χρονική περίοδο.</a:t>
            </a:r>
          </a:p>
          <a:p>
            <a:pPr marL="0" indent="0">
              <a:spcBef>
                <a:spcPts val="0"/>
              </a:spcBef>
              <a:buNone/>
            </a:pPr>
            <a:endParaRPr lang="el-GR" sz="2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Ευρωπαϊκό Κοινοβούλιο">
            <a:extLst>
              <a:ext uri="{FF2B5EF4-FFF2-40B4-BE49-F238E27FC236}">
                <a16:creationId xmlns:a16="http://schemas.microsoft.com/office/drawing/2014/main" id="{E2A5BCDD-CD05-A99D-D3E8-2B4B900A0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4" r="20586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728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DEEC88FB-0ABC-562B-EF67-C7858928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46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Ιστορικό Υπόβαθρο</a:t>
            </a:r>
            <a:br>
              <a:rPr lang="el-GR" sz="46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l-GR" sz="4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8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92861CD-40B0-8C52-EDE3-7F290C75C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22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Ίδρυση:</a:t>
            </a:r>
            <a:r>
              <a:rPr lang="el-GR" sz="2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1952 ως "Κοινή Συνέλευση", μετεξέλιξη σε Ευρωπαϊκό Κοινοβούλιο το 1962.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Ευρωεκλογές:</a:t>
            </a:r>
            <a:r>
              <a:rPr lang="el-GR" sz="2200" b="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Εισαγωγή της άμεσης εκλογής ευρωβουλευτών το 1979.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22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Ρόλος στον εκδημοκρατισμό της ΕΕ.</a:t>
            </a:r>
            <a:endParaRPr lang="el-GR" sz="2200" b="0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sz="2200"/>
          </a:p>
        </p:txBody>
      </p:sp>
      <p:pic>
        <p:nvPicPr>
          <p:cNvPr id="3074" name="Picture 2" descr="Ευρωπαϊκό Κοινοβούλιο: Ξεκίνησε το ξήλωμα των υπαλλήλων - Οικονομικός  Ταχυδρόμος - ot.gr">
            <a:extLst>
              <a:ext uri="{FF2B5EF4-FFF2-40B4-BE49-F238E27FC236}">
                <a16:creationId xmlns:a16="http://schemas.microsoft.com/office/drawing/2014/main" id="{89330C29-0CB9-9783-8F05-9C86F3CEF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 r="32458" b="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11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CDB9807B-0107-1E24-1C4D-0F3700F43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l-GR" sz="34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Δομή του Ευρωπαϊκού Κοινοβουλίου</a:t>
            </a:r>
            <a:br>
              <a:rPr lang="el-GR" sz="3400" b="1" i="0" u="none" strike="noStrike" dirty="0">
                <a:effectLst/>
              </a:rPr>
            </a:br>
            <a:endParaRPr lang="el-GR" sz="3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955B1A5-AAFD-91E6-5A3E-D1C5E41FB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l-GR" sz="14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Σύνθεση:</a:t>
            </a:r>
            <a:endParaRPr lang="el-GR" sz="1400" b="0" i="0" u="none" strike="noStrike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705 ευρωβουλευτές (μετά το </a:t>
            </a:r>
            <a:r>
              <a:rPr lang="en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Brexit).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l-G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Κατανομή εδρών βάσει πληθυσμού.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14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Έδρες:</a:t>
            </a:r>
            <a:r>
              <a:rPr lang="el-GR" sz="1400" b="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 Στρασβούργο, Βρυξέλλες, Λουξεμβούργο.</a:t>
            </a:r>
          </a:p>
          <a:p>
            <a:pPr marL="742950" lvl="1" indent="-285750"/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Η Ολομέλεια του κοινοβουλίου συνέρχεται για μία εβδομάδα κάθε μήνα στο Στρασβούργο, ενώ οι συνεδριάσεις των κοινοβουλευτικών επιτροπών και έκτακτες σύνοδοι, πραγματοποιούνται στις Βρυξέλλες.</a:t>
            </a:r>
          </a:p>
          <a:p>
            <a:pPr marL="285750" indent="-285750">
              <a:spcAft>
                <a:spcPts val="1200"/>
              </a:spcAft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Έδρα της Γενικής Γραμματείας του Ευρωπαϊκού κοινοβουλίου είναι το Λουξεμβούργο.</a:t>
            </a:r>
          </a:p>
          <a:p>
            <a:pPr marL="0" indent="0">
              <a:buNone/>
            </a:pPr>
            <a:endParaRPr lang="el-GR" sz="1400" dirty="0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D1A896F3-D3B7-B6AF-03C6-7F5B343601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645" r="1401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23518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2FD07AC-A171-BD91-B05D-56215821C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421" y="552091"/>
            <a:ext cx="3600860" cy="5431536"/>
          </a:xfrm>
        </p:spPr>
        <p:txBody>
          <a:bodyPr>
            <a:normAutofit/>
          </a:bodyPr>
          <a:lstStyle/>
          <a:p>
            <a:r>
              <a:rPr lang="el-GR" sz="5400" b="1">
                <a:latin typeface="Calibri" panose="020F0502020204030204" pitchFamily="34" charset="0"/>
                <a:cs typeface="Calibri" panose="020F0502020204030204" pitchFamily="34" charset="0"/>
              </a:rPr>
              <a:t>Σύνθεση</a:t>
            </a:r>
            <a:r>
              <a:rPr lang="el-GR" sz="5400"/>
              <a:t> </a:t>
            </a:r>
            <a:r>
              <a:rPr lang="el-GR" sz="5400" b="1">
                <a:latin typeface="Calibri" panose="020F0502020204030204" pitchFamily="34" charset="0"/>
                <a:cs typeface="Calibri" panose="020F0502020204030204" pitchFamily="34" charset="0"/>
              </a:rPr>
              <a:t>βουλευτών</a:t>
            </a:r>
            <a:endParaRPr lang="el-GR" sz="5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0137F1-5266-8A3D-753A-D2D92A5D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1027579"/>
            <a:ext cx="6846403" cy="4956048"/>
          </a:xfrm>
        </p:spPr>
        <p:txBody>
          <a:bodyPr anchor="ctr">
            <a:normAutofit fontScale="85000" lnSpcReduction="20000"/>
          </a:bodyPr>
          <a:lstStyle/>
          <a:p>
            <a:pPr marL="285750" indent="-285750">
              <a:spcAft>
                <a:spcPts val="1200"/>
              </a:spcAft>
            </a:pP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Ο αριθμός των ευρωβουλευτών για κάθε χώρα είναι γενικά ανάλογος του πληθυσμού της, αλλά ισχύει </a:t>
            </a:r>
            <a:r>
              <a:rPr lang="el-GR" sz="2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η αρχή της φθίνουσας αναλογικότητας</a:t>
            </a: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 (σε κάθε χώρα οι βουλευτές πρέπει ούτε να ξεπερνούν, ούτε να απέχουν από έναν ορισμένο αριθμό), προκειμένου να ενισχυθούν τα μικρότερα κράτη, </a:t>
            </a:r>
            <a:r>
              <a:rPr lang="el-GR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πριμοδοτούνται</a:t>
            </a: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 με περισσότερους βουλευτές σε σχέση με τον αριθμό που αντιστοιχεί στην πληθυσμιακή τους κατάσταση.</a:t>
            </a:r>
          </a:p>
          <a:p>
            <a:pPr marL="285750" indent="-285750">
              <a:spcAft>
                <a:spcPts val="1200"/>
              </a:spcAft>
            </a:pP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Ο/Η πρόεδρος εκπροσωπεί το Κοινοβούλιο στα άλλα όργανα της ΕΕ και στον έξω κόσμο και έχει τον τελευταίο λόγο στην έγκριση του προϋπολογισμού της ΕΕ. </a:t>
            </a:r>
          </a:p>
          <a:p>
            <a:pPr marL="285750" indent="-285750">
              <a:spcAft>
                <a:spcPts val="1200"/>
              </a:spcAft>
            </a:pP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Το Ευρωπαϊκό Κοινοβούλιο αντιπροσωπεύει περίπου </a:t>
            </a:r>
            <a:r>
              <a:rPr lang="el-GR" sz="2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450 εκατομμύρια πολίτες της Ευρωπαϊκής Ένωσης </a:t>
            </a: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και αποτελείται σήμερα, μετά την αποχώρηση του Ηνωμένου Βασιλείου από την ΕΕ, που πραγματοποιήθηκε την 31η Ιανουαρίου 2020, από 705 ευρωβουλευτές. </a:t>
            </a:r>
          </a:p>
          <a:p>
            <a:pPr marL="285750" indent="-285750">
              <a:spcAft>
                <a:spcPts val="1200"/>
              </a:spcAft>
            </a:pP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Ο αριθμός των ευρωβουλευτών για την περίοδο 2024 - 2029 είναι </a:t>
            </a:r>
            <a:r>
              <a:rPr lang="el-GR" sz="2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720</a:t>
            </a: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Aft>
                <a:spcPts val="1200"/>
              </a:spcAft>
            </a:pP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H Ελλάδα έχει </a:t>
            </a:r>
            <a:r>
              <a:rPr lang="el-GR" sz="21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ευρωβουλευτές ενώ Κύπρος 6</a:t>
            </a:r>
            <a:r>
              <a:rPr lang="el-GR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l-GR" sz="15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334365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CB6495-88EF-7AFD-F0ED-489511C7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l-GR" sz="5400" dirty="0"/>
              <a:t>Πολιτικές ομάδες</a:t>
            </a:r>
            <a:endParaRPr lang="en-US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9685D-AEF6-60FA-6D38-0C8FFDAE0D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r>
              <a:rPr lang="el-GR" sz="1700" dirty="0"/>
              <a:t> Οι αντιπρόσωποι  των χωρών του Ευρωπαϊκού Κοινοβουλίου οργανώνονται σε πολιτικές ομάδες πολυεθνικού χαρακτήρα δηλαδή δεν συγκεντρώνονται σε εθνικές αντιπροσωπείες ανά κράτος</a:t>
            </a:r>
          </a:p>
          <a:p>
            <a:r>
              <a:rPr lang="el-GR" sz="1700" dirty="0"/>
              <a:t>H Βουλευτική ομάδα χρειάζεται τουλάχιστον </a:t>
            </a:r>
            <a:r>
              <a:rPr lang="el-GR" sz="1700" b="1" dirty="0">
                <a:solidFill>
                  <a:srgbClr val="0070C0"/>
                </a:solidFill>
              </a:rPr>
              <a:t>25 ευρωβουλευτές από 7 διαφορετικά κράτη</a:t>
            </a:r>
          </a:p>
          <a:p>
            <a:r>
              <a:rPr lang="el-GR" sz="1700" dirty="0"/>
              <a:t>Υπάρχουν </a:t>
            </a:r>
            <a:r>
              <a:rPr lang="el-GR" sz="1700" b="1" dirty="0">
                <a:solidFill>
                  <a:srgbClr val="0070C0"/>
                </a:solidFill>
              </a:rPr>
              <a:t>8 ομάδες </a:t>
            </a:r>
            <a:r>
              <a:rPr lang="el-GR" sz="1700" dirty="0"/>
              <a:t>που χαρακτηρίζονται από συγκεκριμένες πολιτικές και ιδεολογικές τοποθετήσεις αν και κανένας βουλευτής δεν είναι αναγκαίο να ακολουθήσει αυστηρά μία πολιτική γραμμή.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C625E156-4F01-EE2C-9628-483B095D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982" r="21131" b="1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867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4F1B23F6-5BEA-4382-C6FE-313425F84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l-GR" sz="5400" dirty="0"/>
              <a:t>Κατανομή πολικών ομάδων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5D589D0-4B33-8538-7ABE-A279DEEABD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Σήμερα υπάρχουν </a:t>
            </a:r>
            <a:r>
              <a:rPr lang="el-GR" sz="1500" b="1" kern="0" dirty="0">
                <a:solidFill>
                  <a:srgbClr val="0070C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συνολικά 8 ομάδες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οι οποίες χαρακτηρίζονται από συγκεκριμένες πολιτικές και ιδεολογικές τοποθετήσεις, αν και κανένας βουλευτής δεν δεσμεύεται να ακολουθήσει αυστηρά μία πολιτική γραμμή.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Μία μειοψηφία </a:t>
            </a:r>
            <a:r>
              <a:rPr lang="el-GR" sz="1500" i="1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μη εγγεγραμμένων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βουλευτών, δεν ανήκει σε καμία πολιτική ομάδα.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Ευρωπαϊκό Λαϊκό Κόμμα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(188)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Προοδευτική Συμμαχία Σοσιαλιστών και Δημοκρατών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(136)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Πατριώτες για την Ευρώπη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(84)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Ευρωπαίοι Συντηρητικοί και Μεταρρυθμιστές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(78)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Ανανεώστε την Ευρώπη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(77)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Οι Πράσινοι-Ευρωπαϊκή Ελεύθερη Συμμαχία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(53)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Η Αριστερά στο Ευρωπαϊκό Κοινοβούλιο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(46)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Ευρώπη των Κυρίαρχων Εθνών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(25)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42900" lvl="0" indent="-342900"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    </a:t>
            </a:r>
            <a:r>
              <a:rPr lang="el-GR" sz="1500" u="sng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Μη εγγεγραμμένοι</a:t>
            </a:r>
            <a:r>
              <a:rPr lang="el-GR" sz="1500" kern="0" dirty="0"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 (33)</a:t>
            </a:r>
            <a:endParaRPr lang="el-GR" sz="1500" kern="100" dirty="0">
              <a:effectLst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l-GR" sz="1500" dirty="0"/>
          </a:p>
        </p:txBody>
      </p:sp>
    </p:spTree>
    <p:extLst>
      <p:ext uri="{BB962C8B-B14F-4D97-AF65-F5344CB8AC3E}">
        <p14:creationId xmlns:p14="http://schemas.microsoft.com/office/powerpoint/2010/main" val="2732299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1269336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3524CA-4CF5-3C0C-9FDE-2CCD36DC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73" y="393380"/>
            <a:ext cx="7655427" cy="73988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/>
              <a:t>Θέσεις</a:t>
            </a:r>
            <a:r>
              <a:rPr lang="en-US" sz="5400" dirty="0"/>
              <a:t> β</a:t>
            </a:r>
            <a:r>
              <a:rPr lang="en-US" sz="5400" dirty="0" err="1"/>
              <a:t>ουλευτών</a:t>
            </a:r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5A1AAC-F352-1BFD-B6FC-5D658AB67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925" y="2173081"/>
            <a:ext cx="4013239" cy="394045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15B1A7-7792-55E3-C1DC-4202D1BA3C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04156" y="2481493"/>
            <a:ext cx="4483510" cy="3077243"/>
          </a:xfrm>
          <a:prstGeom prst="rect">
            <a:avLst/>
          </a:prstGeom>
        </p:spPr>
      </p:pic>
      <p:sp>
        <p:nvSpPr>
          <p:cNvPr id="11" name="Freeform: Shape 13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7088" y="6277971"/>
            <a:ext cx="6884912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4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89ED1AA-8684-4D37-B208-8777E1A77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Graphic 33">
            <a:extLst>
              <a:ext uri="{FF2B5EF4-FFF2-40B4-BE49-F238E27FC236}">
                <a16:creationId xmlns:a16="http://schemas.microsoft.com/office/drawing/2014/main" id="{4180E01B-B1F4-437C-807D-1C930718E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10784" y="0"/>
            <a:ext cx="9570431" cy="6858000"/>
          </a:xfrm>
          <a:custGeom>
            <a:avLst/>
            <a:gdLst>
              <a:gd name="connsiteX0" fmla="*/ 7178288 w 7187261"/>
              <a:gd name="connsiteY0" fmla="*/ 2604802 h 5150263"/>
              <a:gd name="connsiteX1" fmla="*/ 7169335 w 7187261"/>
              <a:gd name="connsiteY1" fmla="*/ 2328577 h 5150263"/>
              <a:gd name="connsiteX2" fmla="*/ 7060845 w 7187261"/>
              <a:gd name="connsiteY2" fmla="*/ 1661160 h 5150263"/>
              <a:gd name="connsiteX3" fmla="*/ 6212263 w 7187261"/>
              <a:gd name="connsiteY3" fmla="*/ 243840 h 5150263"/>
              <a:gd name="connsiteX4" fmla="*/ 5953564 w 7187261"/>
              <a:gd name="connsiteY4" fmla="*/ 0 h 5150263"/>
              <a:gd name="connsiteX5" fmla="*/ 1408615 w 7187261"/>
              <a:gd name="connsiteY5" fmla="*/ 0 h 5150263"/>
              <a:gd name="connsiteX6" fmla="*/ 805111 w 7187261"/>
              <a:gd name="connsiteY6" fmla="*/ 676275 h 5150263"/>
              <a:gd name="connsiteX7" fmla="*/ 104928 w 7187261"/>
              <a:gd name="connsiteY7" fmla="*/ 2183035 h 5150263"/>
              <a:gd name="connsiteX8" fmla="*/ 51588 w 7187261"/>
              <a:gd name="connsiteY8" fmla="*/ 2400014 h 5150263"/>
              <a:gd name="connsiteX9" fmla="*/ 41301 w 7187261"/>
              <a:gd name="connsiteY9" fmla="*/ 2424208 h 5150263"/>
              <a:gd name="connsiteX10" fmla="*/ 119692 w 7187261"/>
              <a:gd name="connsiteY10" fmla="*/ 1834801 h 5150263"/>
              <a:gd name="connsiteX11" fmla="*/ 870071 w 7187261"/>
              <a:gd name="connsiteY11" fmla="*/ 462248 h 5150263"/>
              <a:gd name="connsiteX12" fmla="*/ 1389279 w 7187261"/>
              <a:gd name="connsiteY12" fmla="*/ 476 h 5150263"/>
              <a:gd name="connsiteX13" fmla="*/ 1320223 w 7187261"/>
              <a:gd name="connsiteY13" fmla="*/ 476 h 5150263"/>
              <a:gd name="connsiteX14" fmla="*/ 423158 w 7187261"/>
              <a:gd name="connsiteY14" fmla="*/ 989743 h 5150263"/>
              <a:gd name="connsiteX15" fmla="*/ 25585 w 7187261"/>
              <a:gd name="connsiteY15" fmla="*/ 2113693 h 5150263"/>
              <a:gd name="connsiteX16" fmla="*/ 2344 w 7187261"/>
              <a:gd name="connsiteY16" fmla="*/ 2725865 h 5150263"/>
              <a:gd name="connsiteX17" fmla="*/ 447256 w 7187261"/>
              <a:gd name="connsiteY17" fmla="*/ 4210717 h 5150263"/>
              <a:gd name="connsiteX18" fmla="*/ 1138962 w 7187261"/>
              <a:gd name="connsiteY18" fmla="*/ 4988910 h 5150263"/>
              <a:gd name="connsiteX19" fmla="*/ 1348512 w 7187261"/>
              <a:gd name="connsiteY19" fmla="*/ 5146834 h 5150263"/>
              <a:gd name="connsiteX20" fmla="*/ 1422712 w 7187261"/>
              <a:gd name="connsiteY20" fmla="*/ 5146834 h 5150263"/>
              <a:gd name="connsiteX21" fmla="*/ 480594 w 7187261"/>
              <a:gd name="connsiteY21" fmla="*/ 4187952 h 5150263"/>
              <a:gd name="connsiteX22" fmla="*/ 398679 w 7187261"/>
              <a:gd name="connsiteY22" fmla="*/ 4046125 h 5150263"/>
              <a:gd name="connsiteX23" fmla="*/ 411823 w 7187261"/>
              <a:gd name="connsiteY23" fmla="*/ 4053078 h 5150263"/>
              <a:gd name="connsiteX24" fmla="*/ 1439380 w 7187261"/>
              <a:gd name="connsiteY24" fmla="*/ 5147405 h 5150263"/>
              <a:gd name="connsiteX25" fmla="*/ 5710010 w 7187261"/>
              <a:gd name="connsiteY25" fmla="*/ 5150263 h 5150263"/>
              <a:gd name="connsiteX26" fmla="*/ 5999665 w 7187261"/>
              <a:gd name="connsiteY26" fmla="*/ 4910900 h 5150263"/>
              <a:gd name="connsiteX27" fmla="*/ 6954165 w 7187261"/>
              <a:gd name="connsiteY27" fmla="*/ 3545777 h 5150263"/>
              <a:gd name="connsiteX28" fmla="*/ 7137712 w 7187261"/>
              <a:gd name="connsiteY28" fmla="*/ 2799207 h 5150263"/>
              <a:gd name="connsiteX29" fmla="*/ 7142951 w 7187261"/>
              <a:gd name="connsiteY29" fmla="*/ 2754535 h 5150263"/>
              <a:gd name="connsiteX30" fmla="*/ 7149428 w 7187261"/>
              <a:gd name="connsiteY30" fmla="*/ 2774823 h 5150263"/>
              <a:gd name="connsiteX31" fmla="*/ 7066465 w 7187261"/>
              <a:gd name="connsiteY31" fmla="*/ 3465672 h 5150263"/>
              <a:gd name="connsiteX32" fmla="*/ 6452578 w 7187261"/>
              <a:gd name="connsiteY32" fmla="*/ 4552760 h 5150263"/>
              <a:gd name="connsiteX33" fmla="*/ 5752110 w 7187261"/>
              <a:gd name="connsiteY33" fmla="*/ 5150263 h 5150263"/>
              <a:gd name="connsiteX34" fmla="*/ 5827643 w 7187261"/>
              <a:gd name="connsiteY34" fmla="*/ 5150263 h 5150263"/>
              <a:gd name="connsiteX35" fmla="*/ 6642793 w 7187261"/>
              <a:gd name="connsiteY35" fmla="*/ 4389406 h 5150263"/>
              <a:gd name="connsiteX36" fmla="*/ 7102469 w 7187261"/>
              <a:gd name="connsiteY36" fmla="*/ 3490817 h 5150263"/>
              <a:gd name="connsiteX37" fmla="*/ 7187242 w 7187261"/>
              <a:gd name="connsiteY37" fmla="*/ 2990183 h 5150263"/>
              <a:gd name="connsiteX38" fmla="*/ 7178288 w 7187261"/>
              <a:gd name="connsiteY38" fmla="*/ 2604802 h 5150263"/>
              <a:gd name="connsiteX39" fmla="*/ 6342565 w 7187261"/>
              <a:gd name="connsiteY39" fmla="*/ 441389 h 5150263"/>
              <a:gd name="connsiteX40" fmla="*/ 7126567 w 7187261"/>
              <a:gd name="connsiteY40" fmla="*/ 2355056 h 5150263"/>
              <a:gd name="connsiteX41" fmla="*/ 6342565 w 7187261"/>
              <a:gd name="connsiteY41" fmla="*/ 441389 h 5150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7187261" h="5150263">
                <a:moveTo>
                  <a:pt x="7178288" y="2604802"/>
                </a:moveTo>
                <a:cubicBezTo>
                  <a:pt x="7168763" y="2513076"/>
                  <a:pt x="7174478" y="2420684"/>
                  <a:pt x="7169335" y="2328577"/>
                </a:cubicBezTo>
                <a:cubicBezTo>
                  <a:pt x="7156952" y="2102882"/>
                  <a:pt x="7120586" y="1879149"/>
                  <a:pt x="7060845" y="1661160"/>
                </a:cubicBezTo>
                <a:cubicBezTo>
                  <a:pt x="6910588" y="1121007"/>
                  <a:pt x="6617428" y="631374"/>
                  <a:pt x="6212263" y="243840"/>
                </a:cubicBezTo>
                <a:cubicBezTo>
                  <a:pt x="6126538" y="162496"/>
                  <a:pt x="6040813" y="80201"/>
                  <a:pt x="5953564" y="0"/>
                </a:cubicBezTo>
                <a:lnTo>
                  <a:pt x="1408615" y="0"/>
                </a:lnTo>
                <a:cubicBezTo>
                  <a:pt x="1180967" y="200316"/>
                  <a:pt x="978332" y="427387"/>
                  <a:pt x="805111" y="676275"/>
                </a:cubicBezTo>
                <a:cubicBezTo>
                  <a:pt x="481261" y="1136523"/>
                  <a:pt x="252089" y="1640872"/>
                  <a:pt x="104928" y="2183035"/>
                </a:cubicBezTo>
                <a:cubicBezTo>
                  <a:pt x="85878" y="2254853"/>
                  <a:pt x="69495" y="2327720"/>
                  <a:pt x="51588" y="2400014"/>
                </a:cubicBezTo>
                <a:cubicBezTo>
                  <a:pt x="49683" y="2407634"/>
                  <a:pt x="51588" y="2416969"/>
                  <a:pt x="41301" y="2424208"/>
                </a:cubicBezTo>
                <a:cubicBezTo>
                  <a:pt x="45900" y="2225469"/>
                  <a:pt x="72186" y="2027834"/>
                  <a:pt x="119692" y="1834801"/>
                </a:cubicBezTo>
                <a:cubicBezTo>
                  <a:pt x="247993" y="1310926"/>
                  <a:pt x="506121" y="857726"/>
                  <a:pt x="870071" y="462248"/>
                </a:cubicBezTo>
                <a:cubicBezTo>
                  <a:pt x="1027729" y="291823"/>
                  <a:pt x="1201617" y="137169"/>
                  <a:pt x="1389279" y="476"/>
                </a:cubicBezTo>
                <a:lnTo>
                  <a:pt x="1320223" y="476"/>
                </a:lnTo>
                <a:cubicBezTo>
                  <a:pt x="960844" y="274320"/>
                  <a:pt x="656330" y="599123"/>
                  <a:pt x="423158" y="989743"/>
                </a:cubicBezTo>
                <a:cubicBezTo>
                  <a:pt x="215608" y="1337596"/>
                  <a:pt x="80258" y="1711357"/>
                  <a:pt x="25585" y="2113693"/>
                </a:cubicBezTo>
                <a:cubicBezTo>
                  <a:pt x="-2705" y="2316480"/>
                  <a:pt x="-2228" y="2521077"/>
                  <a:pt x="2344" y="2725865"/>
                </a:cubicBezTo>
                <a:cubicBezTo>
                  <a:pt x="14155" y="3261932"/>
                  <a:pt x="170650" y="3754565"/>
                  <a:pt x="447256" y="4210717"/>
                </a:cubicBezTo>
                <a:cubicBezTo>
                  <a:pt x="629851" y="4511612"/>
                  <a:pt x="866356" y="4767167"/>
                  <a:pt x="1138962" y="4988910"/>
                </a:cubicBezTo>
                <a:cubicBezTo>
                  <a:pt x="1207161" y="5044345"/>
                  <a:pt x="1277008" y="5096990"/>
                  <a:pt x="1348512" y="5146834"/>
                </a:cubicBezTo>
                <a:lnTo>
                  <a:pt x="1422712" y="5146834"/>
                </a:lnTo>
                <a:cubicBezTo>
                  <a:pt x="1043426" y="4892802"/>
                  <a:pt x="724720" y="4577334"/>
                  <a:pt x="480594" y="4187952"/>
                </a:cubicBezTo>
                <a:cubicBezTo>
                  <a:pt x="452019" y="4141851"/>
                  <a:pt x="423444" y="4095179"/>
                  <a:pt x="398679" y="4046125"/>
                </a:cubicBezTo>
                <a:cubicBezTo>
                  <a:pt x="407442" y="4043267"/>
                  <a:pt x="409156" y="4048982"/>
                  <a:pt x="411823" y="4053078"/>
                </a:cubicBezTo>
                <a:cubicBezTo>
                  <a:pt x="683572" y="4484656"/>
                  <a:pt x="1033139" y="4842701"/>
                  <a:pt x="1439380" y="5147405"/>
                </a:cubicBezTo>
                <a:lnTo>
                  <a:pt x="5710010" y="5150263"/>
                </a:lnTo>
                <a:cubicBezTo>
                  <a:pt x="5810594" y="5075482"/>
                  <a:pt x="5907272" y="4995587"/>
                  <a:pt x="5999665" y="4910900"/>
                </a:cubicBezTo>
                <a:cubicBezTo>
                  <a:pt x="6418765" y="4526661"/>
                  <a:pt x="6746901" y="4078129"/>
                  <a:pt x="6954165" y="3545777"/>
                </a:cubicBezTo>
                <a:cubicBezTo>
                  <a:pt x="7048234" y="3306175"/>
                  <a:pt x="7109956" y="3055115"/>
                  <a:pt x="7137712" y="2799207"/>
                </a:cubicBezTo>
                <a:cubicBezTo>
                  <a:pt x="7139236" y="2784920"/>
                  <a:pt x="7141046" y="2770632"/>
                  <a:pt x="7142951" y="2754535"/>
                </a:cubicBezTo>
                <a:cubicBezTo>
                  <a:pt x="7151714" y="2760440"/>
                  <a:pt x="7149237" y="2768441"/>
                  <a:pt x="7149428" y="2774823"/>
                </a:cubicBezTo>
                <a:cubicBezTo>
                  <a:pt x="7156743" y="3007967"/>
                  <a:pt x="7128777" y="3240881"/>
                  <a:pt x="7066465" y="3465672"/>
                </a:cubicBezTo>
                <a:cubicBezTo>
                  <a:pt x="6952165" y="3878580"/>
                  <a:pt x="6737948" y="4235863"/>
                  <a:pt x="6452578" y="4552760"/>
                </a:cubicBezTo>
                <a:cubicBezTo>
                  <a:pt x="6244553" y="4783836"/>
                  <a:pt x="6008809" y="4980242"/>
                  <a:pt x="5752110" y="5150263"/>
                </a:cubicBezTo>
                <a:lnTo>
                  <a:pt x="5827643" y="5150263"/>
                </a:lnTo>
                <a:cubicBezTo>
                  <a:pt x="6136539" y="4938904"/>
                  <a:pt x="6412192" y="4689348"/>
                  <a:pt x="6642793" y="4389406"/>
                </a:cubicBezTo>
                <a:cubicBezTo>
                  <a:pt x="6851295" y="4118324"/>
                  <a:pt x="7009125" y="3820859"/>
                  <a:pt x="7102469" y="3490817"/>
                </a:cubicBezTo>
                <a:cubicBezTo>
                  <a:pt x="7148646" y="3327473"/>
                  <a:pt x="7177069" y="3159624"/>
                  <a:pt x="7187242" y="2990183"/>
                </a:cubicBezTo>
                <a:cubicBezTo>
                  <a:pt x="7187623" y="2984087"/>
                  <a:pt x="7182384" y="2642330"/>
                  <a:pt x="7178288" y="2604802"/>
                </a:cubicBezTo>
                <a:close/>
                <a:moveTo>
                  <a:pt x="6342565" y="441389"/>
                </a:moveTo>
                <a:cubicBezTo>
                  <a:pt x="6829797" y="986533"/>
                  <a:pt x="7091135" y="1624422"/>
                  <a:pt x="7126567" y="2355056"/>
                </a:cubicBezTo>
                <a:cubicBezTo>
                  <a:pt x="7001123" y="1661827"/>
                  <a:pt x="6756426" y="1017365"/>
                  <a:pt x="6342565" y="4413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Τίτλος 3">
            <a:extLst>
              <a:ext uri="{FF2B5EF4-FFF2-40B4-BE49-F238E27FC236}">
                <a16:creationId xmlns:a16="http://schemas.microsoft.com/office/drawing/2014/main" id="{60A0E8F6-CC98-369D-18D6-E09FD1052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716" y="955309"/>
            <a:ext cx="7074568" cy="28989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i="0" kern="12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Το Κοινοβούλιο έχει 3 κύριες αρμοδιότητες…</a:t>
            </a:r>
            <a:endParaRPr lang="en-US" sz="66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41F77738-2AF0-4750-A0C7-F97C2C1759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17349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35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791</Words>
  <Application>Microsoft Macintosh PowerPoint</Application>
  <PresentationFormat>Ευρεία οθόνη</PresentationFormat>
  <Paragraphs>86</Paragraphs>
  <Slides>16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Symbol</vt:lpstr>
      <vt:lpstr>Θέμα του Office</vt:lpstr>
      <vt:lpstr>Το Ευρωπαϊκό Κοινοβούλιο Θεματοφύλακας της Δημοκρατίας στην Ευρωπαϊκή Ένωση</vt:lpstr>
      <vt:lpstr>Το Ευρωπαϊκό Κοινοβούλιο (ΕΚ)  </vt:lpstr>
      <vt:lpstr>Ιστορικό Υπόβαθρο </vt:lpstr>
      <vt:lpstr>Δομή του Ευρωπαϊκού Κοινοβουλίου </vt:lpstr>
      <vt:lpstr>Σύνθεση βουλευτών</vt:lpstr>
      <vt:lpstr>Πολιτικές ομάδες</vt:lpstr>
      <vt:lpstr>Κατανομή πολικών ομάδων</vt:lpstr>
      <vt:lpstr>Θέσεις βουλευτών</vt:lpstr>
      <vt:lpstr>Το Κοινοβούλιο έχει 3 κύριες αρμοδιότητες…</vt:lpstr>
      <vt:lpstr>1) Νομοθετικές</vt:lpstr>
      <vt:lpstr>2) Εποπτικές</vt:lpstr>
      <vt:lpstr>3) Δημοσιονομικές</vt:lpstr>
      <vt:lpstr>Πολιτική Επίδραση </vt:lpstr>
      <vt:lpstr>Συμπεράσματα </vt:lpstr>
      <vt:lpstr>Πηγές</vt:lpstr>
      <vt:lpstr>ΕΥΧΑΡΙΣΤΟΥΜΕ ΠΟΛΥ!!!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eleftheria kleidona</dc:creator>
  <cp:lastModifiedBy>eleftheria kleidona</cp:lastModifiedBy>
  <cp:revision>3</cp:revision>
  <dcterms:created xsi:type="dcterms:W3CDTF">2025-01-01T14:22:13Z</dcterms:created>
  <dcterms:modified xsi:type="dcterms:W3CDTF">2025-01-15T20:16:44Z</dcterms:modified>
</cp:coreProperties>
</file>