
<file path=[Content_Types].xml><?xml version="1.0" encoding="utf-8"?>
<Types xmlns="http://schemas.openxmlformats.org/package/2006/content-types">
  <Default Extension="jpeg" ContentType="image/jpeg"/>
  <Default Extension="JPG" ContentType="image/.jpg"/>
  <Default Extension="gif" ContentType="image/gi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</p:sldMasterIdLst>
  <p:notesMasterIdLst>
    <p:notesMasterId r:id="rId7"/>
  </p:notesMasterIdLst>
  <p:handoutMasterIdLst>
    <p:handoutMasterId r:id="rId32"/>
  </p:handoutMasterIdLst>
  <p:sldIdLst>
    <p:sldId id="256" r:id="rId3"/>
    <p:sldId id="308" r:id="rId4"/>
    <p:sldId id="309" r:id="rId5"/>
    <p:sldId id="257" r:id="rId6"/>
    <p:sldId id="310" r:id="rId8"/>
    <p:sldId id="258" r:id="rId9"/>
    <p:sldId id="275" r:id="rId10"/>
    <p:sldId id="311" r:id="rId11"/>
    <p:sldId id="276" r:id="rId12"/>
    <p:sldId id="277" r:id="rId13"/>
    <p:sldId id="278" r:id="rId14"/>
    <p:sldId id="279" r:id="rId15"/>
    <p:sldId id="314" r:id="rId16"/>
    <p:sldId id="290" r:id="rId17"/>
    <p:sldId id="320" r:id="rId18"/>
    <p:sldId id="291" r:id="rId19"/>
    <p:sldId id="315" r:id="rId20"/>
    <p:sldId id="292" r:id="rId21"/>
    <p:sldId id="293" r:id="rId22"/>
    <p:sldId id="316" r:id="rId23"/>
    <p:sldId id="317" r:id="rId24"/>
    <p:sldId id="318" r:id="rId25"/>
    <p:sldId id="321" r:id="rId26"/>
    <p:sldId id="322" r:id="rId27"/>
    <p:sldId id="323" r:id="rId28"/>
    <p:sldId id="324" r:id="rId29"/>
    <p:sldId id="325" r:id="rId30"/>
    <p:sldId id="326" r:id="rId31"/>
  </p:sldIdLst>
  <p:sldSz cx="9144000" cy="6858000" type="screen4x3"/>
  <p:notesSz cx="6858000" cy="9144000"/>
  <p:defaultTextStyle>
    <a:defPPr>
      <a:defRPr lang="el-GR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5" Type="http://schemas.openxmlformats.org/officeDocument/2006/relationships/tableStyles" Target="tableStyles.xml"/><Relationship Id="rId34" Type="http://schemas.openxmlformats.org/officeDocument/2006/relationships/viewProps" Target="viewProps.xml"/><Relationship Id="rId33" Type="http://schemas.openxmlformats.org/officeDocument/2006/relationships/presProps" Target="presProps.xml"/><Relationship Id="rId32" Type="http://schemas.openxmlformats.org/officeDocument/2006/relationships/handoutMaster" Target="handoutMasters/handoutMaster1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78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lvl="0" eaLnBrk="1" hangingPunct="1">
              <a:buNone/>
            </a:pPr>
            <a:r>
              <a:rPr sz="1200" dirty="0"/>
              <a:t>ΤΕΧΝΟΛΟΓΙΑ</a:t>
            </a:r>
            <a:endParaRPr sz="1200" dirty="0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88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88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p>
            <a:pPr lvl="0" algn="r" eaLnBrk="1" hangingPunct="1">
              <a:buNone/>
            </a:pPr>
            <a:fld id="{9A0DB2DC-4C9A-4742-B13C-FB6460FD3503}" type="slidenum">
              <a:rPr lang="el-GR" altLang="el-GR" sz="1200" dirty="0"/>
            </a:fld>
            <a:endParaRPr lang="el-GR" altLang="el-GR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lvl="0" eaLnBrk="1" hangingPunct="1">
              <a:buNone/>
            </a:pPr>
            <a:r>
              <a:rPr sz="1200" dirty="0"/>
              <a:t>ΤΕΧΝΟΛΟΓΙΑ</a:t>
            </a:r>
            <a:endParaRPr sz="1200" dirty="0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124" name="Rectangle 4"/>
          <p:cNvSpPr>
            <a:spLocks noRo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768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lvl="0"/>
            <a:r>
              <a:rPr dirty="0"/>
              <a:t>Κάντε κλικ για να επεξεργαστείτε τα στυλ κειμένου του υποδείγματος</a:t>
            </a:r>
            <a:endParaRPr dirty="0"/>
          </a:p>
          <a:p>
            <a:pPr lvl="1"/>
            <a:r>
              <a:rPr dirty="0"/>
              <a:t>Δεύτερου επιπέδου</a:t>
            </a:r>
            <a:endParaRPr dirty="0"/>
          </a:p>
          <a:p>
            <a:pPr lvl="2"/>
            <a:r>
              <a:rPr dirty="0"/>
              <a:t>Τρίτου επιπέδου</a:t>
            </a:r>
            <a:endParaRPr dirty="0"/>
          </a:p>
          <a:p>
            <a:pPr lvl="3"/>
            <a:r>
              <a:rPr dirty="0"/>
              <a:t>Τέταρτου επιπέδου</a:t>
            </a:r>
            <a:endParaRPr dirty="0"/>
          </a:p>
          <a:p>
            <a:pPr lvl="4"/>
            <a:r>
              <a:rPr dirty="0"/>
              <a:t>Πέμπτου επιπέδου</a:t>
            </a:r>
            <a:endParaRPr dirty="0"/>
          </a:p>
        </p:txBody>
      </p:sp>
      <p:sp>
        <p:nvSpPr>
          <p:cNvPr id="768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68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p>
            <a:pPr lvl="0" algn="r" eaLnBrk="1" hangingPunct="1">
              <a:buNone/>
            </a:pPr>
            <a:fld id="{9A0DB2DC-4C9A-4742-B13C-FB6460FD3503}" type="slidenum">
              <a:rPr lang="el-GR" altLang="el-GR" sz="1200" dirty="0"/>
            </a:fld>
            <a:endParaRPr lang="el-GR" altLang="el-GR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Rectangle 2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eaLnBrk="1" hangingPunct="1">
              <a:spcBef>
                <a:spcPct val="0"/>
              </a:spcBef>
            </a:pPr>
            <a:r>
              <a:rPr lang="el-GR" altLang="el-GR" dirty="0"/>
              <a:t>ΤΕΧΝΟΛΟΓΙΑ</a:t>
            </a:r>
            <a:endParaRPr lang="el-GR" altLang="el-GR" dirty="0"/>
          </a:p>
        </p:txBody>
      </p:sp>
      <p:sp>
        <p:nvSpPr>
          <p:cNvPr id="11267" name="Rectangle 7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>
              <a:spcBef>
                <a:spcPct val="0"/>
              </a:spcBef>
            </a:pPr>
            <a:fld id="{9A0DB2DC-4C9A-4742-B13C-FB6460FD3503}" type="slidenum">
              <a:rPr lang="el-GR" altLang="el-GR" dirty="0"/>
            </a:fld>
            <a:endParaRPr lang="el-GR" altLang="el-GR" dirty="0"/>
          </a:p>
        </p:txBody>
      </p:sp>
      <p:sp>
        <p:nvSpPr>
          <p:cNvPr id="11268" name="Rectangle 2"/>
          <p:cNvSpPr>
            <a:spLocks noRot="1" noTextEdit="1"/>
          </p:cNvSpPr>
          <p:nvPr>
            <p:ph type="sldImg"/>
          </p:nvPr>
        </p:nvSpPr>
        <p:spPr>
          <a:ln/>
        </p:spPr>
      </p:sp>
      <p:sp>
        <p:nvSpPr>
          <p:cNvPr id="11269" name="Rectangle 3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 anchorCtr="0"/>
          <a:p>
            <a:pPr lvl="0" eaLnBrk="1" hangingPunct="1"/>
            <a:endParaRPr lang="el-GR" altLang="el-GR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4818" name="Rectangle 2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eaLnBrk="1" hangingPunct="1">
              <a:spcBef>
                <a:spcPct val="0"/>
              </a:spcBef>
            </a:pPr>
            <a:r>
              <a:rPr lang="el-GR" altLang="el-GR" dirty="0"/>
              <a:t>ΤΕΧΝΟΛΟΓΙΑ</a:t>
            </a:r>
            <a:endParaRPr lang="el-GR" altLang="el-GR" dirty="0"/>
          </a:p>
        </p:txBody>
      </p:sp>
      <p:sp>
        <p:nvSpPr>
          <p:cNvPr id="34819" name="Rectangle 7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>
              <a:spcBef>
                <a:spcPct val="0"/>
              </a:spcBef>
            </a:pPr>
            <a:fld id="{9A0DB2DC-4C9A-4742-B13C-FB6460FD3503}" type="slidenum">
              <a:rPr lang="el-GR" altLang="el-GR" dirty="0"/>
            </a:fld>
            <a:endParaRPr lang="el-GR" altLang="el-GR" dirty="0"/>
          </a:p>
        </p:txBody>
      </p:sp>
      <p:sp>
        <p:nvSpPr>
          <p:cNvPr id="34820" name="Rectangle 2"/>
          <p:cNvSpPr>
            <a:spLocks noRot="1" noTextEdit="1"/>
          </p:cNvSpPr>
          <p:nvPr>
            <p:ph type="sldImg"/>
          </p:nvPr>
        </p:nvSpPr>
        <p:spPr>
          <a:ln/>
        </p:spPr>
      </p:sp>
      <p:sp>
        <p:nvSpPr>
          <p:cNvPr id="34821" name="Rectangle 3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 anchorCtr="0"/>
          <a:p>
            <a:pPr lvl="0" eaLnBrk="1" hangingPunct="1"/>
            <a:endParaRPr lang="el-GR" altLang="el-GR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6866" name="Rectangle 2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eaLnBrk="1" hangingPunct="1">
              <a:spcBef>
                <a:spcPct val="0"/>
              </a:spcBef>
            </a:pPr>
            <a:r>
              <a:rPr lang="el-GR" altLang="el-GR" dirty="0"/>
              <a:t>ΤΕΧΝΟΛΟΓΙΑ</a:t>
            </a:r>
            <a:endParaRPr lang="el-GR" altLang="el-GR" dirty="0"/>
          </a:p>
        </p:txBody>
      </p:sp>
      <p:sp>
        <p:nvSpPr>
          <p:cNvPr id="36867" name="Rectangle 7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>
              <a:spcBef>
                <a:spcPct val="0"/>
              </a:spcBef>
            </a:pPr>
            <a:fld id="{9A0DB2DC-4C9A-4742-B13C-FB6460FD3503}" type="slidenum">
              <a:rPr lang="el-GR" altLang="el-GR" dirty="0"/>
            </a:fld>
            <a:endParaRPr lang="el-GR" altLang="el-GR" dirty="0"/>
          </a:p>
        </p:txBody>
      </p:sp>
      <p:sp>
        <p:nvSpPr>
          <p:cNvPr id="36868" name="Rectangle 2"/>
          <p:cNvSpPr>
            <a:spLocks noRot="1" noTextEdit="1"/>
          </p:cNvSpPr>
          <p:nvPr>
            <p:ph type="sldImg"/>
          </p:nvPr>
        </p:nvSpPr>
        <p:spPr>
          <a:ln/>
        </p:spPr>
      </p:sp>
      <p:sp>
        <p:nvSpPr>
          <p:cNvPr id="36869" name="Rectangle 3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 anchorCtr="0"/>
          <a:p>
            <a:pPr lvl="0" eaLnBrk="1" hangingPunct="1"/>
            <a:endParaRPr lang="el-GR" altLang="el-G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8" name="Rectangle 2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eaLnBrk="1" hangingPunct="1">
              <a:spcBef>
                <a:spcPct val="0"/>
              </a:spcBef>
            </a:pPr>
            <a:r>
              <a:rPr lang="el-GR" altLang="el-GR" dirty="0"/>
              <a:t>ΤΕΧΝΟΛΟΓΙΑ</a:t>
            </a:r>
            <a:endParaRPr lang="el-GR" altLang="el-GR" dirty="0"/>
          </a:p>
        </p:txBody>
      </p:sp>
      <p:sp>
        <p:nvSpPr>
          <p:cNvPr id="14339" name="Rectangle 7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>
              <a:spcBef>
                <a:spcPct val="0"/>
              </a:spcBef>
            </a:pPr>
            <a:fld id="{9A0DB2DC-4C9A-4742-B13C-FB6460FD3503}" type="slidenum">
              <a:rPr lang="el-GR" altLang="el-GR" dirty="0"/>
            </a:fld>
            <a:endParaRPr lang="el-GR" altLang="el-GR" dirty="0"/>
          </a:p>
        </p:txBody>
      </p:sp>
      <p:sp>
        <p:nvSpPr>
          <p:cNvPr id="14340" name="Rectangle 2"/>
          <p:cNvSpPr>
            <a:spLocks noRot="1" noTextEdit="1"/>
          </p:cNvSpPr>
          <p:nvPr>
            <p:ph type="sldImg"/>
          </p:nvPr>
        </p:nvSpPr>
        <p:spPr>
          <a:ln/>
        </p:spPr>
      </p:sp>
      <p:sp>
        <p:nvSpPr>
          <p:cNvPr id="14341" name="Rectangle 3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 anchorCtr="0"/>
          <a:p>
            <a:pPr lvl="0" eaLnBrk="1" hangingPunct="1"/>
            <a:endParaRPr lang="el-GR" altLang="el-G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6" name="Rectangle 2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eaLnBrk="1" hangingPunct="1">
              <a:spcBef>
                <a:spcPct val="0"/>
              </a:spcBef>
            </a:pPr>
            <a:r>
              <a:rPr lang="el-GR" altLang="el-GR" dirty="0"/>
              <a:t>ΤΕΧΝΟΛΟΓΙΑ</a:t>
            </a:r>
            <a:endParaRPr lang="el-GR" altLang="el-GR" dirty="0"/>
          </a:p>
        </p:txBody>
      </p:sp>
      <p:sp>
        <p:nvSpPr>
          <p:cNvPr id="16387" name="Rectangle 7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>
              <a:spcBef>
                <a:spcPct val="0"/>
              </a:spcBef>
            </a:pPr>
            <a:fld id="{9A0DB2DC-4C9A-4742-B13C-FB6460FD3503}" type="slidenum">
              <a:rPr lang="el-GR" altLang="el-GR" dirty="0"/>
            </a:fld>
            <a:endParaRPr lang="el-GR" altLang="el-GR" dirty="0"/>
          </a:p>
        </p:txBody>
      </p:sp>
      <p:sp>
        <p:nvSpPr>
          <p:cNvPr id="16388" name="Rectangle 2"/>
          <p:cNvSpPr>
            <a:spLocks noRot="1" noTextEdit="1"/>
          </p:cNvSpPr>
          <p:nvPr>
            <p:ph type="sldImg"/>
          </p:nvPr>
        </p:nvSpPr>
        <p:spPr>
          <a:ln/>
        </p:spPr>
      </p:sp>
      <p:sp>
        <p:nvSpPr>
          <p:cNvPr id="16389" name="Rectangle 3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 anchorCtr="0"/>
          <a:p>
            <a:pPr lvl="0" eaLnBrk="1" hangingPunct="1"/>
            <a:endParaRPr lang="el-GR" altLang="el-GR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58" name="Rectangle 2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eaLnBrk="1" hangingPunct="1">
              <a:spcBef>
                <a:spcPct val="0"/>
              </a:spcBef>
            </a:pPr>
            <a:r>
              <a:rPr lang="el-GR" altLang="el-GR" dirty="0"/>
              <a:t>ΤΕΧΝΟΛΟΓΙΑ</a:t>
            </a:r>
            <a:endParaRPr lang="el-GR" altLang="el-GR" dirty="0"/>
          </a:p>
        </p:txBody>
      </p:sp>
      <p:sp>
        <p:nvSpPr>
          <p:cNvPr id="19459" name="Rectangle 7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>
              <a:spcBef>
                <a:spcPct val="0"/>
              </a:spcBef>
            </a:pPr>
            <a:fld id="{9A0DB2DC-4C9A-4742-B13C-FB6460FD3503}" type="slidenum">
              <a:rPr lang="el-GR" altLang="el-GR" dirty="0"/>
            </a:fld>
            <a:endParaRPr lang="el-GR" altLang="el-GR" dirty="0"/>
          </a:p>
        </p:txBody>
      </p:sp>
      <p:sp>
        <p:nvSpPr>
          <p:cNvPr id="19460" name="Rectangle 2"/>
          <p:cNvSpPr>
            <a:spLocks noRot="1" noTextEdit="1"/>
          </p:cNvSpPr>
          <p:nvPr>
            <p:ph type="sldImg"/>
          </p:nvPr>
        </p:nvSpPr>
        <p:spPr>
          <a:ln/>
        </p:spPr>
      </p:sp>
      <p:sp>
        <p:nvSpPr>
          <p:cNvPr id="19461" name="Rectangle 3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 anchorCtr="0"/>
          <a:p>
            <a:pPr lvl="0" eaLnBrk="1" hangingPunct="1"/>
            <a:endParaRPr lang="el-GR" altLang="el-GR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06" name="Rectangle 2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eaLnBrk="1" hangingPunct="1">
              <a:spcBef>
                <a:spcPct val="0"/>
              </a:spcBef>
            </a:pPr>
            <a:r>
              <a:rPr lang="el-GR" altLang="el-GR" dirty="0"/>
              <a:t>ΤΕΧΝΟΛΟΓΙΑ</a:t>
            </a:r>
            <a:endParaRPr lang="el-GR" altLang="el-GR" dirty="0"/>
          </a:p>
        </p:txBody>
      </p:sp>
      <p:sp>
        <p:nvSpPr>
          <p:cNvPr id="21507" name="Rectangle 7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>
              <a:spcBef>
                <a:spcPct val="0"/>
              </a:spcBef>
            </a:pPr>
            <a:fld id="{9A0DB2DC-4C9A-4742-B13C-FB6460FD3503}" type="slidenum">
              <a:rPr lang="el-GR" altLang="el-GR" dirty="0"/>
            </a:fld>
            <a:endParaRPr lang="el-GR" altLang="el-GR" dirty="0"/>
          </a:p>
        </p:txBody>
      </p:sp>
      <p:sp>
        <p:nvSpPr>
          <p:cNvPr id="21508" name="Rectangle 2"/>
          <p:cNvSpPr>
            <a:spLocks noRot="1" noTextEdit="1"/>
          </p:cNvSpPr>
          <p:nvPr>
            <p:ph type="sldImg"/>
          </p:nvPr>
        </p:nvSpPr>
        <p:spPr>
          <a:ln/>
        </p:spPr>
      </p:sp>
      <p:sp>
        <p:nvSpPr>
          <p:cNvPr id="21509" name="Rectangle 3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 anchorCtr="0"/>
          <a:p>
            <a:pPr lvl="0" eaLnBrk="1" hangingPunct="1"/>
            <a:endParaRPr lang="el-GR" altLang="el-GR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554" name="Rectangle 2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eaLnBrk="1" hangingPunct="1">
              <a:spcBef>
                <a:spcPct val="0"/>
              </a:spcBef>
            </a:pPr>
            <a:r>
              <a:rPr lang="el-GR" altLang="el-GR" dirty="0"/>
              <a:t>ΤΕΧΝΟΛΟΓΙΑ</a:t>
            </a:r>
            <a:endParaRPr lang="el-GR" altLang="el-GR" dirty="0"/>
          </a:p>
        </p:txBody>
      </p:sp>
      <p:sp>
        <p:nvSpPr>
          <p:cNvPr id="23555" name="Rectangle 7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>
              <a:spcBef>
                <a:spcPct val="0"/>
              </a:spcBef>
            </a:pPr>
            <a:fld id="{9A0DB2DC-4C9A-4742-B13C-FB6460FD3503}" type="slidenum">
              <a:rPr lang="el-GR" altLang="el-GR" dirty="0"/>
            </a:fld>
            <a:endParaRPr lang="el-GR" altLang="el-GR" dirty="0"/>
          </a:p>
        </p:txBody>
      </p:sp>
      <p:sp>
        <p:nvSpPr>
          <p:cNvPr id="23556" name="Rectangle 2"/>
          <p:cNvSpPr>
            <a:spLocks noRot="1" noTextEdit="1"/>
          </p:cNvSpPr>
          <p:nvPr>
            <p:ph type="sldImg"/>
          </p:nvPr>
        </p:nvSpPr>
        <p:spPr>
          <a:ln/>
        </p:spPr>
      </p:sp>
      <p:sp>
        <p:nvSpPr>
          <p:cNvPr id="23557" name="Rectangle 3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 anchorCtr="0"/>
          <a:p>
            <a:pPr lvl="0" eaLnBrk="1" hangingPunct="1"/>
            <a:endParaRPr lang="el-GR" altLang="el-GR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5602" name="Rectangle 2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eaLnBrk="1" hangingPunct="1">
              <a:spcBef>
                <a:spcPct val="0"/>
              </a:spcBef>
            </a:pPr>
            <a:r>
              <a:rPr lang="el-GR" altLang="el-GR" dirty="0"/>
              <a:t>ΤΕΧΝΟΛΟΓΙΑ</a:t>
            </a:r>
            <a:endParaRPr lang="el-GR" altLang="el-GR" dirty="0"/>
          </a:p>
        </p:txBody>
      </p:sp>
      <p:sp>
        <p:nvSpPr>
          <p:cNvPr id="25603" name="Rectangle 7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>
              <a:spcBef>
                <a:spcPct val="0"/>
              </a:spcBef>
            </a:pPr>
            <a:fld id="{9A0DB2DC-4C9A-4742-B13C-FB6460FD3503}" type="slidenum">
              <a:rPr lang="el-GR" altLang="el-GR" dirty="0"/>
            </a:fld>
            <a:endParaRPr lang="el-GR" altLang="el-GR" dirty="0"/>
          </a:p>
        </p:txBody>
      </p:sp>
      <p:sp>
        <p:nvSpPr>
          <p:cNvPr id="25604" name="Rectangle 2"/>
          <p:cNvSpPr>
            <a:spLocks noRot="1" noTextEdit="1"/>
          </p:cNvSpPr>
          <p:nvPr>
            <p:ph type="sldImg"/>
          </p:nvPr>
        </p:nvSpPr>
        <p:spPr>
          <a:ln/>
        </p:spPr>
      </p:sp>
      <p:sp>
        <p:nvSpPr>
          <p:cNvPr id="25605" name="Rectangle 3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 anchorCtr="0"/>
          <a:p>
            <a:pPr lvl="0" eaLnBrk="1" hangingPunct="1"/>
            <a:endParaRPr lang="el-GR" altLang="el-GR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8674" name="Rectangle 2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eaLnBrk="1" hangingPunct="1">
              <a:spcBef>
                <a:spcPct val="0"/>
              </a:spcBef>
            </a:pPr>
            <a:r>
              <a:rPr lang="el-GR" altLang="el-GR" dirty="0"/>
              <a:t>ΤΕΧΝΟΛΟΓΙΑ</a:t>
            </a:r>
            <a:endParaRPr lang="el-GR" altLang="el-GR" dirty="0"/>
          </a:p>
        </p:txBody>
      </p:sp>
      <p:sp>
        <p:nvSpPr>
          <p:cNvPr id="28675" name="Rectangle 7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>
              <a:spcBef>
                <a:spcPct val="0"/>
              </a:spcBef>
            </a:pPr>
            <a:fld id="{9A0DB2DC-4C9A-4742-B13C-FB6460FD3503}" type="slidenum">
              <a:rPr lang="el-GR" altLang="el-GR" dirty="0"/>
            </a:fld>
            <a:endParaRPr lang="el-GR" altLang="el-GR" dirty="0"/>
          </a:p>
        </p:txBody>
      </p:sp>
      <p:sp>
        <p:nvSpPr>
          <p:cNvPr id="28676" name="Rectangle 2"/>
          <p:cNvSpPr>
            <a:spLocks noRot="1" noTextEdit="1"/>
          </p:cNvSpPr>
          <p:nvPr>
            <p:ph type="sldImg"/>
          </p:nvPr>
        </p:nvSpPr>
        <p:spPr>
          <a:ln/>
        </p:spPr>
      </p:sp>
      <p:sp>
        <p:nvSpPr>
          <p:cNvPr id="28677" name="Rectangle 3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 anchorCtr="0"/>
          <a:p>
            <a:pPr lvl="0" eaLnBrk="1" hangingPunct="1"/>
            <a:endParaRPr lang="el-GR" altLang="el-GR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1746" name="Rectangle 2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eaLnBrk="1" hangingPunct="1">
              <a:spcBef>
                <a:spcPct val="0"/>
              </a:spcBef>
            </a:pPr>
            <a:r>
              <a:rPr lang="el-GR" altLang="el-GR" dirty="0"/>
              <a:t>ΤΕΧΝΟΛΟΓΙΑ</a:t>
            </a:r>
            <a:endParaRPr lang="el-GR" altLang="el-GR" dirty="0"/>
          </a:p>
        </p:txBody>
      </p:sp>
      <p:sp>
        <p:nvSpPr>
          <p:cNvPr id="31747" name="Rectangle 7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>
              <a:spcBef>
                <a:spcPct val="0"/>
              </a:spcBef>
            </a:pPr>
            <a:fld id="{9A0DB2DC-4C9A-4742-B13C-FB6460FD3503}" type="slidenum">
              <a:rPr lang="el-GR" altLang="el-GR" dirty="0"/>
            </a:fld>
            <a:endParaRPr lang="el-GR" altLang="el-GR" dirty="0"/>
          </a:p>
        </p:txBody>
      </p:sp>
      <p:sp>
        <p:nvSpPr>
          <p:cNvPr id="31748" name="Rectangle 2"/>
          <p:cNvSpPr>
            <a:spLocks noRot="1" noTextEdit="1"/>
          </p:cNvSpPr>
          <p:nvPr>
            <p:ph type="sldImg"/>
          </p:nvPr>
        </p:nvSpPr>
        <p:spPr>
          <a:ln/>
        </p:spPr>
      </p:sp>
      <p:sp>
        <p:nvSpPr>
          <p:cNvPr id="31749" name="Rectangle 3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 anchorCtr="0"/>
          <a:p>
            <a:pPr lvl="0" eaLnBrk="1" hangingPunct="1"/>
            <a:endParaRPr lang="el-GR" altLang="el-G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Διαφάνεια τίτλου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Ορθογώνιο 3"/>
          <p:cNvSpPr/>
          <p:nvPr/>
        </p:nvSpPr>
        <p:spPr>
          <a:xfrm flipV="1">
            <a:off x="5410200" y="3897313"/>
            <a:ext cx="3733800" cy="192088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Ορθογώνιο 4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Ορθογώνιο 5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Ορθογώνιο 6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 useBgFill="1">
        <p:nvSpPr>
          <p:cNvPr id="3" name="Στρογγυλεμένο ορθογώνιο 25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 useBgFill="1">
        <p:nvSpPr>
          <p:cNvPr id="10" name="Στρογγυλεμένο ορθογώνιο 26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Ορθογώνιο 9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Ορθογώνιο 10"/>
          <p:cNvSpPr/>
          <p:nvPr/>
        </p:nvSpPr>
        <p:spPr>
          <a:xfrm>
            <a:off x="0" y="3675063"/>
            <a:ext cx="9144000" cy="1412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Ορθογώνιο 11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Ορθογώνιο 12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Τίτλος 7"/>
          <p:cNvSpPr>
            <a:spLocks noGrp="1"/>
          </p:cNvSpPr>
          <p:nvPr>
            <p:ph type="ctrTitle" hasCustomPrompt="1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9" name="Υπότιτλος 8"/>
          <p:cNvSpPr>
            <a:spLocks noGrp="1"/>
          </p:cNvSpPr>
          <p:nvPr>
            <p:ph type="subTitle" idx="1" hasCustomPrompt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135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l-GR"/>
              <a:t>Στυλ κύριου υπότιτλου</a:t>
            </a:r>
            <a:endParaRPr lang="en-US"/>
          </a:p>
        </p:txBody>
      </p:sp>
      <p:sp>
        <p:nvSpPr>
          <p:cNvPr id="15" name="Θέση ημερομηνίας 27"/>
          <p:cNvSpPr>
            <a:spLocks noGrp="1"/>
          </p:cNvSpPr>
          <p:nvPr>
            <p:ph type="dt" sz="half" idx="2"/>
          </p:nvPr>
        </p:nvSpPr>
        <p:spPr>
          <a:xfrm>
            <a:off x="6705600" y="4206875"/>
            <a:ext cx="960438" cy="4572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l-GR" sz="800" b="0" i="0" u="none" strike="noStrike" kern="1200" cap="none" spc="0" normalizeH="0" baseline="0" noProof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" name="Θέση υποσέλιδου 16"/>
          <p:cNvSpPr>
            <a:spLocks noGrp="1"/>
          </p:cNvSpPr>
          <p:nvPr>
            <p:ph type="ftr" sz="quarter" idx="3"/>
          </p:nvPr>
        </p:nvSpPr>
        <p:spPr>
          <a:xfrm>
            <a:off x="5410200" y="4205288"/>
            <a:ext cx="1295400" cy="4572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l-GR" sz="800" b="0" i="0" u="none" strike="noStrike" kern="1200" cap="none" spc="0" normalizeH="0" baseline="0" noProof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7" name="Θέση αριθμού διαφάνειας 28"/>
          <p:cNvSpPr>
            <a:spLocks noGrp="1"/>
          </p:cNvSpPr>
          <p:nvPr>
            <p:ph type="sldNum" sz="quarter" idx="4"/>
          </p:nvPr>
        </p:nvSpPr>
        <p:spPr>
          <a:xfrm>
            <a:off x="8320088" y="1588"/>
            <a:ext cx="747713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p>
            <a:pPr algn="r" eaLnBrk="1" hangingPunct="1">
              <a:buNone/>
            </a:pPr>
            <a:fld id="{9A0DB2DC-4C9A-4742-B13C-FB6460FD3503}" type="slidenum">
              <a:rPr lang="el-GR" altLang="el-GR" dirty="0">
                <a:solidFill>
                  <a:schemeClr val="bg1"/>
                </a:solidFill>
              </a:rPr>
            </a:fld>
            <a:endParaRPr lang="el-GR" altLang="el-GR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  <a:endParaRPr lang="el-GR"/>
          </a:p>
          <a:p>
            <a:pPr lvl="1"/>
            <a:r>
              <a:rPr lang="el-GR"/>
              <a:t>Δεύτερου επιπέδου</a:t>
            </a:r>
            <a:endParaRPr lang="el-GR"/>
          </a:p>
          <a:p>
            <a:pPr lvl="2"/>
            <a:r>
              <a:rPr lang="el-GR"/>
              <a:t>Τρίτου επιπέδου</a:t>
            </a:r>
            <a:endParaRPr lang="el-GR"/>
          </a:p>
          <a:p>
            <a:pPr lvl="3"/>
            <a:r>
              <a:rPr lang="el-GR"/>
              <a:t>Τέταρτου επιπέδου</a:t>
            </a:r>
            <a:endParaRPr lang="el-GR"/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l-GR" sz="800" b="0" i="0" u="none" strike="noStrike" kern="1200" cap="none" spc="0" normalizeH="0" baseline="0" noProof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l-GR" sz="800" b="0" i="0" u="none" strike="noStrike" kern="1200" cap="none" spc="0" normalizeH="0" baseline="0" noProof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l-GR" altLang="el-GR" dirty="0">
                <a:latin typeface="Arial" panose="020B0604020202020204" pitchFamily="34" charset="0"/>
              </a:rPr>
            </a:fld>
            <a:endParaRPr lang="el-GR" altLang="el-G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 hasCustomPrompt="1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  <a:endParaRPr lang="el-GR"/>
          </a:p>
          <a:p>
            <a:pPr lvl="1"/>
            <a:r>
              <a:rPr lang="el-GR"/>
              <a:t>Δεύτερου επιπέδου</a:t>
            </a:r>
            <a:endParaRPr lang="el-GR"/>
          </a:p>
          <a:p>
            <a:pPr lvl="2"/>
            <a:r>
              <a:rPr lang="el-GR"/>
              <a:t>Τρίτου επιπέδου</a:t>
            </a:r>
            <a:endParaRPr lang="el-GR"/>
          </a:p>
          <a:p>
            <a:pPr lvl="3"/>
            <a:r>
              <a:rPr lang="el-GR"/>
              <a:t>Τέταρτου επιπέδου</a:t>
            </a:r>
            <a:endParaRPr lang="el-GR"/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l-GR" sz="800" b="0" i="0" u="none" strike="noStrike" kern="1200" cap="none" spc="0" normalizeH="0" baseline="0" noProof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l-GR" sz="800" b="0" i="0" u="none" strike="noStrike" kern="1200" cap="none" spc="0" normalizeH="0" baseline="0" noProof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l-GR" altLang="el-GR" dirty="0">
                <a:latin typeface="Arial" panose="020B0604020202020204" pitchFamily="34" charset="0"/>
              </a:rPr>
            </a:fld>
            <a:endParaRPr lang="el-GR" altLang="el-G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  <a:endParaRPr lang="el-GR"/>
          </a:p>
          <a:p>
            <a:pPr lvl="1"/>
            <a:r>
              <a:rPr lang="el-GR"/>
              <a:t>Δεύτερου επιπέδου</a:t>
            </a:r>
            <a:endParaRPr lang="el-GR"/>
          </a:p>
          <a:p>
            <a:pPr lvl="2"/>
            <a:r>
              <a:rPr lang="el-GR"/>
              <a:t>Τρίτου επιπέδου</a:t>
            </a:r>
            <a:endParaRPr lang="el-GR"/>
          </a:p>
          <a:p>
            <a:pPr lvl="3"/>
            <a:r>
              <a:rPr lang="el-GR"/>
              <a:t>Τέταρτου επιπέδου</a:t>
            </a:r>
            <a:endParaRPr lang="el-GR"/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l-GR" sz="800" b="0" i="0" u="none" strike="noStrike" kern="1200" cap="none" spc="0" normalizeH="0" baseline="0" noProof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l-GR" sz="800" b="0" i="0" u="none" strike="noStrike" kern="1200" cap="none" spc="0" normalizeH="0" baseline="0" noProof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l-GR" altLang="el-GR" dirty="0">
                <a:latin typeface="Arial" panose="020B0604020202020204" pitchFamily="34" charset="0"/>
              </a:rPr>
            </a:fld>
            <a:endParaRPr lang="el-GR" altLang="el-G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 hasCustomPrompt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l-GR"/>
              <a:t>Στυλ υποδείγματος κειμένου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l-GR" sz="800" b="0" i="0" u="none" strike="noStrike" kern="1200" cap="none" spc="0" normalizeH="0" baseline="0" noProof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l-GR" sz="800" b="0" i="0" u="none" strike="noStrike" kern="1200" cap="none" spc="0" normalizeH="0" baseline="0" noProof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l-GR" altLang="el-GR" dirty="0">
                <a:latin typeface="Arial" panose="020B0604020202020204" pitchFamily="34" charset="0"/>
              </a:rPr>
            </a:fld>
            <a:endParaRPr lang="el-GR" altLang="el-G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 hasCustomPrompt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l-GR"/>
              <a:t>Στυλ υποδείγματος κειμένου</a:t>
            </a:r>
            <a:endParaRPr lang="el-GR"/>
          </a:p>
          <a:p>
            <a:pPr lvl="1"/>
            <a:r>
              <a:rPr lang="el-GR"/>
              <a:t>Δεύτερου επιπέδου</a:t>
            </a:r>
            <a:endParaRPr lang="el-GR"/>
          </a:p>
          <a:p>
            <a:pPr lvl="2"/>
            <a:r>
              <a:rPr lang="el-GR"/>
              <a:t>Τρίτου επιπέδου</a:t>
            </a:r>
            <a:endParaRPr lang="el-GR"/>
          </a:p>
          <a:p>
            <a:pPr lvl="3"/>
            <a:r>
              <a:rPr lang="el-GR"/>
              <a:t>Τέταρτου επιπέδου</a:t>
            </a:r>
            <a:endParaRPr lang="el-GR"/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 hasCustomPrompt="1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l-GR"/>
              <a:t>Στυλ υποδείγματος κειμένου</a:t>
            </a:r>
            <a:endParaRPr lang="el-GR"/>
          </a:p>
          <a:p>
            <a:pPr lvl="1"/>
            <a:r>
              <a:rPr lang="el-GR"/>
              <a:t>Δεύτερου επιπέδου</a:t>
            </a:r>
            <a:endParaRPr lang="el-GR"/>
          </a:p>
          <a:p>
            <a:pPr lvl="2"/>
            <a:r>
              <a:rPr lang="el-GR"/>
              <a:t>Τρίτου επιπέδου</a:t>
            </a:r>
            <a:endParaRPr lang="el-GR"/>
          </a:p>
          <a:p>
            <a:pPr lvl="3"/>
            <a:r>
              <a:rPr lang="el-GR"/>
              <a:t>Τέταρτου επιπέδου</a:t>
            </a:r>
            <a:endParaRPr lang="el-GR"/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l-GR" sz="800" b="0" i="0" u="none" strike="noStrike" kern="1200" cap="none" spc="0" normalizeH="0" baseline="0" noProof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l-GR" sz="800" b="0" i="0" u="none" strike="noStrike" kern="1200" cap="none" spc="0" normalizeH="0" baseline="0" noProof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l-GR" altLang="el-GR" dirty="0">
                <a:latin typeface="Arial" panose="020B0604020202020204" pitchFamily="34" charset="0"/>
              </a:rPr>
            </a:fld>
            <a:endParaRPr lang="el-GR" altLang="el-G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 hasCustomPrompt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l-GR"/>
              <a:t>Στυλ υποδείγματος κειμένου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3" hasCustomPrompt="1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l-GR"/>
              <a:t>Στυλ υποδείγματος κειμένου</a:t>
            </a:r>
            <a:endParaRPr lang="el-GR"/>
          </a:p>
        </p:txBody>
      </p:sp>
      <p:sp>
        <p:nvSpPr>
          <p:cNvPr id="5" name="Θέση περιεχομένου 4"/>
          <p:cNvSpPr>
            <a:spLocks noGrp="1"/>
          </p:cNvSpPr>
          <p:nvPr>
            <p:ph sz="quarter" idx="2" hasCustomPrompt="1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l-GR"/>
              <a:t>Στυλ υποδείγματος κειμένου</a:t>
            </a:r>
            <a:endParaRPr lang="el-GR"/>
          </a:p>
          <a:p>
            <a:pPr lvl="1"/>
            <a:r>
              <a:rPr lang="el-GR"/>
              <a:t>Δεύτερου επιπέδου</a:t>
            </a:r>
            <a:endParaRPr lang="el-GR"/>
          </a:p>
          <a:p>
            <a:pPr lvl="2"/>
            <a:r>
              <a:rPr lang="el-GR"/>
              <a:t>Τρίτου επιπέδου</a:t>
            </a:r>
            <a:endParaRPr lang="el-GR"/>
          </a:p>
          <a:p>
            <a:pPr lvl="3"/>
            <a:r>
              <a:rPr lang="el-GR"/>
              <a:t>Τέταρτου επιπέδου</a:t>
            </a:r>
            <a:endParaRPr lang="el-GR"/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 hasCustomPrompt="1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l-GR"/>
              <a:t>Στυλ υποδείγματος κειμένου</a:t>
            </a:r>
            <a:endParaRPr lang="el-GR"/>
          </a:p>
          <a:p>
            <a:pPr lvl="1"/>
            <a:r>
              <a:rPr lang="el-GR"/>
              <a:t>Δεύτερου επιπέδου</a:t>
            </a:r>
            <a:endParaRPr lang="el-GR"/>
          </a:p>
          <a:p>
            <a:pPr lvl="2"/>
            <a:r>
              <a:rPr lang="el-GR"/>
              <a:t>Τρίτου επιπέδου</a:t>
            </a:r>
            <a:endParaRPr lang="el-GR"/>
          </a:p>
          <a:p>
            <a:pPr lvl="3"/>
            <a:r>
              <a:rPr lang="el-GR"/>
              <a:t>Τέταρτου επιπέδου</a:t>
            </a:r>
            <a:endParaRPr lang="el-GR"/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7" name="Θέση ημερομηνίας 25"/>
          <p:cNvSpPr>
            <a:spLocks noGrp="1"/>
          </p:cNvSpPr>
          <p:nvPr>
            <p:ph type="dt" sz="half" idx="12"/>
          </p:nvPr>
        </p:nvSpPr>
        <p:spPr>
          <a:xfrm>
            <a:off x="6586538" y="612775"/>
            <a:ext cx="957263" cy="457200"/>
          </a:xfrm>
          <a:prstGeom prst="rect">
            <a:avLst/>
          </a:prstGeom>
        </p:spPr>
        <p:txBody>
          <a:bodyPr vert="horz" rtlCol="0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l-GR" sz="800" b="0" i="0" u="none" strike="noStrike" kern="1200" cap="none" spc="0" normalizeH="0" baseline="0" noProof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Θέση αριθμού διαφάνειας 26"/>
          <p:cNvSpPr>
            <a:spLocks noGrp="1"/>
          </p:cNvSpPr>
          <p:nvPr>
            <p:ph type="sldNum" sz="quarter" idx="14"/>
          </p:nvPr>
        </p:nvSpPr>
        <p:spPr>
          <a:xfrm>
            <a:off x="8174038" y="1588"/>
            <a:ext cx="762000" cy="36671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p>
            <a:pPr algn="r" eaLnBrk="1" hangingPunct="1">
              <a:buNone/>
            </a:pPr>
            <a:fld id="{9A0DB2DC-4C9A-4742-B13C-FB6460FD3503}" type="slidenum">
              <a:rPr lang="el-GR" altLang="el-GR" dirty="0"/>
            </a:fld>
            <a:endParaRPr lang="el-GR" altLang="el-GR" dirty="0"/>
          </a:p>
        </p:txBody>
      </p:sp>
      <p:sp>
        <p:nvSpPr>
          <p:cNvPr id="9" name="Θέση υποσέλιδου 27"/>
          <p:cNvSpPr>
            <a:spLocks noGrp="1"/>
          </p:cNvSpPr>
          <p:nvPr>
            <p:ph type="ftr" sz="quarter" idx="1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 rtlCol="0"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l-GR" sz="800" b="0" i="0" u="none" strike="noStrike" kern="1200" cap="none" spc="0" normalizeH="0" baseline="0" noProof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2"/>
          </p:nvPr>
        </p:nvSpPr>
        <p:spPr>
          <a:xfrm>
            <a:off x="6583363" y="612775"/>
            <a:ext cx="957263" cy="4572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l-GR" sz="800" b="0" i="0" u="none" strike="noStrike" kern="1200" cap="none" spc="0" normalizeH="0" baseline="0" noProof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l-GR" sz="800" b="0" i="0" u="none" strike="noStrike" kern="1200" cap="none" spc="0" normalizeH="0" baseline="0" noProof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p>
            <a:pPr algn="r" eaLnBrk="1" hangingPunct="1">
              <a:buNone/>
            </a:pPr>
            <a:fld id="{9A0DB2DC-4C9A-4742-B13C-FB6460FD3503}" type="slidenum">
              <a:rPr lang="el-GR" altLang="el-GR" dirty="0"/>
            </a:fld>
            <a:endParaRPr lang="el-GR" altLang="el-G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l-GR" sz="800" b="0" i="0" u="none" strike="noStrike" kern="1200" cap="none" spc="0" normalizeH="0" baseline="0" noProof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l-GR" sz="800" b="0" i="0" u="none" strike="noStrike" kern="1200" cap="none" spc="0" normalizeH="0" baseline="0" noProof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l-GR" altLang="el-GR" dirty="0">
                <a:latin typeface="Arial" panose="020B0604020202020204" pitchFamily="34" charset="0"/>
              </a:rPr>
            </a:fld>
            <a:endParaRPr lang="el-GR" altLang="el-G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 hasCustomPrompt="1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889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l-GR"/>
              <a:t>Στυλ υποδείγματος κειμένου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1" hasCustomPrompt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l-GR"/>
              <a:t>Στυλ υποδείγματος κειμένου</a:t>
            </a:r>
            <a:endParaRPr lang="el-GR"/>
          </a:p>
          <a:p>
            <a:pPr lvl="1"/>
            <a:r>
              <a:rPr lang="el-GR"/>
              <a:t>Δεύτερου επιπέδου</a:t>
            </a:r>
            <a:endParaRPr lang="el-GR"/>
          </a:p>
          <a:p>
            <a:pPr lvl="2"/>
            <a:r>
              <a:rPr lang="el-GR"/>
              <a:t>Τρίτου επιπέδου</a:t>
            </a:r>
            <a:endParaRPr lang="el-GR"/>
          </a:p>
          <a:p>
            <a:pPr lvl="3"/>
            <a:r>
              <a:rPr lang="el-GR"/>
              <a:t>Τέταρτου επιπέδου</a:t>
            </a:r>
            <a:endParaRPr lang="el-GR"/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l-GR" sz="800" b="0" i="0" u="none" strike="noStrike" kern="1200" cap="none" spc="0" normalizeH="0" baseline="0" noProof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l-GR" sz="800" b="0" i="0" u="none" strike="noStrike" kern="1200" cap="none" spc="0" normalizeH="0" baseline="0" noProof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l-GR" altLang="el-GR" dirty="0">
                <a:latin typeface="Arial" panose="020B0604020202020204" pitchFamily="34" charset="0"/>
              </a:rPr>
            </a:fld>
            <a:endParaRPr lang="el-GR" altLang="el-G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 hasCustomPrompt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 vert="horz" wrap="square" lIns="91440" tIns="45720" rIns="91440" bIns="45720" numCol="1" anchor="t" anchorCtr="0" compatLnSpc="1">
            <a:normAutofit/>
          </a:bodyPr>
          <a:lstStyle>
            <a:lvl1pPr marL="0" indent="0">
              <a:buNone/>
              <a:defRPr sz="32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SzTx/>
              <a:buFont typeface="Georgia" panose="02040502050405020303" pitchFamily="18" charset="0"/>
              <a:buNone/>
              <a:defRPr/>
            </a:pPr>
            <a:r>
              <a:rPr kumimoji="0" lang="el-GR" sz="3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Κάντε κλικ στο εικονίδιο για να προσθέσετε μια εικόνα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 hasCustomPrompt="1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l-GR"/>
              <a:t>Στυλ υποδείγματος κειμένου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l-GR" sz="800" b="0" i="0" u="none" strike="noStrike" kern="1200" cap="none" spc="0" normalizeH="0" baseline="0" noProof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l-GR" sz="800" b="0" i="0" u="none" strike="noStrike" kern="1200" cap="none" spc="0" normalizeH="0" baseline="0" noProof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l-GR" altLang="el-GR" dirty="0">
                <a:latin typeface="Arial" panose="020B0604020202020204" pitchFamily="34" charset="0"/>
              </a:rPr>
            </a:fld>
            <a:endParaRPr lang="el-GR" altLang="el-G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8" name="Ορθογώνιο 27"/>
          <p:cNvSpPr/>
          <p:nvPr/>
        </p:nvSpPr>
        <p:spPr>
          <a:xfrm>
            <a:off x="0" y="366713"/>
            <a:ext cx="9144000" cy="84138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9" name="Ορθογώνιο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0" name="Ορθογώνιο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1" name="Ορθογώνιο 30"/>
          <p:cNvSpPr/>
          <p:nvPr/>
        </p:nvSpPr>
        <p:spPr>
          <a:xfrm flipV="1">
            <a:off x="5410200" y="360363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2" name="Ορθογώνιο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 useBgFill="1">
        <p:nvSpPr>
          <p:cNvPr id="33" name="Στρογγυλεμένο ορθογώνιο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 useBgFill="1">
        <p:nvSpPr>
          <p:cNvPr id="34" name="Στρογγυλεμένο ορθογώνιο 33"/>
          <p:cNvSpPr/>
          <p:nvPr/>
        </p:nvSpPr>
        <p:spPr bwMode="white">
          <a:xfrm>
            <a:off x="7373938" y="588963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5" name="Ορθογώνιο 34"/>
          <p:cNvSpPr/>
          <p:nvPr/>
        </p:nvSpPr>
        <p:spPr bwMode="invGray">
          <a:xfrm>
            <a:off x="9085263" y="-1587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6" name="Ορθογώνιο 35"/>
          <p:cNvSpPr/>
          <p:nvPr/>
        </p:nvSpPr>
        <p:spPr bwMode="invGray">
          <a:xfrm>
            <a:off x="9043988" y="-1587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7" name="Ορθογώνιο 36"/>
          <p:cNvSpPr/>
          <p:nvPr/>
        </p:nvSpPr>
        <p:spPr bwMode="invGray">
          <a:xfrm>
            <a:off x="9024938" y="-1587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8" name="Ορθογώνιο 37"/>
          <p:cNvSpPr/>
          <p:nvPr/>
        </p:nvSpPr>
        <p:spPr bwMode="invGray">
          <a:xfrm>
            <a:off x="8975725" y="-1587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9" name="Ορθογώνιο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0" name="Ορθογώνιο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39" name="Θέση τίτλου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el-GR" altLang="el-GR" dirty="0"/>
              <a:t>Στυλ κύριου τίτλου</a:t>
            </a:r>
            <a:endParaRPr lang="en-US" altLang="el-GR" dirty="0"/>
          </a:p>
        </p:txBody>
      </p:sp>
      <p:sp>
        <p:nvSpPr>
          <p:cNvPr id="1040" name="Θέση κειμένου 12"/>
          <p:cNvSpPr>
            <a:spLocks noGrp="1"/>
          </p:cNvSpPr>
          <p:nvPr>
            <p:ph type="body" idx="1"/>
          </p:nvPr>
        </p:nvSpPr>
        <p:spPr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el-GR" altLang="el-GR" dirty="0"/>
              <a:t>Στυλ υποδείγματος κειμένου</a:t>
            </a:r>
            <a:endParaRPr lang="el-GR" altLang="el-GR" dirty="0"/>
          </a:p>
          <a:p>
            <a:pPr lvl="1"/>
            <a:r>
              <a:rPr lang="el-GR" altLang="el-GR" dirty="0"/>
              <a:t>Δεύτερου επιπέδου</a:t>
            </a:r>
            <a:endParaRPr lang="el-GR" altLang="el-GR" dirty="0"/>
          </a:p>
          <a:p>
            <a:pPr lvl="2"/>
            <a:r>
              <a:rPr lang="el-GR" altLang="el-GR" dirty="0"/>
              <a:t>Τρίτου επιπέδου</a:t>
            </a:r>
            <a:endParaRPr lang="el-GR" altLang="el-GR" dirty="0"/>
          </a:p>
          <a:p>
            <a:pPr lvl="3"/>
            <a:r>
              <a:rPr lang="el-GR" altLang="el-GR" dirty="0"/>
              <a:t>Τέταρτου επιπέδου</a:t>
            </a:r>
            <a:endParaRPr lang="el-GR" altLang="el-GR" dirty="0"/>
          </a:p>
          <a:p>
            <a:pPr lvl="4"/>
            <a:r>
              <a:rPr lang="el-GR" altLang="el-GR" dirty="0"/>
              <a:t>Πέμπτου επιπέδου</a:t>
            </a:r>
            <a:endParaRPr lang="en-US" altLang="el-GR" dirty="0"/>
          </a:p>
        </p:txBody>
      </p:sp>
      <p:sp>
        <p:nvSpPr>
          <p:cNvPr id="14" name="Θέση ημερομηνίας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3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l-GR" sz="800" b="0" i="0" u="none" strike="noStrike" kern="1200" cap="none" spc="0" normalizeH="0" baseline="0" noProof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l-GR" sz="800" b="0" i="0" u="none" strike="noStrike" kern="1200" cap="none" spc="0" normalizeH="0" baseline="0" noProof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3" name="Θέση αριθμού διαφάνειας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>
              <a:defRPr>
                <a:solidFill>
                  <a:srgbClr val="FFFFFF"/>
                </a:solidFill>
              </a:defRPr>
            </a:lvl1pPr>
          </a:lstStyle>
          <a:p>
            <a:pPr lvl="0" eaLnBrk="1" hangingPunct="1">
              <a:buNone/>
            </a:pPr>
            <a:fld id="{9A0DB2DC-4C9A-4742-B13C-FB6460FD3503}" type="slidenum">
              <a:rPr lang="el-GR" altLang="el-GR" dirty="0">
                <a:latin typeface="Arial" panose="020B0604020202020204" pitchFamily="34" charset="0"/>
              </a:rPr>
            </a:fld>
            <a:endParaRPr lang="el-GR" altLang="el-GR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anose="020B0603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anose="020B0603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anose="020B0603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anose="020B0603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anose="020B0603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anose="020B0603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anose="020B0603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anose="020B0603020202020204" pitchFamily="34" charset="0"/>
        </a:defRPr>
      </a:lvl9pPr>
    </p:titleStyle>
    <p:bodyStyle>
      <a:lvl1pPr marL="365125" indent="-255905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anose="02040502050405020303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38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anose="02040502050405020303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655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830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380" indent="-182880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anose="02040502050405020303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090" indent="-182880" algn="l" rtl="0" eaLnBrk="1" latinLnBrk="0" hangingPunct="1">
        <a:spcBef>
          <a:spcPts val="300"/>
        </a:spcBef>
        <a:buClr>
          <a:schemeClr val="accent3"/>
        </a:buClr>
        <a:buFont typeface="Georgia" panose="02040502050405020303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 panose="02040502050405020303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30095" indent="-182880" algn="l" rtl="0" eaLnBrk="1" latinLnBrk="0" hangingPunct="1">
        <a:spcBef>
          <a:spcPts val="300"/>
        </a:spcBef>
        <a:buClr>
          <a:schemeClr val="accent3"/>
        </a:buClr>
        <a:buFont typeface="Georgia" panose="02040502050405020303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 panose="02040502050405020303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50" name="Rectangle 2"/>
          <p:cNvSpPr>
            <a:spLocks noGrp="1"/>
          </p:cNvSpPr>
          <p:nvPr>
            <p:ph type="ctrTitle" hasCustomPrompt="1"/>
          </p:nvPr>
        </p:nvSpPr>
        <p:spPr>
          <a:xfrm>
            <a:off x="250825" y="476250"/>
            <a:ext cx="8532813" cy="3240088"/>
          </a:xfrm>
          <a:ln/>
        </p:spPr>
        <p:txBody>
          <a:bodyPr vert="horz" wrap="square" lIns="91440" tIns="45720" rIns="91440" bIns="45720" anchor="b" anchorCtr="0"/>
          <a:p>
            <a:pPr eaLnBrk="1" hangingPunct="1">
              <a:buClrTx/>
              <a:buSzTx/>
              <a:buFontTx/>
            </a:pPr>
            <a:br>
              <a:rPr lang="el-GR" altLang="el-GR" kern="1200" dirty="0">
                <a:latin typeface="+mj-lt"/>
                <a:ea typeface="+mj-ea"/>
                <a:cs typeface="+mj-cs"/>
              </a:rPr>
            </a:br>
            <a:br>
              <a:rPr lang="el-GR" altLang="el-GR" kern="1200" dirty="0">
                <a:latin typeface="+mj-lt"/>
                <a:ea typeface="+mj-ea"/>
                <a:cs typeface="+mj-cs"/>
              </a:rPr>
            </a:br>
            <a:r>
              <a:rPr lang="el-GR" altLang="el-GR" sz="4800" kern="1200" dirty="0">
                <a:solidFill>
                  <a:schemeClr val="hlink"/>
                </a:solidFill>
                <a:latin typeface="+mj-lt"/>
                <a:ea typeface="+mj-ea"/>
                <a:cs typeface="+mj-cs"/>
              </a:rPr>
              <a:t>( </a:t>
            </a:r>
            <a:r>
              <a:rPr lang="el-GR" altLang="el-GR" sz="4800" kern="1200" dirty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Έρευνα &amp; Πειραματισμός )</a:t>
            </a:r>
            <a:br>
              <a:rPr lang="el-GR" altLang="el-GR" sz="4800" kern="1200" dirty="0">
                <a:solidFill>
                  <a:srgbClr val="FFFF00"/>
                </a:solidFill>
                <a:latin typeface="+mj-lt"/>
                <a:ea typeface="+mj-ea"/>
                <a:cs typeface="+mj-cs"/>
              </a:rPr>
            </a:br>
            <a:endParaRPr lang="el-GR" altLang="el-GR" sz="4800" kern="1200" dirty="0">
              <a:solidFill>
                <a:srgbClr val="FFFF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171" name="Rectangle 3"/>
          <p:cNvSpPr>
            <a:spLocks noGrp="1"/>
          </p:cNvSpPr>
          <p:nvPr>
            <p:ph type="subTitle" idx="1" hasCustomPrompt="1"/>
          </p:nvPr>
        </p:nvSpPr>
        <p:spPr>
          <a:xfrm>
            <a:off x="1042988" y="4581525"/>
            <a:ext cx="6781800" cy="1752600"/>
          </a:xfrm>
          <a:ln/>
        </p:spPr>
        <p:txBody>
          <a:bodyPr vert="horz" wrap="square" lIns="91440" tIns="45720" rIns="91440" bIns="45720" anchor="t" anchorCtr="0"/>
          <a:p>
            <a:pPr marL="63500" eaLnBrk="1" hangingPunct="1">
              <a:lnSpc>
                <a:spcPct val="90000"/>
              </a:lnSpc>
              <a:buClr>
                <a:srgbClr val="A04DA3"/>
              </a:buClr>
              <a:buSzTx/>
              <a:buFont typeface="Arial" panose="020B0604020202020204" pitchFamily="34" charset="0"/>
            </a:pPr>
            <a:r>
              <a:rPr lang="el-GR" altLang="el-GR" kern="1200" dirty="0">
                <a:latin typeface="Comic Sans MS" panose="030F0702030302020204" pitchFamily="66" charset="0"/>
                <a:ea typeface="+mn-ea"/>
                <a:cs typeface="+mn-cs"/>
              </a:rPr>
              <a:t> Γ</a:t>
            </a:r>
            <a:r>
              <a:rPr lang="el-GR" altLang="el-GR" sz="3600" kern="1200" dirty="0">
                <a:latin typeface="Comic Sans MS" panose="030F0702030302020204" pitchFamily="66" charset="0"/>
                <a:ea typeface="+mn-ea"/>
                <a:cs typeface="+mn-cs"/>
              </a:rPr>
              <a:t>΄ΤΑΞΗΣ ΓΥΜΝΑΣΙΟΥ</a:t>
            </a:r>
            <a:br>
              <a:rPr lang="el-GR" altLang="el-GR" sz="3600" kern="1200" dirty="0">
                <a:latin typeface="Comic Sans MS" panose="030F0702030302020204" pitchFamily="66" charset="0"/>
                <a:ea typeface="+mn-ea"/>
                <a:cs typeface="+mn-cs"/>
              </a:rPr>
            </a:br>
            <a:endParaRPr lang="el-GR" altLang="el-GR" sz="3600" kern="1200" dirty="0">
              <a:latin typeface="Comic Sans MS" panose="030F0702030302020204" pitchFamily="66" charset="0"/>
              <a:ea typeface="+mn-ea"/>
              <a:cs typeface="+mn-cs"/>
            </a:endParaRPr>
          </a:p>
          <a:p>
            <a:pPr marL="63500" eaLnBrk="1" hangingPunct="1">
              <a:lnSpc>
                <a:spcPct val="90000"/>
              </a:lnSpc>
              <a:buClr>
                <a:srgbClr val="A04DA3"/>
              </a:buClr>
              <a:buSzTx/>
              <a:buFont typeface="Arial" panose="020B0604020202020204" pitchFamily="34" charset="0"/>
            </a:pPr>
            <a:r>
              <a:rPr lang="el-GR" altLang="el-GR" kern="1200" dirty="0">
                <a:latin typeface="Comic Sans MS" panose="030F0702030302020204" pitchFamily="66" charset="0"/>
                <a:ea typeface="+mn-ea"/>
                <a:cs typeface="+mn-cs"/>
              </a:rPr>
              <a:t> </a:t>
            </a:r>
            <a:r>
              <a:rPr lang="el-GR" altLang="el-GR" kern="1200" dirty="0">
                <a:solidFill>
                  <a:schemeClr val="folHlink"/>
                </a:solidFill>
                <a:latin typeface="Comic Sans MS" panose="030F0702030302020204" pitchFamily="66" charset="0"/>
                <a:ea typeface="+mn-ea"/>
                <a:cs typeface="+mn-cs"/>
              </a:rPr>
              <a:t>2022</a:t>
            </a:r>
            <a:endParaRPr lang="en-US" altLang="el-GR" kern="1200" dirty="0">
              <a:solidFill>
                <a:schemeClr val="folHlink"/>
              </a:solidFill>
              <a:latin typeface="Comic Sans MS" panose="030F0702030302020204" pitchFamily="66" charset="0"/>
              <a:ea typeface="+mn-ea"/>
              <a:cs typeface="+mn-cs"/>
            </a:endParaRPr>
          </a:p>
          <a:p>
            <a:pPr marL="63500" eaLnBrk="1" hangingPunct="1">
              <a:lnSpc>
                <a:spcPct val="90000"/>
              </a:lnSpc>
              <a:buClr>
                <a:srgbClr val="A04DA3"/>
              </a:buClr>
              <a:buSzTx/>
              <a:buFont typeface="Arial" panose="020B0604020202020204" pitchFamily="34" charset="0"/>
            </a:pPr>
            <a:endParaRPr lang="el-GR" altLang="el-GR" kern="1200" dirty="0">
              <a:solidFill>
                <a:schemeClr val="folHlink"/>
              </a:solidFill>
              <a:latin typeface="Comic Sans MS" panose="030F0702030302020204" pitchFamily="66" charset="0"/>
              <a:ea typeface="+mn-ea"/>
              <a:cs typeface="+mn-cs"/>
            </a:endParaRPr>
          </a:p>
        </p:txBody>
      </p:sp>
      <p:pic>
        <p:nvPicPr>
          <p:cNvPr id="7172" name="Picture 4" descr="gears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708400" y="2997200"/>
            <a:ext cx="1666875" cy="12541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173" name="WordArt 5"/>
          <p:cNvSpPr>
            <a:spLocks noTextEdit="1"/>
          </p:cNvSpPr>
          <p:nvPr/>
        </p:nvSpPr>
        <p:spPr>
          <a:xfrm>
            <a:off x="900113" y="476250"/>
            <a:ext cx="7129462" cy="787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en-US" sz="3600">
                <a:ln w="34925" cap="flat" cmpd="sng">
                  <a:solidFill>
                    <a:srgbClr val="FFCC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FFFF00"/>
                </a:solidFill>
                <a:effectLst>
                  <a:outerShdw dist="92457" dir="4443276" algn="ctr" rotWithShape="0">
                    <a:srgbClr val="C0C0C0">
                      <a:alpha val="79999"/>
                    </a:srgbClr>
                  </a:outerShdw>
                </a:effectLst>
                <a:latin typeface="Comic Sans MS" panose="030F0702030302020204" pitchFamily="66" charset="0"/>
                <a:ea typeface="Comic Sans MS" panose="030F0702030302020204" pitchFamily="66" charset="0"/>
              </a:rPr>
              <a:t>ΤΕΧΝΟΛΟΓΙΑ</a:t>
            </a:r>
            <a:endParaRPr lang="en-US" sz="3600">
              <a:ln w="34925" cap="flat" cmpd="sng">
                <a:solidFill>
                  <a:srgbClr val="FFCC00"/>
                </a:solidFill>
                <a:prstDash val="solid"/>
                <a:headEnd type="none" w="med" len="med"/>
                <a:tailEnd type="none" w="med" len="med"/>
              </a:ln>
              <a:solidFill>
                <a:srgbClr val="FFFF00"/>
              </a:solidFill>
              <a:effectLst>
                <a:outerShdw dist="92457" dir="4443276" algn="ctr" rotWithShape="0">
                  <a:srgbClr val="C0C0C0">
                    <a:alpha val="79999"/>
                  </a:srgbClr>
                </a:outerShdw>
              </a:effectLst>
              <a:latin typeface="Comic Sans MS" panose="030F0702030302020204" pitchFamily="66" charset="0"/>
              <a:ea typeface="Comic Sans MS" panose="030F0702030302020204" pitchFamily="66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0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0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1858" name="Rectangle 2"/>
          <p:cNvSpPr>
            <a:spLocks noGrp="1" noRot="1" noChangeArrowheads="1"/>
          </p:cNvSpPr>
          <p:nvPr>
            <p:ph type="title" hasCustomPrompt="1"/>
          </p:nvPr>
        </p:nvSpPr>
        <p:spPr>
          <a:xfrm>
            <a:off x="428625" y="214313"/>
            <a:ext cx="8229600" cy="1143000"/>
          </a:xfrm>
        </p:spPr>
        <p:txBody>
          <a:bodyPr vert="horz" wrap="square" lIns="91440" tIns="45720" rIns="91440" bIns="45720" numCol="1" rtlCol="0" anchor="ctr" anchorCtr="0" compatLnSpc="1"/>
          <a:p>
            <a:pPr eaLnBrk="1" hangingPunct="1">
              <a:buNone/>
            </a:pPr>
            <a:r>
              <a:rPr sz="3600" dirty="0">
                <a:latin typeface="Comic Sans MS" panose="030F0702030302020204" pitchFamily="66" charset="0"/>
              </a:rPr>
              <a:t>3</a:t>
            </a:r>
            <a:r>
              <a:rPr sz="3600" baseline="30000" dirty="0">
                <a:latin typeface="Comic Sans MS" panose="030F0702030302020204" pitchFamily="66" charset="0"/>
              </a:rPr>
              <a:t>ο</a:t>
            </a:r>
            <a:r>
              <a:rPr sz="3600" dirty="0">
                <a:latin typeface="Comic Sans MS" panose="030F0702030302020204" pitchFamily="66" charset="0"/>
              </a:rPr>
              <a:t>  ΜΑΘΗΜΑ</a:t>
            </a:r>
            <a:br>
              <a:rPr sz="3600" dirty="0"/>
            </a:br>
            <a:r>
              <a:rPr sz="3600" dirty="0"/>
              <a:t>ΤΑΞΙΝΟΜΗΣΗ ΕΠΙΣΤ.ΕΡΕΥΝΑΣ</a:t>
            </a:r>
            <a:endParaRPr sz="2700" dirty="0">
              <a:solidFill>
                <a:schemeClr val="hlink"/>
              </a:solidFill>
            </a:endParaRPr>
          </a:p>
        </p:txBody>
      </p:sp>
      <p:sp>
        <p:nvSpPr>
          <p:cNvPr id="121859" name="Rectangle 3"/>
          <p:cNvSpPr>
            <a:spLocks noGrp="1" noRot="1" noChangeArrowheads="1"/>
          </p:cNvSpPr>
          <p:nvPr>
            <p:ph idx="1" hasCustomPrompt="1"/>
          </p:nvPr>
        </p:nvSpPr>
        <p:spPr>
          <a:xfrm>
            <a:off x="468313" y="1500188"/>
            <a:ext cx="8229600" cy="4929188"/>
          </a:xfrm>
        </p:spPr>
        <p:txBody>
          <a:bodyPr vert="horz" wrap="square" lIns="91440" tIns="45720" rIns="91440" bIns="45720" numCol="1" anchor="t" anchorCtr="0" compatLnSpc="1"/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endParaRPr lang="el-GR" altLang="el-GR" sz="2400" b="1" dirty="0"/>
          </a:p>
          <a:p>
            <a:pPr eaLnBrk="1" hangingPunct="1">
              <a:lnSpc>
                <a:spcPct val="70000"/>
              </a:lnSpc>
              <a:buFont typeface="Georgia" panose="02040502050405020303" pitchFamily="18" charset="0"/>
              <a:buChar char="•"/>
            </a:pPr>
            <a:r>
              <a:rPr lang="el-GR" altLang="el-GR" b="1" dirty="0">
                <a:solidFill>
                  <a:schemeClr val="tx2"/>
                </a:solidFill>
              </a:rPr>
              <a:t>Ως προς τη δυνατότητα πρακτικής αξιοποίησης των ερευνητικών αποτελεσμάτων:</a:t>
            </a:r>
            <a:r>
              <a:rPr lang="el-GR" altLang="el-GR" dirty="0"/>
              <a:t> Βασική  ή  θεωρητική   έρευνα     και   εφαρμοσμένη έρευνα.</a:t>
            </a:r>
            <a:endParaRPr lang="el-GR" altLang="el-GR" b="1" dirty="0"/>
          </a:p>
          <a:p>
            <a:pPr eaLnBrk="1" hangingPunct="1">
              <a:lnSpc>
                <a:spcPct val="70000"/>
              </a:lnSpc>
              <a:buFont typeface="Georgia" panose="02040502050405020303" pitchFamily="18" charset="0"/>
              <a:buChar char="•"/>
            </a:pPr>
            <a:r>
              <a:rPr lang="el-GR" altLang="el-GR" b="1" dirty="0">
                <a:solidFill>
                  <a:schemeClr val="tx2"/>
                </a:solidFill>
              </a:rPr>
              <a:t>Ως προς τον επιστημονικό κλάδο:</a:t>
            </a:r>
            <a:r>
              <a:rPr lang="el-GR" altLang="el-GR" dirty="0"/>
              <a:t>  Παιδαγωγική, βιολογική, κοινωνιολογική, ιστορική, εθνογραφική κ.λ.π.</a:t>
            </a:r>
            <a:endParaRPr lang="el-GR" altLang="el-GR" b="1" dirty="0"/>
          </a:p>
          <a:p>
            <a:pPr eaLnBrk="1" hangingPunct="1">
              <a:lnSpc>
                <a:spcPct val="70000"/>
              </a:lnSpc>
              <a:buFont typeface="Georgia" panose="02040502050405020303" pitchFamily="18" charset="0"/>
              <a:buChar char="•"/>
            </a:pPr>
            <a:r>
              <a:rPr lang="el-GR" altLang="el-GR" b="1" dirty="0">
                <a:solidFill>
                  <a:schemeClr val="tx2"/>
                </a:solidFill>
              </a:rPr>
              <a:t>Ως προς τον χώρο όπου διενεργείται η έρευνα:</a:t>
            </a:r>
            <a:r>
              <a:rPr lang="el-GR" altLang="el-GR" dirty="0"/>
              <a:t>  Εργαστηριακή, επιτόπια κ.λ.π.</a:t>
            </a:r>
            <a:endParaRPr lang="el-GR" altLang="el-GR" b="1" dirty="0"/>
          </a:p>
          <a:p>
            <a:pPr eaLnBrk="1" hangingPunct="1">
              <a:lnSpc>
                <a:spcPct val="70000"/>
              </a:lnSpc>
              <a:buFont typeface="Georgia" panose="02040502050405020303" pitchFamily="18" charset="0"/>
              <a:buChar char="•"/>
            </a:pPr>
            <a:r>
              <a:rPr lang="el-GR" altLang="el-GR" b="1" dirty="0">
                <a:solidFill>
                  <a:schemeClr val="tx2"/>
                </a:solidFill>
              </a:rPr>
              <a:t>Ως προς τον αριθμό των εξεταζόμενων στοιχείων:</a:t>
            </a:r>
            <a:r>
              <a:rPr lang="el-GR" altLang="el-GR" dirty="0"/>
              <a:t>   Δειγματοληπτική, ατομική περίπτωση</a:t>
            </a:r>
            <a:r>
              <a:rPr lang="el-GR" altLang="el-GR" b="1" dirty="0"/>
              <a:t> ,ολική</a:t>
            </a:r>
            <a:endParaRPr lang="el-GR" altLang="el-GR" b="1" dirty="0"/>
          </a:p>
          <a:p>
            <a:pPr eaLnBrk="1" hangingPunct="1">
              <a:lnSpc>
                <a:spcPct val="70000"/>
              </a:lnSpc>
            </a:pPr>
            <a:r>
              <a:rPr lang="el-GR" altLang="el-GR" b="1" dirty="0">
                <a:solidFill>
                  <a:schemeClr val="tx2"/>
                </a:solidFill>
              </a:rPr>
              <a:t>Με βάση τον έλεγχο των παραγόντων :</a:t>
            </a:r>
            <a:r>
              <a:rPr lang="el-GR" altLang="el-GR" b="1" dirty="0"/>
              <a:t> </a:t>
            </a:r>
            <a:r>
              <a:rPr lang="el-GR" altLang="el-GR" dirty="0"/>
              <a:t>Περιγραφική και πειραματική έρευνα</a:t>
            </a:r>
            <a:endParaRPr lang="el-GR" altLang="el-GR" dirty="0"/>
          </a:p>
        </p:txBody>
      </p:sp>
      <p:sp>
        <p:nvSpPr>
          <p:cNvPr id="20484" name="5 - Θέση αριθμού διαφάνειας"/>
          <p:cNvSpPr txBox="1"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noFill/>
          <a:ln>
            <a:noFill/>
          </a:ln>
        </p:spPr>
        <p:txBody>
          <a:bodyPr anchor="b" anchorCtr="0"/>
          <a:p>
            <a:pPr marL="0" indent="0" algn="r" eaLnBrk="1" hangingPunct="1">
              <a:spcBef>
                <a:spcPct val="0"/>
              </a:spcBef>
              <a:buClrTx/>
              <a:buFontTx/>
              <a:buNone/>
            </a:pPr>
            <a:fld id="{9A0DB2DC-4C9A-4742-B13C-FB6460FD3503}" type="slidenum">
              <a:rPr lang="el-GR" altLang="el-GR" sz="1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fld>
            <a:endParaRPr lang="el-GR" altLang="el-GR" sz="1800" dirty="0">
              <a:solidFill>
                <a:srgbClr val="FFFFFF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1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charRg st="1" end="13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21859">
                                            <p:txEl>
                                              <p:charRg st="1" end="13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charRg st="136" end="23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121859">
                                            <p:txEl>
                                              <p:charRg st="136" end="23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charRg st="238" end="3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121859">
                                            <p:txEl>
                                              <p:charRg st="238" end="3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charRg st="314" end="40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121859">
                                            <p:txEl>
                                              <p:charRg st="314" end="40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charRg st="405" end="47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121859">
                                            <p:txEl>
                                              <p:charRg st="405" end="47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5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3906" name="Rectangle 2"/>
          <p:cNvSpPr>
            <a:spLocks noGrp="1" noRot="1" noChangeArrowheads="1"/>
          </p:cNvSpPr>
          <p:nvPr>
            <p:ph type="title" hasCustomPrompt="1"/>
          </p:nvPr>
        </p:nvSpPr>
        <p:spPr>
          <a:xfrm>
            <a:off x="357188" y="285750"/>
            <a:ext cx="8229600" cy="1143000"/>
          </a:xfrm>
        </p:spPr>
        <p:txBody>
          <a:bodyPr vert="horz" wrap="square" lIns="91440" tIns="45720" rIns="91440" bIns="45720" numCol="1" rtlCol="0" anchor="ctr" anchorCtr="0" compatLnSpc="1"/>
          <a:p>
            <a:pPr eaLnBrk="1" hangingPunct="1">
              <a:buNone/>
            </a:pPr>
            <a:r>
              <a:rPr sz="3600" dirty="0">
                <a:latin typeface="Comic Sans MS" panose="030F0702030302020204" pitchFamily="66" charset="0"/>
              </a:rPr>
              <a:t> 4</a:t>
            </a:r>
            <a:r>
              <a:rPr sz="3600" baseline="30000" dirty="0">
                <a:latin typeface="Comic Sans MS" panose="030F0702030302020204" pitchFamily="66" charset="0"/>
              </a:rPr>
              <a:t>ο</a:t>
            </a:r>
            <a:r>
              <a:rPr sz="3600" dirty="0">
                <a:latin typeface="Comic Sans MS" panose="030F0702030302020204" pitchFamily="66" charset="0"/>
              </a:rPr>
              <a:t>  ΜΑΘΗΜΑ ΤΕΧΝΟΛΟΓΙΑ</a:t>
            </a:r>
            <a:br>
              <a:rPr sz="3600" dirty="0"/>
            </a:br>
            <a:r>
              <a:rPr lang="en-US" altLang="x-none" sz="3600" b="1" dirty="0"/>
              <a:t> </a:t>
            </a:r>
            <a:r>
              <a:rPr sz="3600" b="1" u="sng" dirty="0"/>
              <a:t>ΒΑΣΙΚΗ ΕΡΕΥΝΑ</a:t>
            </a:r>
            <a:endParaRPr sz="3600" dirty="0"/>
          </a:p>
        </p:txBody>
      </p:sp>
      <p:sp>
        <p:nvSpPr>
          <p:cNvPr id="123907" name="Rectangle 3"/>
          <p:cNvSpPr>
            <a:spLocks noGrp="1" noRot="1"/>
          </p:cNvSpPr>
          <p:nvPr>
            <p:ph idx="1" hasCustomPrompt="1"/>
          </p:nvPr>
        </p:nvSpPr>
        <p:spPr>
          <a:xfrm>
            <a:off x="323850" y="1628775"/>
            <a:ext cx="8521700" cy="4752975"/>
          </a:xfrm>
          <a:ln/>
        </p:spPr>
        <p:txBody>
          <a:bodyPr vert="horz" wrap="square" lIns="91440" tIns="45720" rIns="91440" bIns="45720" anchor="t" anchorCtr="0"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l-GR" altLang="el-GR" sz="2000" b="1" dirty="0"/>
              <a:t>  </a:t>
            </a:r>
            <a:r>
              <a:rPr lang="en-US" altLang="el-GR" sz="2000" b="1" dirty="0"/>
              <a:t>  </a:t>
            </a:r>
            <a:endParaRPr lang="el-GR" altLang="el-GR" sz="2000" b="1" u="sng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l-GR" altLang="el-GR" sz="2400" dirty="0"/>
              <a:t>Η βασική έρευνα   έχει σαν σκοπό , να εξηγήσει και να ερμηνεύσει το </a:t>
            </a:r>
            <a:r>
              <a:rPr lang="el-GR" altLang="el-GR" sz="2400" b="1" dirty="0"/>
              <a:t> γιατί ο κόσμος είναι όπως είναι</a:t>
            </a:r>
            <a:r>
              <a:rPr lang="el-GR" altLang="el-GR" sz="2400" dirty="0"/>
              <a:t> . Καθοδηγείται από τη περιέργεια ή το ενδιαφέρον των επιστημόνων  για τον κόσμο γύρω μας.</a:t>
            </a:r>
            <a:endParaRPr lang="el-GR" altLang="el-GR" sz="2400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l-GR" altLang="el-GR" sz="2400" b="1" dirty="0"/>
              <a:t>Δεν κατασκευάζει ή επινοεί κάτι αλλά παράγει γνώση</a:t>
            </a:r>
            <a:r>
              <a:rPr lang="el-GR" altLang="el-GR" sz="2400" dirty="0"/>
              <a:t>.</a:t>
            </a:r>
            <a:endParaRPr lang="el-GR" altLang="el-GR" sz="2400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l-GR" altLang="el-GR" sz="2400" dirty="0"/>
              <a:t>Οι ανακαλύψεις που προκύπτουν από μια βασική έρευνα δεν φαίνεται να έχουν άμεση εμπορική αξία.</a:t>
            </a:r>
            <a:endParaRPr lang="el-GR" altLang="el-GR" sz="2400" b="1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l-GR" altLang="el-GR" sz="2400" b="1" dirty="0">
                <a:solidFill>
                  <a:schemeClr val="tx2"/>
                </a:solidFill>
              </a:rPr>
              <a:t>Παραδείγματα από το πεδίο της βασικής έρευνας :</a:t>
            </a:r>
            <a:endParaRPr lang="el-GR" altLang="el-GR" sz="2400" dirty="0">
              <a:solidFill>
                <a:schemeClr val="tx2"/>
              </a:solidFill>
            </a:endParaRPr>
          </a:p>
          <a:p>
            <a:pPr eaLnBrk="1" hangingPunct="1">
              <a:lnSpc>
                <a:spcPct val="90000"/>
              </a:lnSpc>
              <a:buFont typeface="Georgia" panose="02040502050405020303" pitchFamily="18" charset="0"/>
              <a:buChar char="•"/>
            </a:pPr>
            <a:r>
              <a:rPr lang="el-GR" altLang="el-GR" sz="2400" dirty="0"/>
              <a:t>Πώς άρχισε η δημιουργία του σύμπαντος;</a:t>
            </a:r>
            <a:endParaRPr lang="el-GR" altLang="el-GR" sz="2400" dirty="0"/>
          </a:p>
          <a:p>
            <a:pPr eaLnBrk="1" hangingPunct="1">
              <a:lnSpc>
                <a:spcPct val="90000"/>
              </a:lnSpc>
              <a:buFont typeface="Georgia" panose="02040502050405020303" pitchFamily="18" charset="0"/>
              <a:buChar char="•"/>
            </a:pPr>
            <a:r>
              <a:rPr lang="el-GR" altLang="el-GR" sz="2400" dirty="0"/>
              <a:t>Τι είναι οι ημιαγωγοί;</a:t>
            </a:r>
            <a:endParaRPr lang="el-GR" altLang="el-GR" sz="2400" dirty="0"/>
          </a:p>
          <a:p>
            <a:pPr eaLnBrk="1" hangingPunct="1">
              <a:lnSpc>
                <a:spcPct val="90000"/>
              </a:lnSpc>
              <a:buFont typeface="Georgia" panose="02040502050405020303" pitchFamily="18" charset="0"/>
              <a:buChar char="•"/>
            </a:pPr>
            <a:r>
              <a:rPr lang="el-GR" altLang="el-GR" sz="2400" dirty="0"/>
              <a:t>Τι είναι Φωτοβολταϊκό φαινόμενο</a:t>
            </a:r>
            <a:endParaRPr lang="el-GR" altLang="el-GR" sz="2400" dirty="0"/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el-GR" altLang="el-GR" sz="2400" dirty="0"/>
          </a:p>
        </p:txBody>
      </p:sp>
      <p:sp>
        <p:nvSpPr>
          <p:cNvPr id="22532" name="5 - Θέση αριθμού διαφάνειας"/>
          <p:cNvSpPr txBox="1"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noFill/>
          <a:ln>
            <a:noFill/>
          </a:ln>
        </p:spPr>
        <p:txBody>
          <a:bodyPr anchor="b" anchorCtr="0"/>
          <a:p>
            <a:pPr marL="0" indent="0" algn="r" eaLnBrk="1" hangingPunct="1">
              <a:spcBef>
                <a:spcPct val="0"/>
              </a:spcBef>
              <a:buClrTx/>
              <a:buFontTx/>
              <a:buNone/>
            </a:pPr>
            <a:fld id="{9A0DB2DC-4C9A-4742-B13C-FB6460FD3503}" type="slidenum">
              <a:rPr lang="el-GR" altLang="el-GR" sz="1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fld>
            <a:endParaRPr lang="el-GR" altLang="el-GR" sz="1800" dirty="0">
              <a:solidFill>
                <a:srgbClr val="FFFFFF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3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charRg st="343" end="39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charRg st="343" end="39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charRg st="343" end="39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3907">
                                            <p:txEl>
                                              <p:charRg st="343" end="39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charRg st="391" end="43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charRg st="391" end="43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charRg st="391" end="43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3907">
                                            <p:txEl>
                                              <p:charRg st="391" end="43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charRg st="430" end="45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charRg st="430" end="45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charRg st="430" end="45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23907">
                                            <p:txEl>
                                              <p:charRg st="430" end="45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charRg st="453" end="48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charRg st="453" end="485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charRg st="453" end="48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23907">
                                            <p:txEl>
                                              <p:charRg st="453" end="48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0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5954" name="Rectangle 2"/>
          <p:cNvSpPr>
            <a:spLocks noGrp="1" noRot="1" noChangeArrowheads="1"/>
          </p:cNvSpPr>
          <p:nvPr>
            <p:ph type="title" hasCustomPrompt="1"/>
          </p:nvPr>
        </p:nvSpPr>
        <p:spPr>
          <a:xfrm>
            <a:off x="457200" y="620713"/>
            <a:ext cx="8229600" cy="1008063"/>
          </a:xfrm>
        </p:spPr>
        <p:txBody>
          <a:bodyPr vert="horz" wrap="square" lIns="91440" tIns="45720" rIns="91440" bIns="45720" numCol="1" rtlCol="0" anchor="ctr" anchorCtr="0" compatLnSpc="1"/>
          <a:p>
            <a:pPr eaLnBrk="1" hangingPunct="1">
              <a:buNone/>
            </a:pPr>
            <a:br>
              <a:rPr sz="3600" dirty="0">
                <a:latin typeface="Comic Sans MS" panose="030F0702030302020204" pitchFamily="66" charset="0"/>
              </a:rPr>
            </a:br>
            <a:r>
              <a:rPr sz="3600" dirty="0">
                <a:latin typeface="Comic Sans MS" panose="030F0702030302020204" pitchFamily="66" charset="0"/>
              </a:rPr>
              <a:t> 4</a:t>
            </a:r>
            <a:r>
              <a:rPr sz="3600" baseline="30000" dirty="0">
                <a:latin typeface="Comic Sans MS" panose="030F0702030302020204" pitchFamily="66" charset="0"/>
              </a:rPr>
              <a:t>ο</a:t>
            </a:r>
            <a:r>
              <a:rPr sz="3600" dirty="0">
                <a:latin typeface="Comic Sans MS" panose="030F0702030302020204" pitchFamily="66" charset="0"/>
              </a:rPr>
              <a:t> ΜΑΘΗΜΑ ΤΕΧΝΟΛΟΓΙΑ</a:t>
            </a:r>
            <a:br>
              <a:rPr sz="3600" dirty="0"/>
            </a:br>
            <a:r>
              <a:rPr sz="3600" b="1" u="sng" dirty="0">
                <a:solidFill>
                  <a:schemeClr val="folHlink"/>
                </a:solidFill>
              </a:rPr>
              <a:t>ΕΦΑΡΜΟΣΜΕΝΗ   ΕΡΕΥΝΑ:</a:t>
            </a:r>
            <a:br>
              <a:rPr sz="2900" b="1" dirty="0">
                <a:solidFill>
                  <a:schemeClr val="folHlink"/>
                </a:solidFill>
              </a:rPr>
            </a:br>
            <a:endParaRPr sz="2700" dirty="0">
              <a:solidFill>
                <a:schemeClr val="hlink"/>
              </a:solidFill>
            </a:endParaRPr>
          </a:p>
        </p:txBody>
      </p:sp>
      <p:sp>
        <p:nvSpPr>
          <p:cNvPr id="125955" name="Rectangle 3"/>
          <p:cNvSpPr>
            <a:spLocks noGrp="1" noRot="1"/>
          </p:cNvSpPr>
          <p:nvPr>
            <p:ph idx="1" hasCustomPrompt="1"/>
          </p:nvPr>
        </p:nvSpPr>
        <p:spPr>
          <a:xfrm>
            <a:off x="457200" y="1989138"/>
            <a:ext cx="8229600" cy="4654550"/>
          </a:xfrm>
          <a:ln/>
        </p:spPr>
        <p:txBody>
          <a:bodyPr vert="horz" wrap="square" lIns="91440" tIns="45720" rIns="91440" bIns="45720" anchor="t" anchorCtr="0"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l-GR" altLang="el-GR" dirty="0"/>
              <a:t>Έχει σαν προορισμό την </a:t>
            </a:r>
            <a:r>
              <a:rPr lang="el-GR" altLang="el-GR" b="1" dirty="0"/>
              <a:t>επίλυση πρακτικών προβλημάτων </a:t>
            </a:r>
            <a:r>
              <a:rPr lang="el-GR" altLang="el-GR" dirty="0"/>
              <a:t>του σύγχρονου κόσμου .Για να το πετύχει αυτό πολλές φορές χρησιμοποιεί τα </a:t>
            </a:r>
            <a:r>
              <a:rPr lang="el-GR" altLang="el-GR" b="1" dirty="0"/>
              <a:t>αποτελέσματα της βασικής έρευνας</a:t>
            </a:r>
            <a:endParaRPr lang="el-GR" altLang="el-GR" b="1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l-GR" b="1" dirty="0"/>
              <a:t>   </a:t>
            </a:r>
            <a:r>
              <a:rPr lang="el-GR" altLang="el-GR" b="1" dirty="0">
                <a:solidFill>
                  <a:schemeClr val="tx2"/>
                </a:solidFill>
              </a:rPr>
              <a:t>Παραδείγματα :</a:t>
            </a:r>
            <a:endParaRPr lang="el-GR" altLang="el-GR" dirty="0">
              <a:solidFill>
                <a:schemeClr val="tx2"/>
              </a:solidFill>
            </a:endParaRPr>
          </a:p>
          <a:p>
            <a:pPr eaLnBrk="1" hangingPunct="1">
              <a:lnSpc>
                <a:spcPct val="90000"/>
              </a:lnSpc>
              <a:buFont typeface="Georgia" panose="02040502050405020303" pitchFamily="18" charset="0"/>
              <a:buChar char="•"/>
            </a:pPr>
            <a:r>
              <a:rPr lang="el-GR" altLang="el-GR" dirty="0"/>
              <a:t>Βελτίωση της γεωργικής παραγωγής</a:t>
            </a:r>
            <a:endParaRPr lang="el-GR" altLang="el-GR" dirty="0"/>
          </a:p>
          <a:p>
            <a:pPr eaLnBrk="1" hangingPunct="1">
              <a:lnSpc>
                <a:spcPct val="90000"/>
              </a:lnSpc>
              <a:buFont typeface="Georgia" panose="02040502050405020303" pitchFamily="18" charset="0"/>
              <a:buChar char="•"/>
            </a:pPr>
            <a:r>
              <a:rPr lang="el-GR" altLang="el-GR" dirty="0"/>
              <a:t>Θεραπεία ειδικών ασθενειών</a:t>
            </a:r>
            <a:endParaRPr lang="el-GR" altLang="el-GR" dirty="0"/>
          </a:p>
          <a:p>
            <a:pPr eaLnBrk="1" hangingPunct="1">
              <a:lnSpc>
                <a:spcPct val="90000"/>
              </a:lnSpc>
              <a:buFont typeface="Georgia" panose="02040502050405020303" pitchFamily="18" charset="0"/>
              <a:buChar char="•"/>
            </a:pPr>
            <a:r>
              <a:rPr lang="el-GR" altLang="el-GR" dirty="0"/>
              <a:t>Εξοικονόμηση ενέργειας στο σπίτι, την βιομηχανία και στις μεταφορές.</a:t>
            </a:r>
            <a:endParaRPr lang="el-GR" altLang="el-GR" dirty="0"/>
          </a:p>
          <a:p>
            <a:pPr eaLnBrk="1" hangingPunct="1">
              <a:lnSpc>
                <a:spcPct val="90000"/>
              </a:lnSpc>
              <a:buFont typeface="Georgia" panose="02040502050405020303" pitchFamily="18" charset="0"/>
              <a:buChar char="•"/>
            </a:pPr>
            <a:r>
              <a:rPr lang="el-GR" altLang="el-GR" dirty="0"/>
              <a:t>Προστασία του περιβάλλοντος</a:t>
            </a:r>
            <a:endParaRPr lang="el-GR" altLang="el-GR" dirty="0"/>
          </a:p>
        </p:txBody>
      </p:sp>
      <p:sp>
        <p:nvSpPr>
          <p:cNvPr id="24580" name="5 - Θέση αριθμού διαφάνειας"/>
          <p:cNvSpPr txBox="1"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noFill/>
          <a:ln>
            <a:noFill/>
          </a:ln>
        </p:spPr>
        <p:txBody>
          <a:bodyPr anchor="b" anchorCtr="0"/>
          <a:p>
            <a:pPr marL="0" indent="0" algn="r" eaLnBrk="1" hangingPunct="1">
              <a:spcBef>
                <a:spcPct val="0"/>
              </a:spcBef>
              <a:buClrTx/>
              <a:buFontTx/>
              <a:buNone/>
            </a:pPr>
            <a:fld id="{9A0DB2DC-4C9A-4742-B13C-FB6460FD3503}" type="slidenum">
              <a:rPr lang="el-GR" altLang="el-GR" sz="1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fld>
            <a:endParaRPr lang="el-GR" altLang="el-GR" sz="1800" dirty="0">
              <a:solidFill>
                <a:srgbClr val="FFFFFF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5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charRg st="160" end="17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charRg st="160" end="178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charRg st="160" end="17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5955">
                                            <p:txEl>
                                              <p:charRg st="160" end="17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charRg st="178" end="2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charRg st="178" end="21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charRg st="178" end="2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5955">
                                            <p:txEl>
                                              <p:charRg st="178" end="2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charRg st="211" end="23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charRg st="211" end="238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charRg st="211" end="23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25955">
                                            <p:txEl>
                                              <p:charRg st="211" end="23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charRg st="238" end="30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charRg st="238" end="307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charRg st="238" end="30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25955">
                                            <p:txEl>
                                              <p:charRg st="238" end="30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charRg st="307" end="33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charRg st="307" end="335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>
                                      <p:cBhvr>
                                        <p:cTn id="3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charRg st="307" end="33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25955">
                                            <p:txEl>
                                              <p:charRg st="307" end="33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5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>
          <a:xfrm>
            <a:off x="457200" y="765175"/>
            <a:ext cx="8229600" cy="647700"/>
          </a:xfrm>
        </p:spPr>
        <p:txBody>
          <a:bodyPr vert="horz" wrap="square" lIns="91440" tIns="45720" rIns="91440" bIns="45720" numCol="1" anchor="ctr" anchorCtr="0" compatLnSpc="1"/>
          <a:p>
            <a:pPr eaLnBrk="1" hangingPunct="1">
              <a:buNone/>
            </a:pPr>
            <a:r>
              <a:rPr sz="3600" dirty="0"/>
              <a:t>ΕΙΔΗ  ΜΕΤΑΒΛΗΤΩΝ</a:t>
            </a:r>
            <a:br>
              <a:rPr sz="3600" dirty="0"/>
            </a:br>
            <a:endParaRPr sz="3600" dirty="0"/>
          </a:p>
        </p:txBody>
      </p:sp>
      <p:sp>
        <p:nvSpPr>
          <p:cNvPr id="17411" name="Θέση περιεχομένου 2"/>
          <p:cNvSpPr>
            <a:spLocks noGrp="1"/>
          </p:cNvSpPr>
          <p:nvPr>
            <p:ph idx="1" hasCustomPrompt="1"/>
          </p:nvPr>
        </p:nvSpPr>
        <p:spPr>
          <a:xfrm>
            <a:off x="457200" y="1196975"/>
            <a:ext cx="8229600" cy="5376863"/>
          </a:xfrm>
        </p:spPr>
        <p:txBody>
          <a:bodyPr vert="horz" wrap="square" lIns="91440" tIns="45720" rIns="91440" bIns="45720" numCol="1" anchor="t" anchorCtr="0" compatLnSpc="1"/>
          <a:p>
            <a:pPr eaLnBrk="1" hangingPunct="1"/>
            <a:r>
              <a:rPr lang="el-GR" altLang="el-GR" dirty="0">
                <a:solidFill>
                  <a:srgbClr val="FF0000"/>
                </a:solidFill>
              </a:rPr>
              <a:t>ΑΝΕΞΑΡΤΗΤΗ(Χ) :</a:t>
            </a:r>
            <a:endParaRPr lang="el-GR" altLang="el-GR" dirty="0">
              <a:solidFill>
                <a:srgbClr val="FF0000"/>
              </a:solidFill>
            </a:endParaRPr>
          </a:p>
          <a:p>
            <a:pPr eaLnBrk="1" hangingPunct="1"/>
            <a:r>
              <a:rPr lang="el-GR" altLang="el-GR" dirty="0"/>
              <a:t>είναι  αυτή την οποία  αξιολογούμε  για να διαπιστώσουμε  την επίδρασή  της σε μια   άλλη μεταβλητή.</a:t>
            </a:r>
            <a:endParaRPr lang="el-GR" altLang="el-GR" dirty="0"/>
          </a:p>
          <a:p>
            <a:pPr eaLnBrk="1" hangingPunct="1"/>
            <a:r>
              <a:rPr lang="el-GR" altLang="el-GR" dirty="0">
                <a:solidFill>
                  <a:srgbClr val="FF0000"/>
                </a:solidFill>
              </a:rPr>
              <a:t>ΕΞΑΡΤΗΜΕΝΗ(Ψ):</a:t>
            </a:r>
            <a:endParaRPr lang="el-GR" altLang="el-GR" dirty="0">
              <a:solidFill>
                <a:srgbClr val="FF0000"/>
              </a:solidFill>
            </a:endParaRPr>
          </a:p>
          <a:p>
            <a:pPr eaLnBrk="1" hangingPunct="1"/>
            <a:r>
              <a:rPr lang="el-GR" altLang="el-GR" dirty="0"/>
              <a:t>Είναι  η μεταβλητή την οποία  αξιολογούμε  για να διαπιστώσουμε αν επηρεάστηκε ως αποτέλεσμα  χειρισμού της ανεξάρτητης μεταβλητής</a:t>
            </a:r>
            <a:endParaRPr lang="el-GR" altLang="el-GR" dirty="0"/>
          </a:p>
          <a:p>
            <a:pPr eaLnBrk="1" hangingPunct="1"/>
            <a:endParaRPr lang="el-GR" altLang="el-GR" dirty="0"/>
          </a:p>
          <a:p>
            <a:pPr eaLnBrk="1" hangingPunct="1">
              <a:buNone/>
            </a:pPr>
            <a:r>
              <a:rPr lang="el-GR" altLang="el-GR" dirty="0"/>
              <a:t>Π.Χ.ΛΗΨΗ ΠΡΩΙΝΟΥ(Χ)-ΑΠΟΔΟΣΗ ΣΤΑ ΜΑΘΗΜΑΤΑ(Ψ)</a:t>
            </a:r>
            <a:endParaRPr lang="el-GR" altLang="el-GR" dirty="0"/>
          </a:p>
        </p:txBody>
      </p:sp>
      <p:sp>
        <p:nvSpPr>
          <p:cNvPr id="26628" name="Θέση αριθμού διαφάνειας 3"/>
          <p:cNvSpPr txBox="1"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noFill/>
          <a:ln>
            <a:noFill/>
          </a:ln>
        </p:spPr>
        <p:txBody>
          <a:bodyPr anchor="b" anchorCtr="0"/>
          <a:p>
            <a:pPr marL="0" indent="0" algn="r" eaLnBrk="1" hangingPunct="1">
              <a:spcBef>
                <a:spcPct val="0"/>
              </a:spcBef>
              <a:buClrTx/>
              <a:buFontTx/>
              <a:buNone/>
            </a:pPr>
            <a:fld id="{9A0DB2DC-4C9A-4742-B13C-FB6460FD3503}" type="slidenum">
              <a:rPr lang="el-GR" altLang="el-GR" sz="1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fld>
            <a:endParaRPr lang="el-GR" altLang="el-GR" sz="1800" dirty="0">
              <a:solidFill>
                <a:srgbClr val="FFFFFF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8482" name="Rectangle 2"/>
          <p:cNvSpPr>
            <a:spLocks noGrp="1" noRot="1"/>
          </p:cNvSpPr>
          <p:nvPr>
            <p:ph type="title" hasCustomPrompt="1"/>
          </p:nvPr>
        </p:nvSpPr>
        <p:spPr>
          <a:xfrm>
            <a:off x="468313" y="765175"/>
            <a:ext cx="8675687" cy="1368425"/>
          </a:xfrm>
          <a:ln/>
        </p:spPr>
        <p:txBody>
          <a:bodyPr vert="horz" wrap="square" lIns="91440" tIns="45720" rIns="91440" bIns="45720" anchor="ctr" anchorCtr="0"/>
          <a:p>
            <a:pPr marL="365125" indent="-255270" eaLnBrk="1" hangingPunct="1"/>
            <a:r>
              <a:rPr lang="el-GR" altLang="el-GR" dirty="0">
                <a:latin typeface="Comic Sans MS" panose="030F0702030302020204" pitchFamily="66" charset="0"/>
              </a:rPr>
              <a:t>ΤΕΧΝΟΛΟΓΙΑ</a:t>
            </a:r>
            <a:br>
              <a:rPr lang="el-GR" altLang="el-GR" dirty="0"/>
            </a:br>
            <a:r>
              <a:rPr lang="el-GR" altLang="el-GR" sz="2400" dirty="0"/>
              <a:t> </a:t>
            </a:r>
            <a:r>
              <a:rPr lang="el-GR" altLang="el-GR" sz="2400" dirty="0">
                <a:solidFill>
                  <a:schemeClr val="hlink"/>
                </a:solidFill>
              </a:rPr>
              <a:t>ΜΕΣΑ ΣΥΛΛΟΓΗΣ ΣΤΟΙΧΕΙΩΝ-ΔΕΔΟΜΕΝΩΝ</a:t>
            </a:r>
            <a:br>
              <a:rPr lang="el-GR" altLang="el-GR" sz="2400" dirty="0">
                <a:solidFill>
                  <a:schemeClr val="hlink"/>
                </a:solidFill>
              </a:rPr>
            </a:br>
            <a:br>
              <a:rPr lang="el-GR" altLang="el-GR" sz="3600" dirty="0"/>
            </a:br>
            <a:endParaRPr lang="el-GR" altLang="el-GR" sz="2200" dirty="0">
              <a:solidFill>
                <a:schemeClr val="accent1"/>
              </a:solidFill>
            </a:endParaRPr>
          </a:p>
        </p:txBody>
      </p:sp>
      <p:sp>
        <p:nvSpPr>
          <p:cNvPr id="16387" name="Rectangle 3"/>
          <p:cNvSpPr>
            <a:spLocks noGrp="1" noRot="1" noChangeArrowheads="1"/>
          </p:cNvSpPr>
          <p:nvPr>
            <p:ph idx="1" hasCustomPrompt="1"/>
          </p:nvPr>
        </p:nvSpPr>
        <p:spPr>
          <a:xfrm>
            <a:off x="838200" y="2133600"/>
            <a:ext cx="7648575" cy="3962400"/>
          </a:xfrm>
        </p:spPr>
        <p:txBody>
          <a:bodyPr vert="horz" wrap="square" lIns="91440" tIns="45720" rIns="91440" bIns="45720" numCol="1" anchor="t" anchorCtr="0" compatLnSpc="1"/>
          <a:p>
            <a:pPr eaLnBrk="1" hangingPunct="1">
              <a:lnSpc>
                <a:spcPct val="90000"/>
              </a:lnSpc>
            </a:pPr>
            <a:r>
              <a:rPr lang="el-GR" altLang="el-GR" sz="4400" dirty="0"/>
              <a:t>Μηχανήματα,εργαλεία </a:t>
            </a:r>
            <a:endParaRPr lang="el-GR" altLang="el-GR" sz="4400" dirty="0"/>
          </a:p>
          <a:p>
            <a:pPr eaLnBrk="1" hangingPunct="1">
              <a:lnSpc>
                <a:spcPct val="90000"/>
              </a:lnSpc>
            </a:pPr>
            <a:r>
              <a:rPr lang="el-GR" altLang="el-GR" sz="4400" dirty="0"/>
              <a:t>Τεστ. </a:t>
            </a:r>
            <a:endParaRPr lang="el-GR" altLang="el-GR" sz="4400" dirty="0"/>
          </a:p>
          <a:p>
            <a:pPr eaLnBrk="1" hangingPunct="1">
              <a:lnSpc>
                <a:spcPct val="90000"/>
              </a:lnSpc>
            </a:pPr>
            <a:r>
              <a:rPr lang="el-GR" altLang="el-GR" sz="4400" dirty="0"/>
              <a:t>Ερωτηματολόγια</a:t>
            </a:r>
            <a:endParaRPr lang="el-GR" altLang="el-GR" sz="4400" dirty="0"/>
          </a:p>
          <a:p>
            <a:pPr eaLnBrk="1" hangingPunct="1">
              <a:lnSpc>
                <a:spcPct val="90000"/>
              </a:lnSpc>
            </a:pPr>
            <a:r>
              <a:rPr lang="el-GR" altLang="el-GR" sz="4400" dirty="0"/>
              <a:t>Βαθμολογίες, παρατηρήσεις διαφόρων προσώπων ή ειδικών .</a:t>
            </a:r>
            <a:endParaRPr lang="el-GR" altLang="el-GR" sz="4400" dirty="0"/>
          </a:p>
          <a:p>
            <a:pPr eaLnBrk="1" hangingPunct="1">
              <a:lnSpc>
                <a:spcPct val="90000"/>
              </a:lnSpc>
            </a:pPr>
            <a:endParaRPr lang="el-GR" altLang="el-GR" sz="4400" dirty="0"/>
          </a:p>
        </p:txBody>
      </p:sp>
      <p:sp>
        <p:nvSpPr>
          <p:cNvPr id="27652" name="5 - Θέση αριθμού διαφάνειας"/>
          <p:cNvSpPr txBox="1"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noFill/>
          <a:ln>
            <a:noFill/>
          </a:ln>
        </p:spPr>
        <p:txBody>
          <a:bodyPr anchor="b" anchorCtr="0"/>
          <a:p>
            <a:pPr marL="0" indent="0" algn="r" eaLnBrk="1" hangingPunct="1">
              <a:spcBef>
                <a:spcPct val="0"/>
              </a:spcBef>
              <a:buClrTx/>
              <a:buFontTx/>
              <a:buNone/>
            </a:pPr>
            <a:fld id="{9A0DB2DC-4C9A-4742-B13C-FB6460FD3503}" type="slidenum">
              <a:rPr lang="el-GR" altLang="el-GR" sz="1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fld>
            <a:endParaRPr lang="el-GR" altLang="el-GR" sz="1800" dirty="0">
              <a:solidFill>
                <a:srgbClr val="FFFFFF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8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48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9698" name="Τίτλος 1"/>
          <p:cNvSpPr>
            <a:spLocks noGrp="1"/>
          </p:cNvSpPr>
          <p:nvPr>
            <p:ph type="title" hasCustomPrompt="1"/>
          </p:nvPr>
        </p:nvSpPr>
        <p:spPr>
          <a:xfrm>
            <a:off x="457200" y="692150"/>
            <a:ext cx="8229600" cy="936625"/>
          </a:xfrm>
          <a:ln/>
        </p:spPr>
        <p:txBody>
          <a:bodyPr vert="horz" wrap="square" lIns="91440" tIns="45720" rIns="91440" bIns="45720" anchor="ctr" anchorCtr="0"/>
          <a:p>
            <a:r>
              <a:rPr lang="el-GR" altLang="el-GR" dirty="0"/>
              <a:t>ΥΠΟΘΕΣΗ  ΕΡΕΥΝΑΣ</a:t>
            </a:r>
            <a:endParaRPr lang="el-GR" altLang="el-GR" dirty="0"/>
          </a:p>
        </p:txBody>
      </p:sp>
      <p:sp>
        <p:nvSpPr>
          <p:cNvPr id="29699" name="Θέση περιεχομένου 2"/>
          <p:cNvSpPr>
            <a:spLocks noGrp="1"/>
          </p:cNvSpPr>
          <p:nvPr>
            <p:ph idx="1" hasCustomPrompt="1"/>
          </p:nvPr>
        </p:nvSpPr>
        <p:spPr>
          <a:xfrm>
            <a:off x="457200" y="1341438"/>
            <a:ext cx="8229600" cy="5232400"/>
          </a:xfrm>
          <a:ln/>
        </p:spPr>
        <p:txBody>
          <a:bodyPr vert="horz" wrap="square" lIns="91440" tIns="45720" rIns="91440" bIns="45720" anchor="t" anchorCtr="0"/>
          <a:p>
            <a:r>
              <a:rPr lang="el-GR" altLang="el-GR" sz="4400" dirty="0"/>
              <a:t>Υποθετική  δήλωση  για  τη  σχέση  δύο  ή περισσοτέρων  μεταβλητών,οι  οποίες  μπορουν  να  εξεταστούν   ερευνητικά πχ: Η΄ λήψη  πρωινού  επηρεάζει θετικά  την απόδοση  των μαθητών</a:t>
            </a:r>
            <a:r>
              <a:rPr lang="el-GR" altLang="el-GR" sz="4800" dirty="0"/>
              <a:t>.</a:t>
            </a:r>
            <a:endParaRPr lang="el-GR" altLang="el-GR" sz="4800" dirty="0"/>
          </a:p>
        </p:txBody>
      </p:sp>
      <p:sp>
        <p:nvSpPr>
          <p:cNvPr id="29700" name="Θέση αριθμού διαφάνειας 3"/>
          <p:cNvSpPr txBox="1"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noFill/>
          <a:ln>
            <a:noFill/>
          </a:ln>
        </p:spPr>
        <p:txBody>
          <a:bodyPr anchor="b" anchorCtr="0"/>
          <a:p>
            <a:pPr marL="0" indent="0" algn="r" eaLnBrk="1" hangingPunct="1">
              <a:spcBef>
                <a:spcPct val="0"/>
              </a:spcBef>
              <a:buClrTx/>
              <a:buFontTx/>
              <a:buNone/>
            </a:pPr>
            <a:fld id="{9A0DB2DC-4C9A-4742-B13C-FB6460FD3503}" type="slidenum">
              <a:rPr lang="el-GR" altLang="el-GR" sz="1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fld>
            <a:endParaRPr lang="el-GR" altLang="el-GR" sz="1800" dirty="0">
              <a:solidFill>
                <a:srgbClr val="FFFFFF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0530" name="Rectangle 2"/>
          <p:cNvSpPr>
            <a:spLocks noGrp="1" noRot="1" noChangeArrowheads="1"/>
          </p:cNvSpPr>
          <p:nvPr>
            <p:ph type="title" hasCustomPrompt="1"/>
          </p:nvPr>
        </p:nvSpPr>
        <p:spPr>
          <a:xfrm>
            <a:off x="468313" y="908050"/>
            <a:ext cx="8675688" cy="720725"/>
          </a:xfrm>
        </p:spPr>
        <p:txBody>
          <a:bodyPr vert="horz" wrap="square" lIns="91440" tIns="45720" rIns="91440" bIns="45720" numCol="1" rtlCol="0" anchor="ctr" anchorCtr="0" compatLnSpc="1"/>
          <a:p>
            <a:pPr eaLnBrk="1" hangingPunct="1">
              <a:buNone/>
            </a:pPr>
            <a:r>
              <a:rPr sz="3600" dirty="0">
                <a:latin typeface="Comic Sans MS" panose="030F0702030302020204" pitchFamily="66" charset="0"/>
              </a:rPr>
              <a:t>ΤΕΧΝΟΛΟΓΙΑ</a:t>
            </a:r>
            <a:br>
              <a:rPr sz="3600" dirty="0"/>
            </a:br>
            <a:r>
              <a:rPr sz="2500" b="1" dirty="0">
                <a:solidFill>
                  <a:schemeClr val="hlink"/>
                </a:solidFill>
              </a:rPr>
              <a:t>Τι είναι  μέτρηση;</a:t>
            </a:r>
            <a:br>
              <a:rPr lang="en-US" altLang="x-none" sz="2500" b="1" dirty="0">
                <a:solidFill>
                  <a:schemeClr val="hlink"/>
                </a:solidFill>
              </a:rPr>
            </a:br>
            <a:br>
              <a:rPr sz="2700" dirty="0">
                <a:solidFill>
                  <a:schemeClr val="hlink"/>
                </a:solidFill>
              </a:rPr>
            </a:br>
            <a:br>
              <a:rPr sz="2300" dirty="0">
                <a:solidFill>
                  <a:schemeClr val="hlink"/>
                </a:solidFill>
              </a:rPr>
            </a:br>
            <a:endParaRPr sz="2000" dirty="0">
              <a:solidFill>
                <a:schemeClr val="accent1"/>
              </a:solidFill>
            </a:endParaRPr>
          </a:p>
        </p:txBody>
      </p:sp>
      <p:sp>
        <p:nvSpPr>
          <p:cNvPr id="150531" name="Rectangle 3"/>
          <p:cNvSpPr>
            <a:spLocks noGrp="1" noRot="1" noChangeArrowheads="1"/>
          </p:cNvSpPr>
          <p:nvPr>
            <p:ph idx="1" hasCustomPrompt="1"/>
          </p:nvPr>
        </p:nvSpPr>
        <p:spPr>
          <a:xfrm>
            <a:off x="838200" y="1052513"/>
            <a:ext cx="7648575" cy="5616575"/>
          </a:xfrm>
        </p:spPr>
        <p:txBody>
          <a:bodyPr vert="horz" wrap="square" lIns="91440" tIns="45720" rIns="91440" bIns="45720" numCol="1" rtlCol="0" anchor="t" anchorCtr="0" compatLnSpc="1"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dirty="0">
              <a:solidFill>
                <a:schemeClr val="hlink"/>
              </a:solidFill>
            </a:endParaRP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sz="3200" dirty="0">
                <a:solidFill>
                  <a:schemeClr val="tx2"/>
                </a:solidFill>
              </a:rPr>
              <a:t>Μέτρηση είναι η συστηματική διαδικασία καταχώρισης αριθμητικών τιμών σε ανθρώπους, αντικείμενα, ή γεγονότα σύμφωνα με ένα σύνολο κανόνων. </a:t>
            </a:r>
            <a:br>
              <a:rPr sz="3200" dirty="0">
                <a:solidFill>
                  <a:schemeClr val="tx2"/>
                </a:solidFill>
              </a:rPr>
            </a:br>
            <a:r>
              <a:rPr sz="3200" dirty="0"/>
              <a:t>Η μέτρηση μας επιτρέπει όχι μόνο να περιγράφουμε διαφορές, αλλά να μπορούμε να ιεραρχήσουμε ανθρώπους, αντικείμενα ή γεγονότα, με σημείο αναφοράς τη μεταβλητή που μετρούμε </a:t>
            </a:r>
            <a:endParaRPr sz="3200" dirty="0"/>
          </a:p>
        </p:txBody>
      </p:sp>
      <p:sp>
        <p:nvSpPr>
          <p:cNvPr id="30724" name="5 - Θέση αριθμού διαφάνειας"/>
          <p:cNvSpPr txBox="1"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noFill/>
          <a:ln>
            <a:noFill/>
          </a:ln>
        </p:spPr>
        <p:txBody>
          <a:bodyPr anchor="b" anchorCtr="0"/>
          <a:p>
            <a:pPr marL="0" indent="0" algn="r" eaLnBrk="1" hangingPunct="1">
              <a:spcBef>
                <a:spcPct val="0"/>
              </a:spcBef>
              <a:buClrTx/>
              <a:buFontTx/>
              <a:buNone/>
            </a:pPr>
            <a:fld id="{9A0DB2DC-4C9A-4742-B13C-FB6460FD3503}" type="slidenum">
              <a:rPr lang="el-GR" altLang="el-GR" sz="1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fld>
            <a:endParaRPr lang="el-GR" altLang="el-GR" sz="1800" dirty="0">
              <a:solidFill>
                <a:srgbClr val="FFFFFF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0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53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/>
        <p:txBody>
          <a:bodyPr vert="horz" wrap="square" lIns="91440" tIns="45720" rIns="91440" bIns="45720" numCol="1" anchor="ctr" anchorCtr="0" compatLnSpc="1"/>
          <a:p>
            <a:pPr eaLnBrk="1" hangingPunct="1">
              <a:buNone/>
            </a:pPr>
            <a:r>
              <a:rPr sz="3600" dirty="0"/>
              <a:t>ΕΙΔΗ ΕΡΕΥΝΩΝ ΑΝΑΛΟΓΑ  ΜΕ ΤΟ ΤΗ ΔΙΑΔΙΚΑΣΙΑ ΠΡΑΓΜΑΤΟΠΟΙΗΣΗΣ ΤΟΥΣ</a:t>
            </a:r>
            <a:endParaRPr sz="3600" dirty="0"/>
          </a:p>
        </p:txBody>
      </p:sp>
      <p:sp>
        <p:nvSpPr>
          <p:cNvPr id="32771" name="Θέση περιεχομένου 2"/>
          <p:cNvSpPr>
            <a:spLocks noGrp="1"/>
          </p:cNvSpPr>
          <p:nvPr>
            <p:ph idx="1" hasCustomPrompt="1"/>
          </p:nvPr>
        </p:nvSpPr>
        <p:spPr>
          <a:ln/>
        </p:spPr>
        <p:txBody>
          <a:bodyPr vert="horz" wrap="square" lIns="91440" tIns="45720" rIns="91440" bIns="45720" anchor="t" anchorCtr="0"/>
          <a:p>
            <a:pPr eaLnBrk="1" hangingPunct="1"/>
            <a:r>
              <a:rPr lang="el-GR" altLang="el-GR" dirty="0"/>
              <a:t>ΠΕΙΡΑΜΑΤΙΚΕΣ</a:t>
            </a:r>
            <a:endParaRPr lang="el-GR" altLang="el-GR" dirty="0"/>
          </a:p>
          <a:p>
            <a:pPr eaLnBrk="1" hangingPunct="1"/>
            <a:endParaRPr lang="el-GR" altLang="el-GR" dirty="0"/>
          </a:p>
          <a:p>
            <a:pPr eaLnBrk="1" hangingPunct="1"/>
            <a:endParaRPr lang="el-GR" altLang="el-GR" dirty="0"/>
          </a:p>
          <a:p>
            <a:pPr eaLnBrk="1" hangingPunct="1"/>
            <a:r>
              <a:rPr lang="el-GR" altLang="el-GR" dirty="0"/>
              <a:t>ΔΗΜΟΣΚΟΠΙΚΕΣ</a:t>
            </a:r>
            <a:endParaRPr lang="el-GR" altLang="el-GR" dirty="0"/>
          </a:p>
          <a:p>
            <a:pPr eaLnBrk="1" hangingPunct="1"/>
            <a:endParaRPr lang="el-GR" altLang="el-GR" dirty="0"/>
          </a:p>
          <a:p>
            <a:pPr eaLnBrk="1" hangingPunct="1"/>
            <a:endParaRPr lang="el-GR" altLang="el-GR" dirty="0"/>
          </a:p>
          <a:p>
            <a:pPr eaLnBrk="1" hangingPunct="1"/>
            <a:r>
              <a:rPr lang="el-GR" altLang="el-GR" dirty="0"/>
              <a:t>ΠΕΡΙΓΡΑΦΙΚΕΣ</a:t>
            </a:r>
            <a:endParaRPr lang="el-GR" altLang="el-GR" dirty="0"/>
          </a:p>
        </p:txBody>
      </p:sp>
      <p:sp>
        <p:nvSpPr>
          <p:cNvPr id="32772" name="Θέση αριθμού διαφάνειας 3"/>
          <p:cNvSpPr txBox="1"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noFill/>
          <a:ln>
            <a:noFill/>
          </a:ln>
        </p:spPr>
        <p:txBody>
          <a:bodyPr anchor="b" anchorCtr="0"/>
          <a:p>
            <a:pPr marL="0" indent="0" algn="r" eaLnBrk="1" hangingPunct="1">
              <a:spcBef>
                <a:spcPct val="0"/>
              </a:spcBef>
              <a:buClrTx/>
              <a:buFontTx/>
              <a:buNone/>
            </a:pPr>
            <a:fld id="{9A0DB2DC-4C9A-4742-B13C-FB6460FD3503}" type="slidenum">
              <a:rPr lang="el-GR" altLang="el-GR" sz="1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fld>
            <a:endParaRPr lang="el-GR" altLang="el-GR" sz="1800" dirty="0">
              <a:solidFill>
                <a:srgbClr val="FFFFFF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02" name="Rectangle 2"/>
          <p:cNvSpPr>
            <a:spLocks noGrp="1" noRot="1" noChangeArrowheads="1"/>
          </p:cNvSpPr>
          <p:nvPr>
            <p:ph type="title" hasCustomPrompt="1"/>
          </p:nvPr>
        </p:nvSpPr>
        <p:spPr>
          <a:xfrm>
            <a:off x="468313" y="692150"/>
            <a:ext cx="8675688" cy="1125538"/>
          </a:xfrm>
        </p:spPr>
        <p:txBody>
          <a:bodyPr vert="horz" wrap="square" lIns="91440" tIns="45720" rIns="91440" bIns="45720" numCol="1" rtlCol="0" anchor="ctr" anchorCtr="0" compatLnSpc="1"/>
          <a:p>
            <a:pPr eaLnBrk="1" hangingPunct="1">
              <a:buNone/>
            </a:pPr>
            <a:r>
              <a:rPr sz="3600" dirty="0">
                <a:latin typeface="Comic Sans MS" panose="030F0702030302020204" pitchFamily="66" charset="0"/>
              </a:rPr>
              <a:t>ΤΕΧΝΟΛΟΓΙΑ</a:t>
            </a:r>
            <a:br>
              <a:rPr sz="3600" dirty="0"/>
            </a:br>
            <a:r>
              <a:rPr sz="2700" dirty="0">
                <a:solidFill>
                  <a:schemeClr val="hlink"/>
                </a:solidFill>
              </a:rPr>
              <a:t>ΕΡΕΥΝΑ &amp; ΠΕΙΡΑΜΑΤΙΣΜΟΣ </a:t>
            </a:r>
            <a:br>
              <a:rPr sz="2700" dirty="0">
                <a:solidFill>
                  <a:schemeClr val="hlink"/>
                </a:solidFill>
              </a:rPr>
            </a:br>
            <a:br>
              <a:rPr sz="2300" dirty="0">
                <a:solidFill>
                  <a:schemeClr val="hlink"/>
                </a:solidFill>
              </a:rPr>
            </a:br>
            <a:endParaRPr sz="2000" dirty="0">
              <a:solidFill>
                <a:schemeClr val="accent1"/>
              </a:solidFill>
            </a:endParaRPr>
          </a:p>
        </p:txBody>
      </p:sp>
      <p:sp>
        <p:nvSpPr>
          <p:cNvPr id="153603" name="Rectangle 3"/>
          <p:cNvSpPr>
            <a:spLocks noGrp="1" noRot="1" noChangeArrowheads="1"/>
          </p:cNvSpPr>
          <p:nvPr>
            <p:ph idx="1" hasCustomPrompt="1"/>
          </p:nvPr>
        </p:nvSpPr>
        <p:spPr>
          <a:xfrm>
            <a:off x="323850" y="1628775"/>
            <a:ext cx="8496300" cy="5040313"/>
          </a:xfrm>
        </p:spPr>
        <p:txBody>
          <a:bodyPr vert="horz" wrap="square" lIns="91440" tIns="45720" rIns="91440" bIns="45720" numCol="1" anchor="t" anchorCtr="0" compatLnSpc="1"/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l-GR" altLang="el-GR" sz="2400" b="1" dirty="0">
                <a:solidFill>
                  <a:schemeClr val="hlink"/>
                </a:solidFill>
              </a:rPr>
              <a:t>    Ποιες οι προϋποθέσεις για την εξασφάλιση αξιοπιστίας μιας έρευνας;</a:t>
            </a:r>
            <a:br>
              <a:rPr lang="el-GR" altLang="el-GR" sz="2000" b="1" dirty="0">
                <a:solidFill>
                  <a:schemeClr val="hlink"/>
                </a:solidFill>
              </a:rPr>
            </a:br>
            <a:endParaRPr lang="el-GR" altLang="el-GR" sz="2000" dirty="0">
              <a:solidFill>
                <a:schemeClr val="hlink"/>
              </a:solidFill>
            </a:endParaRP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l-GR" altLang="el-GR" b="1" dirty="0"/>
              <a:t>    </a:t>
            </a:r>
            <a:r>
              <a:rPr lang="el-GR" altLang="el-GR" b="1" dirty="0">
                <a:solidFill>
                  <a:schemeClr val="tx2"/>
                </a:solidFill>
              </a:rPr>
              <a:t>Η αξιοπιστία μιας έρευνας αναφέρεται στη δυνατότητα που προσφέρει η σχεδίασή της ώστε να μπορεί να αποδίδονται  στην ανεξάρτητη μεταβλητή οι παρατηρούμενες μεταβολές στην εξαρτημένη μεταβλητή.</a:t>
            </a:r>
            <a:endParaRPr lang="el-GR" altLang="el-GR" b="1" dirty="0">
              <a:solidFill>
                <a:schemeClr val="tx2"/>
              </a:solidFill>
            </a:endParaRP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endParaRPr lang="el-GR" altLang="el-GR" b="1" dirty="0">
              <a:solidFill>
                <a:schemeClr val="tx2"/>
              </a:solidFill>
            </a:endParaRPr>
          </a:p>
          <a:p>
            <a:pPr eaLnBrk="1" hangingPunct="1">
              <a:lnSpc>
                <a:spcPct val="70000"/>
              </a:lnSpc>
              <a:buFont typeface="Georgia" panose="02040502050405020303" pitchFamily="18" charset="0"/>
              <a:buChar char="•"/>
            </a:pPr>
            <a:r>
              <a:rPr lang="el-GR" altLang="el-GR" b="1" dirty="0"/>
              <a:t> Για να είναι δυνατόν να συμβαίνει αυτό θα πρέπει να επινοηθούν  ερευνητικές διαδικασίες που θα αποκλείουν την επίδραση στα ερευνητικά αποτελέσματα (στην εξαρτημένη μεταβλητή) άλλων μεταβλητών  πλην της ανεξάρτητης μεταβλητής</a:t>
            </a:r>
            <a:r>
              <a:rPr lang="el-GR" altLang="el-GR" sz="2000" b="1" dirty="0"/>
              <a:t>. </a:t>
            </a:r>
            <a:br>
              <a:rPr lang="el-GR" altLang="el-GR" sz="2000" b="1" dirty="0"/>
            </a:br>
            <a:endParaRPr lang="el-GR" altLang="el-GR" sz="2000" b="1" dirty="0">
              <a:solidFill>
                <a:schemeClr val="hlink"/>
              </a:solidFill>
            </a:endParaRPr>
          </a:p>
        </p:txBody>
      </p:sp>
      <p:sp>
        <p:nvSpPr>
          <p:cNvPr id="33796" name="5 - Θέση αριθμού διαφάνειας"/>
          <p:cNvSpPr txBox="1"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noFill/>
          <a:ln>
            <a:noFill/>
          </a:ln>
        </p:spPr>
        <p:txBody>
          <a:bodyPr anchor="b" anchorCtr="0"/>
          <a:p>
            <a:pPr marL="0" indent="0" algn="r" eaLnBrk="1" hangingPunct="1">
              <a:spcBef>
                <a:spcPct val="0"/>
              </a:spcBef>
              <a:buClrTx/>
              <a:buFontTx/>
              <a:buNone/>
            </a:pPr>
            <a:fld id="{9A0DB2DC-4C9A-4742-B13C-FB6460FD3503}" type="slidenum">
              <a:rPr lang="el-GR" altLang="el-GR" sz="1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fld>
            <a:endParaRPr lang="el-GR" altLang="el-GR" sz="1800" dirty="0">
              <a:solidFill>
                <a:srgbClr val="FFFFFF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charRg st="72" end="26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3603">
                                            <p:txEl>
                                              <p:charRg st="72" end="26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charRg st="270" end="49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53603">
                                            <p:txEl>
                                              <p:charRg st="270" end="49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5650" name="Rectangle 2"/>
          <p:cNvSpPr>
            <a:spLocks noGrp="1" noRot="1" noChangeArrowheads="1"/>
          </p:cNvSpPr>
          <p:nvPr>
            <p:ph type="title" hasCustomPrompt="1"/>
          </p:nvPr>
        </p:nvSpPr>
        <p:spPr>
          <a:xfrm>
            <a:off x="468313" y="692150"/>
            <a:ext cx="8675688" cy="1125538"/>
          </a:xfrm>
        </p:spPr>
        <p:txBody>
          <a:bodyPr vert="horz" wrap="square" lIns="91440" tIns="45720" rIns="91440" bIns="45720" numCol="1" rtlCol="0" anchor="ctr" anchorCtr="0" compatLnSpc="1"/>
          <a:p>
            <a:pPr eaLnBrk="1" hangingPunct="1">
              <a:buNone/>
            </a:pPr>
            <a:r>
              <a:rPr sz="3600" dirty="0">
                <a:latin typeface="Comic Sans MS" panose="030F0702030302020204" pitchFamily="66" charset="0"/>
              </a:rPr>
              <a:t>ΤΕΧΝΟΛΟΓΙΑ</a:t>
            </a:r>
            <a:br>
              <a:rPr sz="3600" dirty="0"/>
            </a:br>
            <a:r>
              <a:rPr sz="2700" dirty="0">
                <a:solidFill>
                  <a:schemeClr val="hlink"/>
                </a:solidFill>
              </a:rPr>
              <a:t>ΕΡΕΥΝΑ &amp; ΠΕΙΡΑΜΑΤΙΣΜΟΣ </a:t>
            </a:r>
            <a:endParaRPr sz="2000" dirty="0">
              <a:solidFill>
                <a:schemeClr val="accent1"/>
              </a:solidFill>
            </a:endParaRPr>
          </a:p>
        </p:txBody>
      </p:sp>
      <p:sp>
        <p:nvSpPr>
          <p:cNvPr id="22531" name="Rectangle 3"/>
          <p:cNvSpPr>
            <a:spLocks noGrp="1" noRot="1" noChangeArrowheads="1"/>
          </p:cNvSpPr>
          <p:nvPr>
            <p:ph idx="1" hasCustomPrompt="1"/>
          </p:nvPr>
        </p:nvSpPr>
        <p:spPr>
          <a:xfrm>
            <a:off x="323850" y="1700213"/>
            <a:ext cx="8569325" cy="4752975"/>
          </a:xfrm>
        </p:spPr>
        <p:txBody>
          <a:bodyPr vert="horz" wrap="square" lIns="91440" tIns="45720" rIns="91440" bIns="45720" numCol="1" anchor="t" anchorCtr="0" compatLnSpc="1"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l-GR" altLang="el-GR" b="1" dirty="0"/>
              <a:t>    </a:t>
            </a:r>
            <a:r>
              <a:rPr lang="el-GR" altLang="el-GR" sz="3600" b="1" dirty="0">
                <a:solidFill>
                  <a:srgbClr val="FF0000"/>
                </a:solidFill>
              </a:rPr>
              <a:t>Παρουσίαση ερευνητικών στοιχείων </a:t>
            </a:r>
            <a:br>
              <a:rPr lang="el-GR" altLang="el-GR" sz="3600" b="1" dirty="0">
                <a:solidFill>
                  <a:srgbClr val="FF0000"/>
                </a:solidFill>
              </a:rPr>
            </a:br>
            <a:r>
              <a:rPr lang="el-GR" altLang="el-GR" sz="3600" b="1" dirty="0">
                <a:solidFill>
                  <a:srgbClr val="FF0000"/>
                </a:solidFill>
              </a:rPr>
              <a:t>–γραφικές παραστάσεις</a:t>
            </a:r>
            <a:endParaRPr lang="el-GR" altLang="el-GR" sz="3200" dirty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  <a:buFont typeface="Georgia" panose="02040502050405020303" pitchFamily="18" charset="0"/>
              <a:buChar char="•"/>
            </a:pPr>
            <a:r>
              <a:rPr lang="el-GR" altLang="el-GR" sz="4400" dirty="0"/>
              <a:t>Για την αποτελεσματική , γρήγορη και συνολική η  παρουσίαση ερευνητικών αποτελεσμάτων χρησιμοποιούνται διαφόρων μορφών γραφικές παραστάσεις.</a:t>
            </a:r>
            <a:endParaRPr lang="el-GR" altLang="el-GR" sz="4400" dirty="0"/>
          </a:p>
          <a:p>
            <a:pPr eaLnBrk="1" hangingPunct="1">
              <a:lnSpc>
                <a:spcPct val="80000"/>
              </a:lnSpc>
              <a:buNone/>
            </a:pPr>
            <a:r>
              <a:rPr lang="el-GR" altLang="el-GR" sz="4400" dirty="0"/>
              <a:t> </a:t>
            </a:r>
            <a:endParaRPr lang="el-GR" altLang="el-GR" sz="4400" dirty="0"/>
          </a:p>
        </p:txBody>
      </p:sp>
      <p:sp>
        <p:nvSpPr>
          <p:cNvPr id="35844" name="5 - Θέση αριθμού διαφάνειας"/>
          <p:cNvSpPr txBox="1"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noFill/>
          <a:ln>
            <a:noFill/>
          </a:ln>
        </p:spPr>
        <p:txBody>
          <a:bodyPr anchor="b" anchorCtr="0"/>
          <a:p>
            <a:pPr marL="0" indent="0" algn="r" eaLnBrk="1" hangingPunct="1">
              <a:spcBef>
                <a:spcPct val="0"/>
              </a:spcBef>
              <a:buClrTx/>
              <a:buFontTx/>
              <a:buNone/>
            </a:pPr>
            <a:fld id="{9A0DB2DC-4C9A-4742-B13C-FB6460FD3503}" type="slidenum">
              <a:rPr lang="el-GR" altLang="el-GR" sz="1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fld>
            <a:endParaRPr lang="el-GR" altLang="el-GR" sz="1800" dirty="0">
              <a:solidFill>
                <a:srgbClr val="FFFFFF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" dur="500"/>
                                        <p:tgtEl>
                                          <p:spTgt spid="155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650" grpId="0"/>
      <p:bldP spid="155650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4" name="Title 1"/>
          <p:cNvSpPr>
            <a:spLocks noGrp="1"/>
          </p:cNvSpPr>
          <p:nvPr>
            <p:ph type="title" hasCustomPrompt="1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lang="el-GR" altLang="el-GR" dirty="0"/>
              <a:t>ΣΚΟΠΟΙ ΤΟΥ ΜΑΘΗΜΑΤΟΣ</a:t>
            </a:r>
            <a:endParaRPr lang="el-GR" altLang="el-GR" dirty="0"/>
          </a:p>
        </p:txBody>
      </p:sp>
      <p:sp>
        <p:nvSpPr>
          <p:cNvPr id="8195" name="Content Placeholder 2"/>
          <p:cNvSpPr>
            <a:spLocks noGrp="1"/>
          </p:cNvSpPr>
          <p:nvPr>
            <p:ph idx="1" hasCustomPrompt="1"/>
          </p:nvPr>
        </p:nvSpPr>
        <p:spPr>
          <a:ln/>
        </p:spPr>
        <p:txBody>
          <a:bodyPr vert="horz" wrap="square" lIns="91440" tIns="45720" rIns="91440" bIns="45720" anchor="t" anchorCtr="0"/>
          <a:p>
            <a:pPr eaLnBrk="1" hangingPunct="1">
              <a:buFont typeface="Arial" panose="020B0604020202020204" pitchFamily="34" charset="0"/>
              <a:buNone/>
            </a:pPr>
            <a:r>
              <a:rPr lang="el-GR" altLang="el-GR" dirty="0"/>
              <a:t>Να μάθουν οι μαθητές :</a:t>
            </a:r>
            <a:endParaRPr lang="el-GR" altLang="el-GR" dirty="0"/>
          </a:p>
          <a:p>
            <a:pPr eaLnBrk="1" hangingPunct="1">
              <a:buFont typeface="Georgia" panose="02040502050405020303" pitchFamily="18" charset="0"/>
              <a:buChar char="•"/>
            </a:pPr>
            <a:r>
              <a:rPr lang="el-GR" altLang="el-GR" dirty="0"/>
              <a:t>την σημασία της επιστημονικής(τεχνολογικής) έρευνας στην κοινωνία</a:t>
            </a:r>
            <a:endParaRPr lang="el-GR" altLang="el-GR" dirty="0"/>
          </a:p>
          <a:p>
            <a:pPr eaLnBrk="1" hangingPunct="1">
              <a:buFont typeface="Georgia" panose="02040502050405020303" pitchFamily="18" charset="0"/>
              <a:buChar char="•"/>
            </a:pPr>
            <a:r>
              <a:rPr lang="el-GR" altLang="el-GR" dirty="0"/>
              <a:t>Τί είναι  έρευνα γενικά και τα είδη  αυτής</a:t>
            </a:r>
            <a:endParaRPr lang="el-GR" altLang="el-GR" dirty="0"/>
          </a:p>
          <a:p>
            <a:pPr eaLnBrk="1" hangingPunct="1">
              <a:buFont typeface="Georgia" panose="02040502050405020303" pitchFamily="18" charset="0"/>
              <a:buChar char="•"/>
            </a:pPr>
            <a:r>
              <a:rPr lang="el-GR" altLang="el-GR" dirty="0"/>
              <a:t>Τους τομείς της επιστημονικής (τεχνολογικής) έρευνας(πρωτογενής-δευτερογενής-τριτογενής)</a:t>
            </a:r>
            <a:endParaRPr lang="el-GR" altLang="el-GR" dirty="0"/>
          </a:p>
          <a:p>
            <a:pPr eaLnBrk="1" hangingPunct="1">
              <a:buFont typeface="Georgia" panose="02040502050405020303" pitchFamily="18" charset="0"/>
              <a:buChar char="•"/>
            </a:pPr>
            <a:endParaRPr lang="el-GR" altLang="el-GR" dirty="0"/>
          </a:p>
          <a:p>
            <a:pPr eaLnBrk="1" hangingPunct="1">
              <a:buFont typeface="Georgia" panose="02040502050405020303" pitchFamily="18" charset="0"/>
              <a:buChar char="•"/>
            </a:pPr>
            <a:endParaRPr lang="el-GR" altLang="el-GR" dirty="0"/>
          </a:p>
          <a:p>
            <a:pPr eaLnBrk="1" hangingPunct="1">
              <a:buFont typeface="Georgia" panose="02040502050405020303" pitchFamily="18" charset="0"/>
              <a:buChar char="•"/>
            </a:pPr>
            <a:endParaRPr lang="el-GR" altLang="el-GR" dirty="0"/>
          </a:p>
        </p:txBody>
      </p:sp>
      <p:sp>
        <p:nvSpPr>
          <p:cNvPr id="8196" name="Slide Number Placeholder 3"/>
          <p:cNvSpPr txBox="1"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noFill/>
          <a:ln>
            <a:noFill/>
          </a:ln>
        </p:spPr>
        <p:txBody>
          <a:bodyPr anchor="b" anchorCtr="0"/>
          <a:p>
            <a:pPr marL="0" indent="0" algn="r" eaLnBrk="1" hangingPunct="1">
              <a:spcBef>
                <a:spcPct val="0"/>
              </a:spcBef>
              <a:buClrTx/>
              <a:buFontTx/>
              <a:buNone/>
            </a:pPr>
            <a:fld id="{9A0DB2DC-4C9A-4742-B13C-FB6460FD3503}" type="slidenum">
              <a:rPr lang="el-GR" altLang="el-GR" sz="1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fld>
            <a:endParaRPr lang="el-GR" altLang="el-GR" sz="1800" dirty="0">
              <a:solidFill>
                <a:srgbClr val="FFFFFF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7890" name="Τίτλος 1"/>
          <p:cNvSpPr>
            <a:spLocks noGrp="1"/>
          </p:cNvSpPr>
          <p:nvPr>
            <p:ph type="title" hasCustomPrompt="1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lang="el-GR" altLang="el-GR" dirty="0"/>
              <a:t>ΚΕΦΑΛΑΙΑ  ΕΡΕΥΝΑΣ</a:t>
            </a:r>
            <a:endParaRPr lang="el-GR" alt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 hasCustomPrompt="1"/>
          </p:nvPr>
        </p:nvSpPr>
        <p:spPr/>
        <p:txBody>
          <a:bodyPr vert="horz" wrap="square" lIns="91440" tIns="45720" rIns="91440" bIns="45720" numCol="1" anchor="t" anchorCtr="0" compatLnSpc="1"/>
          <a:p>
            <a:pPr marL="622300" indent="-514350" eaLnBrk="1" hangingPunct="1">
              <a:buFont typeface="Trebuchet MS" panose="020B0603020202020204" pitchFamily="34" charset="0"/>
              <a:buAutoNum type="arabicPeriod"/>
            </a:pPr>
            <a:r>
              <a:rPr dirty="0"/>
              <a:t>ΤΙΤΛΟΣ ΕΡΕΥΝΑΣ </a:t>
            </a:r>
            <a:endParaRPr dirty="0"/>
          </a:p>
          <a:p>
            <a:pPr marL="622300" indent="-514350" eaLnBrk="1" hangingPunct="1">
              <a:buNone/>
            </a:pPr>
            <a:r>
              <a:rPr dirty="0"/>
              <a:t>2.ΠΑΡΟΥΣΙΑΣΗ ΤΟΥ ΠΡΟΒΛΗΜΑΤΟΣ:</a:t>
            </a:r>
            <a:endParaRPr dirty="0"/>
          </a:p>
          <a:p>
            <a:pPr marL="622300" indent="-514350" eaLnBrk="1" hangingPunct="1">
              <a:buNone/>
            </a:pPr>
            <a:r>
              <a:rPr dirty="0"/>
              <a:t>3.ΚΟΙΝΩΝΙΚΕΣ ΑΝΑΓΚΕΣ ΠΟΥ ΕΞΥΠΗΡΕΤΕΙ Η ΕΡΕΥΝΑ</a:t>
            </a:r>
            <a:endParaRPr dirty="0"/>
          </a:p>
          <a:p>
            <a:pPr marL="622300" indent="-514350" eaLnBrk="1" hangingPunct="1">
              <a:buNone/>
            </a:pPr>
            <a:r>
              <a:rPr dirty="0"/>
              <a:t>4.ΥΠΟΘΕΣΗ  ΤΗΣ ΕΡΕΥΝΑΣ</a:t>
            </a:r>
            <a:endParaRPr dirty="0"/>
          </a:p>
          <a:p>
            <a:pPr marL="622300" indent="-514350" eaLnBrk="1" hangingPunct="1">
              <a:buNone/>
            </a:pPr>
            <a:r>
              <a:rPr dirty="0"/>
              <a:t>5.ΑΝΑΛΥΣΗ ΤΩΝ ΠΑΡΑΜΕΤΡΩΝ ΤΗΣ ΕΡΕΥΝΑΣ</a:t>
            </a:r>
            <a:endParaRPr dirty="0"/>
          </a:p>
          <a:p>
            <a:pPr marL="622300" indent="-514350" eaLnBrk="1" hangingPunct="1">
              <a:buNone/>
            </a:pPr>
            <a:endParaRPr dirty="0"/>
          </a:p>
          <a:p>
            <a:pPr marL="622300" indent="-514350" eaLnBrk="1" hangingPunct="1"/>
            <a:endParaRPr dirty="0"/>
          </a:p>
          <a:p>
            <a:pPr marL="622300" indent="-514350" eaLnBrk="1" hangingPunct="1">
              <a:buNone/>
            </a:pPr>
            <a:endParaRPr dirty="0"/>
          </a:p>
          <a:p>
            <a:pPr marL="622300" indent="-514350" eaLnBrk="1" hangingPunct="1"/>
            <a:endParaRPr dirty="0"/>
          </a:p>
        </p:txBody>
      </p:sp>
      <p:sp>
        <p:nvSpPr>
          <p:cNvPr id="37892" name="Θέση αριθμού διαφάνειας 3"/>
          <p:cNvSpPr txBox="1"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noFill/>
          <a:ln>
            <a:noFill/>
          </a:ln>
        </p:spPr>
        <p:txBody>
          <a:bodyPr anchor="b" anchorCtr="0"/>
          <a:p>
            <a:pPr marL="0" indent="0" algn="r" eaLnBrk="1" hangingPunct="1">
              <a:spcBef>
                <a:spcPct val="0"/>
              </a:spcBef>
              <a:buClrTx/>
              <a:buFontTx/>
              <a:buNone/>
            </a:pPr>
            <a:fld id="{9A0DB2DC-4C9A-4742-B13C-FB6460FD3503}" type="slidenum">
              <a:rPr lang="el-GR" altLang="el-GR" sz="1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fld>
            <a:endParaRPr lang="el-GR" altLang="el-GR" sz="1800" dirty="0">
              <a:solidFill>
                <a:srgbClr val="FFFFFF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8914" name="Τίτλος 1"/>
          <p:cNvSpPr>
            <a:spLocks noGrp="1"/>
          </p:cNvSpPr>
          <p:nvPr>
            <p:ph type="title" hasCustomPrompt="1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lang="el-GR" altLang="el-GR" dirty="0"/>
              <a:t>ΚΕΦΑΛΑΙΑ ΕΡΕΥΝΑΣ </a:t>
            </a:r>
            <a:endParaRPr lang="el-GR" alt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 hasCustomPrompt="1"/>
          </p:nvPr>
        </p:nvSpPr>
        <p:spPr/>
        <p:txBody>
          <a:bodyPr vert="horz" wrap="square" lIns="91440" tIns="45720" rIns="91440" bIns="45720" numCol="1" anchor="t" anchorCtr="0" compatLnSpc="1"/>
          <a:p>
            <a:pPr marL="107950" indent="0" eaLnBrk="1" hangingPunct="1">
              <a:buNone/>
            </a:pPr>
            <a:r>
              <a:rPr dirty="0"/>
              <a:t>5.ΑΝΑΛΥΣΗ ΤΩΝ ΠΑΡΑΜΕΤΡΩΝ ΤΗΣ ΕΡΕΥΝΑΣ</a:t>
            </a:r>
            <a:endParaRPr dirty="0"/>
          </a:p>
          <a:p>
            <a:pPr marL="107950" indent="0" eaLnBrk="1" hangingPunct="1">
              <a:buNone/>
            </a:pPr>
            <a:r>
              <a:rPr dirty="0"/>
              <a:t>6.ΠΕΡΙΓΡΑΦΗ ΔΙΑΔΙΚΑΣΙΑΣ ΤΗΣ ΕΡΕΥΝΑΣ</a:t>
            </a:r>
            <a:endParaRPr dirty="0"/>
          </a:p>
          <a:p>
            <a:pPr marL="107950" indent="0" eaLnBrk="1" hangingPunct="1">
              <a:buFont typeface="Wingdings" panose="05000000000000000000" pitchFamily="2" charset="2"/>
              <a:buChar char="v"/>
            </a:pPr>
            <a:r>
              <a:rPr dirty="0"/>
              <a:t>ΜΕΤΑΒΛΗΤΕΣ</a:t>
            </a:r>
            <a:endParaRPr dirty="0"/>
          </a:p>
          <a:p>
            <a:pPr marL="107950" indent="0" eaLnBrk="1" hangingPunct="1">
              <a:buFont typeface="Wingdings" panose="05000000000000000000" pitchFamily="2" charset="2"/>
              <a:buChar char="v"/>
            </a:pPr>
            <a:r>
              <a:rPr dirty="0"/>
              <a:t>ΟΡΓΑΝΑ ΥΛΙΚΑ</a:t>
            </a:r>
            <a:endParaRPr dirty="0"/>
          </a:p>
          <a:p>
            <a:pPr marL="107950" indent="0" eaLnBrk="1" hangingPunct="1">
              <a:buFont typeface="Wingdings" panose="05000000000000000000" pitchFamily="2" charset="2"/>
              <a:buChar char="v"/>
            </a:pPr>
            <a:r>
              <a:rPr dirty="0"/>
              <a:t>ΔΙΑΔΙΚΑΣΙΑ ΕΚΤΕΛΕΣΗΣ ΠΕΙΡΑΜΑΤΟΣ-ΔΗΜΟΣΚΟΠΗΣΗΣ</a:t>
            </a:r>
            <a:endParaRPr dirty="0"/>
          </a:p>
          <a:p>
            <a:pPr marL="107950" indent="0" eaLnBrk="1" hangingPunct="1">
              <a:buFont typeface="Wingdings" panose="05000000000000000000" pitchFamily="2" charset="2"/>
              <a:buChar char="v"/>
            </a:pPr>
            <a:r>
              <a:rPr dirty="0"/>
              <a:t>ΠΕΡΙΓΡΑΦΗ ΤΩΝ ΟΡΙΩΝ ΤΗΣ ΕΡΕΥΝΑΣ</a:t>
            </a:r>
            <a:endParaRPr dirty="0"/>
          </a:p>
        </p:txBody>
      </p:sp>
      <p:sp>
        <p:nvSpPr>
          <p:cNvPr id="38916" name="Θέση αριθμού διαφάνειας 3"/>
          <p:cNvSpPr txBox="1"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noFill/>
          <a:ln>
            <a:noFill/>
          </a:ln>
        </p:spPr>
        <p:txBody>
          <a:bodyPr anchor="b" anchorCtr="0"/>
          <a:p>
            <a:pPr marL="0" indent="0" algn="r" eaLnBrk="1" hangingPunct="1">
              <a:spcBef>
                <a:spcPct val="0"/>
              </a:spcBef>
              <a:buClrTx/>
              <a:buFontTx/>
              <a:buNone/>
            </a:pPr>
            <a:fld id="{9A0DB2DC-4C9A-4742-B13C-FB6460FD3503}" type="slidenum">
              <a:rPr lang="el-GR" altLang="el-GR" sz="1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fld>
            <a:endParaRPr lang="el-GR" altLang="el-GR" sz="1800" dirty="0">
              <a:solidFill>
                <a:srgbClr val="FFFFFF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8" name="Τίτλος 1"/>
          <p:cNvSpPr>
            <a:spLocks noGrp="1"/>
          </p:cNvSpPr>
          <p:nvPr>
            <p:ph type="title" hasCustomPrompt="1"/>
          </p:nvPr>
        </p:nvSpPr>
        <p:spPr>
          <a:xfrm>
            <a:off x="468313" y="476250"/>
            <a:ext cx="8229600" cy="792163"/>
          </a:xfrm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lang="el-GR" altLang="el-GR" dirty="0"/>
              <a:t>ΚΕΦΑΛΑΙΑ ΕΡΕΥΝΑΣ  </a:t>
            </a:r>
            <a:endParaRPr lang="el-GR" alt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 hasCustomPrompt="1"/>
          </p:nvPr>
        </p:nvSpPr>
        <p:spPr>
          <a:xfrm>
            <a:off x="457200" y="1268413"/>
            <a:ext cx="8229600" cy="5305425"/>
          </a:xfrm>
        </p:spPr>
        <p:txBody>
          <a:bodyPr vert="horz" wrap="square" lIns="91440" tIns="45720" rIns="91440" bIns="45720" numCol="1" anchor="t" anchorCtr="0" compatLnSpc="1"/>
          <a:p>
            <a:pPr marL="107950" indent="0" eaLnBrk="1" hangingPunct="1">
              <a:buNone/>
            </a:pPr>
            <a:r>
              <a:rPr dirty="0"/>
              <a:t>7.ΕΚΤΕΛΕΣΗ  ΤΗΣ ΕΡΕΥΝΑΣ</a:t>
            </a:r>
            <a:endParaRPr dirty="0"/>
          </a:p>
          <a:p>
            <a:pPr marL="107950" indent="0" eaLnBrk="1" hangingPunct="1">
              <a:buFont typeface="Wingdings" panose="05000000000000000000" pitchFamily="2" charset="2"/>
              <a:buChar char="v"/>
            </a:pPr>
            <a:r>
              <a:rPr dirty="0"/>
              <a:t>ΣΥΛΛΟΓΗ ΔΕΔΟΜΕΝΩΝ </a:t>
            </a:r>
            <a:endParaRPr dirty="0"/>
          </a:p>
          <a:p>
            <a:pPr marL="107950" indent="0" eaLnBrk="1" hangingPunct="1">
              <a:buFont typeface="Wingdings" panose="05000000000000000000" pitchFamily="2" charset="2"/>
              <a:buChar char="v"/>
            </a:pPr>
            <a:r>
              <a:rPr dirty="0"/>
              <a:t>ΕΠΕΞΕΡΓΑΣΙΑ ΔΕΔΟΜΕΝΩΝ</a:t>
            </a:r>
            <a:endParaRPr dirty="0"/>
          </a:p>
          <a:p>
            <a:pPr marL="107950" indent="0" eaLnBrk="1" hangingPunct="1">
              <a:buNone/>
            </a:pPr>
            <a:r>
              <a:rPr dirty="0"/>
              <a:t>8.ΟΡΙΣΜΟΙ ΠΛΗΡΟΦΟΡΙΑΚΑ ΣΤΟΙΧΕΙΑ</a:t>
            </a:r>
            <a:endParaRPr dirty="0"/>
          </a:p>
          <a:p>
            <a:pPr marL="107950" indent="0" eaLnBrk="1" hangingPunct="1">
              <a:buNone/>
            </a:pPr>
            <a:r>
              <a:rPr dirty="0"/>
              <a:t>9.ΣΥΜΕΡΑΣΜΑΤΑ ΤΗΣ ΕΡΕΥΝΑΣ</a:t>
            </a:r>
            <a:endParaRPr dirty="0"/>
          </a:p>
          <a:p>
            <a:pPr marL="107950" indent="0" eaLnBrk="1" hangingPunct="1">
              <a:buNone/>
            </a:pPr>
            <a:r>
              <a:rPr dirty="0"/>
              <a:t>10.ΠΡΟΤΑΣΕΙΣ ΓΙΑ ΣΥΜΠΛΗΡΩΜΑΤΙΚΕΣ ΕΡΕΥΝΕΣ</a:t>
            </a:r>
            <a:endParaRPr dirty="0"/>
          </a:p>
          <a:p>
            <a:pPr marL="107950" indent="0" eaLnBrk="1" hangingPunct="1">
              <a:buNone/>
            </a:pPr>
            <a:r>
              <a:rPr dirty="0"/>
              <a:t>11.ΒΙΒΛΙΟΓΡΑΦΙΑ</a:t>
            </a:r>
            <a:endParaRPr dirty="0"/>
          </a:p>
        </p:txBody>
      </p:sp>
      <p:sp>
        <p:nvSpPr>
          <p:cNvPr id="39940" name="Θέση αριθμού διαφάνειας 3"/>
          <p:cNvSpPr txBox="1"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noFill/>
          <a:ln>
            <a:noFill/>
          </a:ln>
        </p:spPr>
        <p:txBody>
          <a:bodyPr anchor="b" anchorCtr="0"/>
          <a:p>
            <a:pPr marL="0" indent="0" algn="r" eaLnBrk="1" hangingPunct="1">
              <a:spcBef>
                <a:spcPct val="0"/>
              </a:spcBef>
              <a:buClrTx/>
              <a:buFontTx/>
              <a:buNone/>
            </a:pPr>
            <a:fld id="{9A0DB2DC-4C9A-4742-B13C-FB6460FD3503}" type="slidenum">
              <a:rPr lang="el-GR" altLang="el-GR" sz="1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fld>
            <a:endParaRPr lang="el-GR" altLang="el-GR" sz="1800" dirty="0">
              <a:solidFill>
                <a:srgbClr val="FFFFFF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62" name="Τίτλος 1"/>
          <p:cNvSpPr>
            <a:spLocks noGrp="1"/>
          </p:cNvSpPr>
          <p:nvPr>
            <p:ph type="title" hasCustomPrompt="1"/>
          </p:nvPr>
        </p:nvSpPr>
        <p:spPr>
          <a:ln/>
        </p:spPr>
        <p:txBody>
          <a:bodyPr vert="horz" wrap="square" lIns="91440" tIns="45720" rIns="91440" bIns="45720" anchor="ctr" anchorCtr="0"/>
          <a:p>
            <a:r>
              <a:rPr lang="el-GR" altLang="el-GR" dirty="0"/>
              <a:t>ΠΡΟΤΕΙΝΟΜΕΝΟΙ ΤΙΤΛΟΙ ΕΡΕΥΝΩΝ</a:t>
            </a:r>
            <a:endParaRPr lang="el-GR" alt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 hasCustomPrompt="1"/>
          </p:nvPr>
        </p:nvSpPr>
        <p:spPr/>
        <p:txBody>
          <a:bodyPr vert="horz" wrap="square" lIns="91440" tIns="45720" rIns="91440" bIns="45720" numCol="1" anchor="t" anchorCtr="0" compatLnSpc="1"/>
          <a:p>
            <a:pPr algn="just">
              <a:spcAft>
                <a:spcPts val="800"/>
              </a:spcAft>
            </a:pPr>
            <a:r>
              <a:rPr sz="1800" b="1" u="sng" dirty="0">
                <a:latin typeface="Arial" panose="020B0604020202020204" pitchFamily="34" charset="0"/>
                <a:cs typeface="Calibri" panose="020F0502020204030204" pitchFamily="34" charset="0"/>
              </a:rPr>
              <a:t>Τα θέματα  έρευνας που θα προτείνουν οι μαθητές και θα εγκρίνει ο καθηγητής θα πρέπει να ικανοποιούν ορισμένα κριτήρια όπως:</a:t>
            </a:r>
            <a:endParaRPr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800"/>
              </a:spcAft>
              <a:buFont typeface="Wingdings" panose="05000000000000000000" pitchFamily="2" charset="2"/>
              <a:buChar char=""/>
            </a:pPr>
            <a:r>
              <a:rPr sz="1800" dirty="0">
                <a:latin typeface="Arial" panose="020B0604020202020204" pitchFamily="34" charset="0"/>
                <a:cs typeface="Calibri" panose="020F0502020204030204" pitchFamily="34" charset="0"/>
              </a:rPr>
              <a:t>Να αναφέρονται  σε ένα σημαντικό τομέα της σύγχρονης τεχνολογίας</a:t>
            </a:r>
            <a:endParaRPr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800"/>
              </a:spcAft>
              <a:buFont typeface="Wingdings" panose="05000000000000000000" pitchFamily="2" charset="2"/>
              <a:buChar char=""/>
            </a:pPr>
            <a:r>
              <a:rPr sz="1800" dirty="0">
                <a:latin typeface="Arial" panose="020B0604020202020204" pitchFamily="34" charset="0"/>
                <a:cs typeface="Calibri" panose="020F0502020204030204" pitchFamily="34" charset="0"/>
              </a:rPr>
              <a:t>Να μπορούν να μελετηθούν στο εργαστήριο με τα διαθέσιμα  εργαλεία και υλικά που μπορεί να έχει  ένα σχολείο.</a:t>
            </a:r>
            <a:endParaRPr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800"/>
              </a:spcAft>
              <a:buFont typeface="Wingdings" panose="05000000000000000000" pitchFamily="2" charset="2"/>
              <a:buChar char=""/>
            </a:pPr>
            <a:r>
              <a:rPr sz="1800" dirty="0">
                <a:latin typeface="Arial" panose="020B0604020202020204" pitchFamily="34" charset="0"/>
                <a:cs typeface="Calibri" panose="020F0502020204030204" pitchFamily="34" charset="0"/>
              </a:rPr>
              <a:t>Να έχουν σχέση με προβλήματα που απασχολούν την καθημερινότητα ενός σύγχρονου ανθρώπου</a:t>
            </a:r>
            <a:r>
              <a:rPr sz="1800" b="1" u="sng" dirty="0">
                <a:latin typeface="Arial" panose="020B0604020202020204" pitchFamily="34" charset="0"/>
                <a:cs typeface="Calibri" panose="020F0502020204030204" pitchFamily="34" charset="0"/>
              </a:rPr>
              <a:t>.</a:t>
            </a:r>
            <a:endParaRPr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800"/>
              </a:spcAft>
              <a:buFont typeface="Wingdings" panose="05000000000000000000" pitchFamily="2" charset="2"/>
              <a:buChar char=""/>
            </a:pPr>
            <a:r>
              <a:rPr sz="1800" dirty="0">
                <a:latin typeface="Arial" panose="020B0604020202020204" pitchFamily="34" charset="0"/>
                <a:cs typeface="Calibri" panose="020F0502020204030204" pitchFamily="34" charset="0"/>
              </a:rPr>
              <a:t>Να είναι αρκετά ασφαλή κατά  την πραγματοποίησή τους  από τους μαθητές</a:t>
            </a:r>
            <a:endParaRPr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dirty="0"/>
          </a:p>
        </p:txBody>
      </p:sp>
      <p:sp>
        <p:nvSpPr>
          <p:cNvPr id="40964" name="Θέση αριθμού διαφάνειας 3"/>
          <p:cNvSpPr txBox="1"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noFill/>
          <a:ln>
            <a:noFill/>
          </a:ln>
        </p:spPr>
        <p:txBody>
          <a:bodyPr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el-GR" altLang="el-GR" dirty="0">
                <a:solidFill>
                  <a:srgbClr val="FFFFFF"/>
                </a:solidFill>
              </a:rPr>
            </a:fld>
            <a:endParaRPr lang="el-GR" altLang="el-GR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1986" name="Τίτλος 1"/>
          <p:cNvSpPr>
            <a:spLocks noGrp="1"/>
          </p:cNvSpPr>
          <p:nvPr>
            <p:ph type="title" hasCustomPrompt="1"/>
          </p:nvPr>
        </p:nvSpPr>
        <p:spPr>
          <a:ln/>
        </p:spPr>
        <p:txBody>
          <a:bodyPr vert="horz" wrap="square" lIns="91440" tIns="45720" rIns="91440" bIns="45720" anchor="ctr" anchorCtr="0"/>
          <a:p>
            <a:r>
              <a:rPr lang="el-GR" altLang="el-GR" dirty="0"/>
              <a:t>Α. ΗΠΙΕΣ ΜΟΡΦΕΣ ΕΝΕΡΓΕΙΑΣ – ΠΡΟΣΤΑΣΙΑ ΠΕΡΙΒΑΛΛΟΝΤΟΣ</a:t>
            </a:r>
            <a:endParaRPr lang="el-GR" altLang="el-GR" dirty="0"/>
          </a:p>
        </p:txBody>
      </p:sp>
      <p:sp>
        <p:nvSpPr>
          <p:cNvPr id="41987" name="Θέση περιεχομένου 2"/>
          <p:cNvSpPr>
            <a:spLocks noGrp="1"/>
          </p:cNvSpPr>
          <p:nvPr>
            <p:ph idx="1" hasCustomPrompt="1"/>
          </p:nvPr>
        </p:nvSpPr>
        <p:spPr>
          <a:ln/>
        </p:spPr>
        <p:txBody>
          <a:bodyPr vert="horz" wrap="square" lIns="91440" tIns="45720" rIns="91440" bIns="45720" anchor="t" anchorCtr="0"/>
          <a:p>
            <a:pPr>
              <a:buFont typeface="Trebuchet MS" panose="020B0603020202020204" pitchFamily="34" charset="0"/>
              <a:buAutoNum type="arabicPeriod"/>
            </a:pPr>
            <a:br>
              <a:rPr lang="el-GR" altLang="el-GR" sz="1400" dirty="0"/>
            </a:br>
            <a:r>
              <a:rPr lang="el-GR" altLang="el-GR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 Επίδραση της γωνίας πρόσπτωσης ηλιακής ακτινοβολίας στην απόδοση ηλιακού στοιχείου.</a:t>
            </a:r>
            <a:endParaRPr lang="el-GR" altLang="el-GR" sz="1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buFont typeface="Trebuchet MS" panose="020B0603020202020204" pitchFamily="34" charset="0"/>
              <a:buAutoNum type="arabicPeriod"/>
            </a:pPr>
            <a:r>
              <a:rPr lang="el-GR" altLang="el-GR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Πώς η θερμοκρασία επηρεάζει την ταχύτητα αποσύνθεσης διαφόρων οικιακών  απορριμμάτων   .</a:t>
            </a:r>
            <a:endParaRPr lang="el-GR" altLang="el-GR" sz="1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buFont typeface="Trebuchet MS" panose="020B0603020202020204" pitchFamily="34" charset="0"/>
              <a:buAutoNum type="arabicPeriod"/>
            </a:pPr>
            <a:r>
              <a:rPr lang="el-GR" altLang="el-GR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  Ποιο υλικό συγκεκριμένου χρώματος(ξύλο-πλαστικό-σίδερο-φελιζόλ) απορροφά καλύτερα την ηλιακή ενέργεια σε συγκεκριμένο χρόνο.</a:t>
            </a:r>
            <a:endParaRPr lang="el-GR" altLang="el-GR" sz="1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buFont typeface="Trebuchet MS" panose="020B0603020202020204" pitchFamily="34" charset="0"/>
              <a:buAutoNum type="arabicPeriod"/>
            </a:pPr>
            <a:r>
              <a:rPr lang="el-GR" altLang="el-GR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Ποιο φυσικό υλικό  συγκεκριμένου πάχους (ξύλο-πέτρα- άχυρο)είναι καλύτερο θερμομονωτικό με σκοπό την εξοικονόμησης ενέργειας σε ένα σπίτι.</a:t>
            </a:r>
            <a:endParaRPr lang="el-GR" altLang="el-GR" sz="1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buFont typeface="Trebuchet MS" panose="020B0603020202020204" pitchFamily="34" charset="0"/>
              <a:buAutoNum type="arabicPeriod"/>
            </a:pPr>
            <a:r>
              <a:rPr lang="el-GR" altLang="el-GR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Ποιο τεχνητό υλικό συγκεκριμένου πάχους (υαλοβάμβακας-φελιζόλ-πετροβάμβακας)είναι καλύτερο θερμομονωτικό για ένα σπίτι.</a:t>
            </a:r>
            <a:endParaRPr lang="el-GR" altLang="el-GR" sz="1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buFont typeface="Trebuchet MS" panose="020B0603020202020204" pitchFamily="34" charset="0"/>
              <a:buAutoNum type="arabicPeriod"/>
            </a:pPr>
            <a:r>
              <a:rPr lang="el-GR" altLang="el-GR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 Πώς ο προσανατολισμός ενός σπιτιού το κάνει να είναι πιο οικονομικό  σε  κατανάλωση ενέργειας για θέρμανση ή ψύξη. </a:t>
            </a:r>
            <a:endParaRPr lang="el-GR" altLang="el-GR" sz="1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buFont typeface="Trebuchet MS" panose="020B0603020202020204" pitchFamily="34" charset="0"/>
              <a:buAutoNum type="arabicPeriod"/>
            </a:pPr>
            <a:r>
              <a:rPr lang="el-GR" altLang="el-GR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 Πως η τοποθέτηση αλατιού στο νερό , επηρεάζει τον χρόνο βρασίματος των ζυμαρικών.</a:t>
            </a:r>
            <a:endParaRPr lang="el-GR" altLang="el-GR" sz="1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buFont typeface="Trebuchet MS" panose="020B0603020202020204" pitchFamily="34" charset="0"/>
              <a:buAutoNum type="arabicPeriod"/>
            </a:pPr>
            <a:r>
              <a:rPr lang="el-GR" altLang="el-GR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Ποιο  χρώμα κουτιού αλουμινίου(με νερό στο εσωτερικό του) απορροφά περισσότερη ηλιακή ενέργεια  σε συγκεκριμένο χρονικό διάστημα.</a:t>
            </a:r>
            <a:endParaRPr lang="el-GR" altLang="el-GR" sz="1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buFont typeface="Trebuchet MS" panose="020B0603020202020204" pitchFamily="34" charset="0"/>
              <a:buAutoNum type="arabicPeriod"/>
            </a:pPr>
            <a:r>
              <a:rPr lang="el-GR" altLang="el-GR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Ποιο υλικό  μιας ράβδου μεταφέρει γρηγορότερα τη θερμοκρασία από τη μια άκρη στην άλλη(πλαστικό,χαλκός,αλουμίνιο,γυαλί, ξύλο κτλ)</a:t>
            </a:r>
            <a:endParaRPr lang="el-GR" altLang="el-GR" sz="1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buFont typeface="Georgia" panose="02040502050405020303" pitchFamily="18" charset="0"/>
              <a:buAutoNum type="arabicPeriod"/>
            </a:pPr>
            <a:endParaRPr lang="el-GR" altLang="el-GR" sz="1400" dirty="0"/>
          </a:p>
        </p:txBody>
      </p:sp>
      <p:sp>
        <p:nvSpPr>
          <p:cNvPr id="41988" name="Θέση αριθμού διαφάνειας 3"/>
          <p:cNvSpPr txBox="1"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noFill/>
          <a:ln>
            <a:noFill/>
          </a:ln>
        </p:spPr>
        <p:txBody>
          <a:bodyPr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el-GR" altLang="el-GR" dirty="0">
                <a:solidFill>
                  <a:srgbClr val="FFFFFF"/>
                </a:solidFill>
              </a:rPr>
            </a:fld>
            <a:endParaRPr lang="el-GR" altLang="el-GR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3010" name="Τίτλος 1"/>
          <p:cNvSpPr>
            <a:spLocks noGrp="1"/>
          </p:cNvSpPr>
          <p:nvPr>
            <p:ph type="title" hasCustomPrompt="1"/>
          </p:nvPr>
        </p:nvSpPr>
        <p:spPr>
          <a:ln/>
        </p:spPr>
        <p:txBody>
          <a:bodyPr vert="horz" wrap="square" lIns="91440" tIns="45720" rIns="91440" bIns="45720" anchor="ctr" anchorCtr="0"/>
          <a:p>
            <a:r>
              <a:rPr lang="el-GR" altLang="el-GR" dirty="0"/>
              <a:t>Β. ΑΡΧΙΤΕΚΤΟΝΙΚΗ – ΤΕΧΝΟΛΟΓΙΑ ΚΑΤΑΣΚΕΥΩΝ </a:t>
            </a:r>
            <a:endParaRPr lang="el-GR" altLang="el-GR" dirty="0"/>
          </a:p>
        </p:txBody>
      </p:sp>
      <p:sp>
        <p:nvSpPr>
          <p:cNvPr id="43011" name="Θέση περιεχομένου 2"/>
          <p:cNvSpPr>
            <a:spLocks noGrp="1"/>
          </p:cNvSpPr>
          <p:nvPr>
            <p:ph idx="1" hasCustomPrompt="1"/>
          </p:nvPr>
        </p:nvSpPr>
        <p:spPr>
          <a:ln/>
        </p:spPr>
        <p:txBody>
          <a:bodyPr vert="horz" wrap="square" lIns="91440" tIns="45720" rIns="91440" bIns="45720" anchor="t" anchorCtr="0"/>
          <a:p>
            <a:pPr>
              <a:buFont typeface="Trebuchet MS" panose="020B0603020202020204" pitchFamily="34" charset="0"/>
              <a:buAutoNum type="arabicPeriod"/>
            </a:pPr>
            <a:r>
              <a:rPr lang="el-GR" altLang="el-GR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  Πώς επηρεάζει η θέση τοποθέτησης   του βάρους , ανάμεσα σε δύο σταθερά στηρίγματα μιας ράβδου ,το βέλος κάμψης της  ράβδου ;</a:t>
            </a:r>
            <a:endParaRPr lang="el-GR" altLang="el-GR" sz="1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buFont typeface="Trebuchet MS" panose="020B0603020202020204" pitchFamily="34" charset="0"/>
              <a:buAutoNum type="arabicPeriod"/>
            </a:pPr>
            <a:r>
              <a:rPr lang="el-GR" altLang="el-GR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  Ποια πετρώματα έχουν μεγαλύτερη σκληρότητα (και χαράσσουν τα άλλα). </a:t>
            </a:r>
            <a:endParaRPr lang="el-GR" altLang="el-GR" sz="1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buFont typeface="Trebuchet MS" panose="020B0603020202020204" pitchFamily="34" charset="0"/>
              <a:buAutoNum type="arabicPeriod"/>
            </a:pPr>
            <a:r>
              <a:rPr lang="el-GR" altLang="el-GR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 Ποιο είδος ξύλου(πεύκο,οξιά,ελιά),συγκεκριμένης διατομής, αντέχει περισσότερο  σε κάμψη</a:t>
            </a:r>
            <a:endParaRPr lang="el-GR" altLang="el-GR" sz="1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buFont typeface="Trebuchet MS" panose="020B0603020202020204" pitchFamily="34" charset="0"/>
              <a:buAutoNum type="arabicPeriod"/>
            </a:pPr>
            <a:r>
              <a:rPr lang="el-GR" altLang="el-GR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  Ποια η σχέση μεταξύ είδους διατομής μιας κοίλης ράβδου και αντοχή αυτής σε κάμψη   κάτω από συγκεκριμένο φορτίο</a:t>
            </a:r>
            <a:endParaRPr lang="el-GR" altLang="el-GR" sz="1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buFont typeface="Trebuchet MS" panose="020B0603020202020204" pitchFamily="34" charset="0"/>
              <a:buAutoNum type="arabicPeriod"/>
            </a:pPr>
            <a:r>
              <a:rPr lang="el-GR" altLang="el-GR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Πως η  κατεύθυνση των ινών του ξύλου σε σχέση με την κατεύθυνση της ασκούμενης δύναμης ,επηρεάζει την αντοχή του σε κάμψη(δύναμη παραλληλη με τις ίνες του ξύλου, ή κάθετη στις ίνες του ξύλου.</a:t>
            </a:r>
            <a:endParaRPr lang="el-GR" altLang="el-GR" sz="1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buFont typeface="Trebuchet MS" panose="020B0603020202020204" pitchFamily="34" charset="0"/>
              <a:buAutoNum type="arabicPeriod"/>
            </a:pPr>
            <a:r>
              <a:rPr lang="el-GR" altLang="el-GR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Πως η μεταβολή του φορτίου το οποίο εφαρμόζεται στο μέσον μιας ράβδου, επηρεάζει το βέλος κάμψης αυτής. </a:t>
            </a:r>
            <a:endParaRPr lang="el-GR" altLang="el-GR" sz="1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buFont typeface="Trebuchet MS" panose="020B0603020202020204" pitchFamily="34" charset="0"/>
              <a:buAutoNum type="arabicPeriod"/>
            </a:pPr>
            <a:r>
              <a:rPr lang="el-GR" altLang="el-GR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 Πώς το πάχος συγκεκριμένου  μονωτικού υλικού πχ. Dow ,επηρεάζει την εσωτερική θερμοκρασία ενός κελύφους -κουτιού, όταν εκτεθεί αυτό στην ηλιακή ακτινοβολία συγκεκριμένη ώρα </a:t>
            </a:r>
            <a:endParaRPr lang="el-GR" altLang="el-GR" sz="1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buFont typeface="Trebuchet MS" panose="020B0603020202020204" pitchFamily="34" charset="0"/>
              <a:buAutoNum type="arabicPeriod"/>
            </a:pPr>
            <a:r>
              <a:rPr lang="el-GR" altLang="el-GR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 Πως το πάχος ενός σύρματος επηρεάζει την αντοχή του σε εφελκυσμό,(δηλαδή κρέμασμα συγκεκριμένου βάρους). </a:t>
            </a:r>
            <a:endParaRPr lang="el-GR" altLang="el-GR" sz="1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buFont typeface="Trebuchet MS" panose="020B0603020202020204" pitchFamily="34" charset="0"/>
              <a:buAutoNum type="arabicPeriod"/>
            </a:pPr>
            <a:r>
              <a:rPr lang="el-GR" altLang="el-GR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 Πως το μέγεθος της τετραγωνικής ή ορθογωνικής ή κυκλικής  διατομής επηρεάζει την αντοχή μια ξύλινης ή μεταλλικής ράβδου σε συγκεκριμένη φόρτιση στο μέσον αυτής.</a:t>
            </a:r>
            <a:endParaRPr lang="el-GR" altLang="el-GR" sz="1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buFont typeface="Trebuchet MS" panose="020B0603020202020204" pitchFamily="34" charset="0"/>
              <a:buAutoNum type="arabicPeriod"/>
            </a:pPr>
            <a:r>
              <a:rPr lang="el-GR" altLang="el-GR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  Αντοχή γέφυρας ανάλογα με τον τύπο ή το υλικό κατασκευής </a:t>
            </a:r>
            <a:endParaRPr lang="el-GR" altLang="el-GR" sz="1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br>
              <a:rPr lang="el-GR" altLang="el-GR" sz="1400" dirty="0"/>
            </a:br>
            <a:endParaRPr lang="el-GR" altLang="el-GR" sz="1400" dirty="0"/>
          </a:p>
        </p:txBody>
      </p:sp>
      <p:sp>
        <p:nvSpPr>
          <p:cNvPr id="43012" name="Θέση αριθμού διαφάνειας 3"/>
          <p:cNvSpPr txBox="1"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noFill/>
          <a:ln>
            <a:noFill/>
          </a:ln>
        </p:spPr>
        <p:txBody>
          <a:bodyPr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el-GR" altLang="el-GR" dirty="0">
                <a:solidFill>
                  <a:srgbClr val="FFFFFF"/>
                </a:solidFill>
              </a:rPr>
            </a:fld>
            <a:endParaRPr lang="el-GR" altLang="el-GR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4034" name="Τίτλος 1"/>
          <p:cNvSpPr>
            <a:spLocks noGrp="1"/>
          </p:cNvSpPr>
          <p:nvPr>
            <p:ph type="title" hasCustomPrompt="1"/>
          </p:nvPr>
        </p:nvSpPr>
        <p:spPr>
          <a:xfrm>
            <a:off x="457200" y="908050"/>
            <a:ext cx="8229600" cy="1081088"/>
          </a:xfrm>
          <a:ln/>
        </p:spPr>
        <p:txBody>
          <a:bodyPr vert="horz" wrap="square" lIns="91440" tIns="45720" rIns="91440" bIns="45720" anchor="ctr" anchorCtr="0"/>
          <a:p>
            <a:r>
              <a:rPr lang="el-GR" altLang="el-GR" sz="2800" dirty="0"/>
              <a:t>Γ.  ΕΡΕΥΝΕΣ  ΣΤΗΝ ΓΕΩΠΟΝΙΑ- ΓΕΩΡΓΙΑ</a:t>
            </a:r>
            <a:br>
              <a:rPr lang="el-GR" altLang="el-GR" sz="2800" dirty="0"/>
            </a:br>
            <a:br>
              <a:rPr lang="el-GR" altLang="el-GR" sz="2800" dirty="0"/>
            </a:br>
            <a:endParaRPr lang="el-GR" altLang="el-GR" sz="2800" dirty="0"/>
          </a:p>
        </p:txBody>
      </p:sp>
      <p:sp>
        <p:nvSpPr>
          <p:cNvPr id="44035" name="Θέση περιεχομένου 2"/>
          <p:cNvSpPr>
            <a:spLocks noGrp="1"/>
          </p:cNvSpPr>
          <p:nvPr>
            <p:ph idx="1" hasCustomPrompt="1"/>
          </p:nvPr>
        </p:nvSpPr>
        <p:spPr>
          <a:ln/>
        </p:spPr>
        <p:txBody>
          <a:bodyPr vert="horz" wrap="square" lIns="91440" tIns="45720" rIns="91440" bIns="45720" anchor="t" anchorCtr="0"/>
          <a:p>
            <a:pPr>
              <a:buFont typeface="Trebuchet MS" panose="020B0603020202020204" pitchFamily="34" charset="0"/>
              <a:buAutoNum type="arabicPeriod"/>
            </a:pPr>
            <a:r>
              <a:rPr lang="el-GR" altLang="el-GR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   Πως το είδος του χώματος ,επηρεάζει την ανάπτυξη του ριζικού συστήματος ενός φυτού σε συγκεκριμένο χρονικό διάστημα ενός μήνα</a:t>
            </a:r>
            <a:endParaRPr lang="el-GR" altLang="el-GR" sz="1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buFont typeface="Trebuchet MS" panose="020B0603020202020204" pitchFamily="34" charset="0"/>
              <a:buAutoNum type="arabicPeriod"/>
            </a:pPr>
            <a:r>
              <a:rPr lang="el-GR" altLang="el-GR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  Πως η ένταση του φωτός ,επηρεάζει την ανάπτυξη ενός φυτού </a:t>
            </a:r>
            <a:endParaRPr lang="el-GR" altLang="el-GR" sz="1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buFont typeface="Trebuchet MS" panose="020B0603020202020204" pitchFamily="34" charset="0"/>
              <a:buAutoNum type="arabicPeriod"/>
            </a:pPr>
            <a:r>
              <a:rPr lang="el-GR" altLang="el-GR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 Πώς επηρεάζει η ποσότητα του νερού ποτίσματος,  ή το είδος του λιπάσματος,  την ανάπτυξη του φυτού της φακής. </a:t>
            </a:r>
            <a:endParaRPr lang="el-GR" altLang="el-GR" sz="1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buFont typeface="Trebuchet MS" panose="020B0603020202020204" pitchFamily="34" charset="0"/>
              <a:buAutoNum type="arabicPeriod"/>
            </a:pPr>
            <a:r>
              <a:rPr lang="el-GR" altLang="el-GR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 Ποια είναι η επίδραση του μαγνητισμού στην αύξηση των φυτών; </a:t>
            </a:r>
            <a:endParaRPr lang="el-GR" altLang="el-GR" sz="1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buFont typeface="Trebuchet MS" panose="020B0603020202020204" pitchFamily="34" charset="0"/>
              <a:buAutoNum type="arabicPeriod"/>
            </a:pPr>
            <a:r>
              <a:rPr lang="el-GR" altLang="el-GR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 Πώς  το χρώμα του τεχνητού φωτισμού(μπλε-κίτρινο-ψυχρό λευκό) ,επηρεάζει την ανάπτυξη ενός συγκεκριμένου φυτού πχ. τομάτα</a:t>
            </a:r>
            <a:endParaRPr lang="el-GR" altLang="el-GR" sz="1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buFont typeface="Trebuchet MS" panose="020B0603020202020204" pitchFamily="34" charset="0"/>
              <a:buAutoNum type="arabicPeriod"/>
            </a:pPr>
            <a:r>
              <a:rPr lang="el-GR" altLang="el-GR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 Πως το βάθος φύτευσης  σπόρου πχ. καρπουζιού,  επηρεάζει το  χρόνο φυτρώματος-βλάστησης</a:t>
            </a:r>
            <a:endParaRPr lang="el-GR" altLang="el-GR" sz="1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buFont typeface="Trebuchet MS" panose="020B0603020202020204" pitchFamily="34" charset="0"/>
              <a:buAutoNum type="arabicPeriod"/>
            </a:pPr>
            <a:r>
              <a:rPr lang="el-GR" altLang="el-GR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Πώς το PH του νερού ποτίσματος, επηρεάζει την ανάπτυξη ενός φυτού</a:t>
            </a:r>
            <a:endParaRPr lang="el-GR" altLang="el-GR" sz="1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buFont typeface="Trebuchet MS" panose="020B0603020202020204" pitchFamily="34" charset="0"/>
              <a:buAutoNum type="arabicPeriod"/>
            </a:pPr>
            <a:r>
              <a:rPr lang="el-GR" altLang="el-GR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 Πώς η θερμοκρασία του χώματος  ή του περιβάλλοντος επηρεάζει το φύτρωμα ενός συγκεκριμένου σπόρου </a:t>
            </a:r>
            <a:endParaRPr lang="el-GR" altLang="el-GR" sz="1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buFont typeface="Trebuchet MS" panose="020B0603020202020204" pitchFamily="34" charset="0"/>
              <a:buAutoNum type="arabicPeriod"/>
            </a:pPr>
            <a:r>
              <a:rPr lang="el-GR" altLang="el-GR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 Ποιες ουσίες (αλάτι-ζάχαρη-ασπιρίνη) όταν  προστίθενται σε διάλυμα νερού επηρεάζουν  τη ζωή των κομμένων λουλουδιών </a:t>
            </a:r>
            <a:endParaRPr lang="el-GR" altLang="el-GR" sz="1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buFont typeface="Trebuchet MS" panose="020B0603020202020204" pitchFamily="34" charset="0"/>
              <a:buAutoNum type="arabicPeriod"/>
            </a:pPr>
            <a:r>
              <a:rPr lang="el-GR" altLang="el-GR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   Πώς η Όξινη βροχή(διάλυμα νερού και δύο τρεις σταγόνες οξέος) επιδρούν στην ανάπτυξη συγκεκριμένου φυτού. </a:t>
            </a:r>
            <a:endParaRPr lang="el-GR" altLang="el-GR" sz="1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buFont typeface="Georgia" panose="02040502050405020303" pitchFamily="18" charset="0"/>
              <a:buAutoNum type="arabicPeriod"/>
            </a:pPr>
            <a:endParaRPr lang="el-GR" altLang="el-GR" sz="1400" dirty="0"/>
          </a:p>
        </p:txBody>
      </p:sp>
      <p:sp>
        <p:nvSpPr>
          <p:cNvPr id="44036" name="Θέση αριθμού διαφάνειας 3"/>
          <p:cNvSpPr txBox="1"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noFill/>
          <a:ln>
            <a:noFill/>
          </a:ln>
        </p:spPr>
        <p:txBody>
          <a:bodyPr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el-GR" altLang="el-GR" dirty="0">
                <a:solidFill>
                  <a:srgbClr val="FFFFFF"/>
                </a:solidFill>
              </a:rPr>
            </a:fld>
            <a:endParaRPr lang="el-GR" altLang="el-GR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5058" name="Τίτλος 1"/>
          <p:cNvSpPr>
            <a:spLocks noGrp="1"/>
          </p:cNvSpPr>
          <p:nvPr>
            <p:ph type="title" hasCustomPrompt="1"/>
          </p:nvPr>
        </p:nvSpPr>
        <p:spPr>
          <a:ln/>
        </p:spPr>
        <p:txBody>
          <a:bodyPr vert="horz" wrap="square" lIns="91440" tIns="45720" rIns="91440" bIns="45720" anchor="ctr" anchorCtr="0"/>
          <a:p>
            <a:r>
              <a:rPr lang="el-GR" altLang="el-GR" dirty="0"/>
              <a:t>ΔΗΜΟΣΚΟΠΙΚΕΣ ΕΡΕΥΝΕΣ</a:t>
            </a:r>
            <a:br>
              <a:rPr lang="el-GR" altLang="el-GR" dirty="0"/>
            </a:br>
            <a:endParaRPr lang="el-GR" altLang="el-GR" dirty="0"/>
          </a:p>
        </p:txBody>
      </p:sp>
      <p:sp>
        <p:nvSpPr>
          <p:cNvPr id="45059" name="Θέση περιεχομένου 2"/>
          <p:cNvSpPr>
            <a:spLocks noGrp="1"/>
          </p:cNvSpPr>
          <p:nvPr>
            <p:ph idx="1" hasCustomPrompt="1"/>
          </p:nvPr>
        </p:nvSpPr>
        <p:spPr>
          <a:ln/>
        </p:spPr>
        <p:txBody>
          <a:bodyPr vert="horz" wrap="square" lIns="91440" tIns="45720" rIns="91440" bIns="45720" anchor="t" anchorCtr="0"/>
          <a:p>
            <a:r>
              <a:rPr lang="el-GR" altLang="el-GR" sz="1600" dirty="0"/>
              <a:t>Πως η ηλικία ενός ανθρώπου επηρεάζει την ασχολία του με το ίντερνετ</a:t>
            </a:r>
            <a:endParaRPr lang="el-GR" altLang="el-GR" sz="1600" dirty="0"/>
          </a:p>
          <a:p>
            <a:r>
              <a:rPr lang="el-GR" altLang="el-GR" sz="1600" dirty="0"/>
              <a:t>Πως το φύλλο ενός μαθητή επηρεάζει τις επαγγελματικές του επιλογές</a:t>
            </a:r>
            <a:endParaRPr lang="el-GR" altLang="el-GR" sz="1600" dirty="0"/>
          </a:p>
          <a:p>
            <a:r>
              <a:rPr lang="el-GR" altLang="el-GR" sz="1600" dirty="0"/>
              <a:t>Πως το φύλλο ενός εφήβου επηρεάζει τον τρόπο διατροφής</a:t>
            </a:r>
            <a:endParaRPr lang="el-GR" altLang="el-GR" sz="1600" dirty="0"/>
          </a:p>
          <a:p>
            <a:r>
              <a:rPr lang="el-GR" altLang="el-GR" sz="1600" dirty="0"/>
              <a:t>Πως το φύλλο του μαθητή επηρεάζει την έφεσή του στα θεωρητικά ή θετικά μαθήματα.</a:t>
            </a:r>
            <a:endParaRPr lang="el-GR" altLang="el-GR" sz="1600" dirty="0"/>
          </a:p>
          <a:p>
            <a:r>
              <a:rPr lang="el-GR" altLang="el-GR" sz="1600" dirty="0"/>
              <a:t>Πως  η ηλικία των εφήβων επηρεάζει τις διατροφικές συνήθειες</a:t>
            </a:r>
            <a:endParaRPr lang="el-GR" altLang="el-GR" sz="1600" dirty="0"/>
          </a:p>
          <a:p>
            <a:r>
              <a:rPr lang="el-GR" altLang="el-GR" sz="1600" dirty="0"/>
              <a:t>Πως η ηλικία των εφήβων επηρεάζει την μουσική που ακούνε.</a:t>
            </a:r>
            <a:endParaRPr lang="el-GR" altLang="el-GR" sz="1600" dirty="0"/>
          </a:p>
          <a:p>
            <a:r>
              <a:rPr lang="el-GR" altLang="el-GR" sz="1600" dirty="0"/>
              <a:t>Πως τα κοινωνικά μέσα δικτύωσης επηρεάζουν  τις καθημερινές συνήθειες των εφήβων(ντύσιμο,χτένισμα,διατροφή)</a:t>
            </a:r>
            <a:endParaRPr lang="el-GR" altLang="el-GR" sz="1600" dirty="0"/>
          </a:p>
          <a:p>
            <a:r>
              <a:rPr lang="el-GR" altLang="el-GR" sz="1600" dirty="0"/>
              <a:t>Πως η χρήση του ελεύθερου χρόνου από έναν μαθητή επηρεάζει την επίδοσή του.</a:t>
            </a:r>
            <a:endParaRPr lang="el-GR" altLang="el-GR" sz="1600" dirty="0"/>
          </a:p>
          <a:p>
            <a:r>
              <a:rPr lang="el-GR" altLang="el-GR" sz="1600" dirty="0"/>
              <a:t>Πως η ενασχόληση των εφήβων με το διαδίκτυο επηρεάζει την απόδοσή του στο σχολείο.</a:t>
            </a:r>
            <a:endParaRPr lang="el-GR" altLang="el-GR" sz="1600" dirty="0"/>
          </a:p>
          <a:p>
            <a:r>
              <a:rPr lang="el-GR" altLang="el-GR" sz="1600" dirty="0"/>
              <a:t>Πως η χώρα προέλευσης ενός μαθητή επηρεάζει την ενασχόλησή του με το διαδίκτυο.</a:t>
            </a:r>
            <a:endParaRPr lang="el-GR" altLang="el-GR" sz="1600" dirty="0"/>
          </a:p>
        </p:txBody>
      </p:sp>
      <p:sp>
        <p:nvSpPr>
          <p:cNvPr id="45060" name="Θέση αριθμού διαφάνειας 3"/>
          <p:cNvSpPr txBox="1"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noFill/>
          <a:ln>
            <a:noFill/>
          </a:ln>
        </p:spPr>
        <p:txBody>
          <a:bodyPr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el-GR" altLang="el-GR" dirty="0">
                <a:solidFill>
                  <a:srgbClr val="FFFFFF"/>
                </a:solidFill>
              </a:rPr>
            </a:fld>
            <a:endParaRPr lang="el-GR" altLang="el-GR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6082" name="Τίτλος 1"/>
          <p:cNvSpPr>
            <a:spLocks noGrp="1"/>
          </p:cNvSpPr>
          <p:nvPr>
            <p:ph type="title" hasCustomPrompt="1"/>
          </p:nvPr>
        </p:nvSpPr>
        <p:spPr>
          <a:ln/>
        </p:spPr>
        <p:txBody>
          <a:bodyPr vert="horz" wrap="square" lIns="91440" tIns="45720" rIns="91440" bIns="45720" anchor="ctr" anchorCtr="0"/>
          <a:p>
            <a:r>
              <a:rPr lang="el-GR" altLang="el-GR" dirty="0"/>
              <a:t>ΜΗΧΑΝΙΚΗ</a:t>
            </a:r>
            <a:endParaRPr lang="el-GR" altLang="el-GR" dirty="0"/>
          </a:p>
        </p:txBody>
      </p:sp>
      <p:sp>
        <p:nvSpPr>
          <p:cNvPr id="46083" name="Θέση περιεχομένου 2"/>
          <p:cNvSpPr>
            <a:spLocks noGrp="1"/>
          </p:cNvSpPr>
          <p:nvPr>
            <p:ph idx="1" hasCustomPrompt="1"/>
          </p:nvPr>
        </p:nvSpPr>
        <p:spPr>
          <a:ln/>
        </p:spPr>
        <p:txBody>
          <a:bodyPr vert="horz" wrap="square" lIns="91440" tIns="45720" rIns="91440" bIns="45720" anchor="t" anchorCtr="0"/>
          <a:p>
            <a:r>
              <a:rPr lang="el-GR" altLang="el-GR" sz="1400" dirty="0"/>
              <a:t>Πως  το μήκος του νήματος ,επηρεάζει την περίοδο ενός εκρεμούς ; </a:t>
            </a:r>
            <a:endParaRPr lang="el-GR" altLang="el-GR" sz="1400" dirty="0"/>
          </a:p>
          <a:p>
            <a:r>
              <a:rPr lang="el-GR" altLang="el-GR" sz="1400" dirty="0"/>
              <a:t> Μέτρηση της άντωσης-άνωσης από τη διαφορά πίεσης του αέρα σε πτέρυγα αεροπλάνου</a:t>
            </a:r>
            <a:endParaRPr lang="el-GR" altLang="el-GR" sz="1400" dirty="0"/>
          </a:p>
          <a:p>
            <a:r>
              <a:rPr lang="el-GR" altLang="el-GR" sz="1400" dirty="0"/>
              <a:t> Η επίδραση της βαρύτητας σε αντικείμενα που κυλούν σε κεκλιμένο επίπεδο με μεταβαλλόμενη γωνία κλίσης</a:t>
            </a:r>
            <a:endParaRPr lang="el-GR" altLang="el-GR" sz="1400" dirty="0"/>
          </a:p>
          <a:p>
            <a:r>
              <a:rPr lang="el-GR" altLang="el-GR" sz="1400" dirty="0"/>
              <a:t> Ποια η επίδραση της θερμοκρασίας στο ιξώδες  διαφόρων ρευστών (μέλι,λάδι κτλ)</a:t>
            </a:r>
            <a:endParaRPr lang="el-GR" altLang="el-GR" sz="1400" dirty="0"/>
          </a:p>
          <a:p>
            <a:r>
              <a:rPr lang="el-GR" altLang="el-GR" sz="1400" dirty="0"/>
              <a:t> Ποιο υγρό εξατμίζεται γρηγορότερα(οινόπνευμα,νερό,λάδι );</a:t>
            </a:r>
            <a:endParaRPr lang="el-GR" altLang="el-GR" sz="1400" dirty="0"/>
          </a:p>
          <a:p>
            <a:r>
              <a:rPr lang="el-GR" altLang="el-GR" sz="1400" dirty="0"/>
              <a:t>Πως η σχετική υγρασία του περιβάλλοντος ,επηρεάζει το ποσοστό  εξάτμισης συγκεκριμένης ποσότητας νερού πχ 0,250 λίτρα μέσα σε συγκεκριμένο χρονικό διάστημα(θερμοκρασία σταθερή)</a:t>
            </a:r>
            <a:endParaRPr lang="el-GR" altLang="el-GR" sz="1400" dirty="0"/>
          </a:p>
          <a:p>
            <a:r>
              <a:rPr lang="el-GR" altLang="el-GR" sz="1400" dirty="0"/>
              <a:t> Πως η  πίεση του αέρα στο εσωτερικό μιας μπάλας μπάσκετ, επηρεάζει την αναπήδηση  αυτής, όταν αφεθεί από ύψος 2 μέτρων </a:t>
            </a:r>
            <a:endParaRPr lang="el-GR" altLang="el-GR" sz="1400" dirty="0"/>
          </a:p>
          <a:p>
            <a:r>
              <a:rPr lang="el-GR" altLang="el-GR" sz="1400" dirty="0"/>
              <a:t>Πως η γωνία μιας σφήνας, επηρεάζει την ευκολία σκισίματος ενός ξύλου.</a:t>
            </a:r>
            <a:endParaRPr lang="el-GR" altLang="el-GR" sz="1400" dirty="0"/>
          </a:p>
          <a:p>
            <a:r>
              <a:rPr lang="el-GR" altLang="el-GR" sz="1400" dirty="0"/>
              <a:t>Πως η διατομή ενός σωλήνα  νερού, επηρεάζει την ταχύτητα εξόδου του νερού ή την απόσταση που εκτινάσσεται το νερό ( υπό σταθερή παροχή νερού)</a:t>
            </a:r>
            <a:endParaRPr lang="el-GR" altLang="el-GR" sz="1400" dirty="0"/>
          </a:p>
          <a:p>
            <a:endParaRPr lang="el-GR" altLang="el-GR" sz="1400" dirty="0"/>
          </a:p>
        </p:txBody>
      </p:sp>
      <p:sp>
        <p:nvSpPr>
          <p:cNvPr id="46084" name="Θέση αριθμού διαφάνειας 3"/>
          <p:cNvSpPr txBox="1"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noFill/>
          <a:ln>
            <a:noFill/>
          </a:ln>
        </p:spPr>
        <p:txBody>
          <a:bodyPr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el-GR" altLang="el-GR" dirty="0">
                <a:solidFill>
                  <a:srgbClr val="FFFFFF"/>
                </a:solidFill>
              </a:rPr>
            </a:fld>
            <a:endParaRPr lang="el-GR" altLang="el-GR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8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922337"/>
          </a:xfrm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lang="el-GR" altLang="el-GR" dirty="0"/>
              <a:t>Σκοποί του μαθήματος</a:t>
            </a:r>
            <a:endParaRPr lang="el-GR" altLang="el-GR" dirty="0"/>
          </a:p>
        </p:txBody>
      </p:sp>
      <p:sp>
        <p:nvSpPr>
          <p:cNvPr id="512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196975"/>
            <a:ext cx="8229600" cy="4929188"/>
          </a:xfrm>
        </p:spPr>
        <p:txBody>
          <a:bodyPr vert="horz" wrap="square" lIns="91440" tIns="45720" rIns="91440" bIns="45720" numCol="1" anchor="t" anchorCtr="0" compatLnSpc="1"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l-GR" altLang="el-GR" dirty="0"/>
              <a:t>Να μάθουν  επίσης:</a:t>
            </a:r>
            <a:endParaRPr lang="en-US" altLang="el-GR" dirty="0"/>
          </a:p>
          <a:p>
            <a:pPr marL="0" indent="0" eaLnBrk="1" hangingPunct="1">
              <a:buFont typeface="Georgia" panose="02040502050405020303" pitchFamily="18" charset="0"/>
              <a:buChar char="•"/>
            </a:pPr>
            <a:r>
              <a:rPr lang="el-GR" altLang="el-GR" dirty="0"/>
              <a:t>Τις μεθόδους έρευνας και τρόπους αναζήτησης βιβλιογραφίας</a:t>
            </a:r>
            <a:endParaRPr lang="el-GR" altLang="el-GR" dirty="0"/>
          </a:p>
          <a:p>
            <a:pPr marL="0" indent="0" eaLnBrk="1" hangingPunct="1">
              <a:buFont typeface="Georgia" panose="02040502050405020303" pitchFamily="18" charset="0"/>
              <a:buChar char="•"/>
            </a:pPr>
            <a:r>
              <a:rPr lang="el-GR" altLang="el-GR" dirty="0"/>
              <a:t>τη  διαδικασία  μιας έρευνας</a:t>
            </a:r>
            <a:endParaRPr lang="el-GR" altLang="el-GR" dirty="0"/>
          </a:p>
          <a:p>
            <a:pPr marL="0" indent="0" eaLnBrk="1" hangingPunct="1">
              <a:buFont typeface="Georgia" panose="02040502050405020303" pitchFamily="18" charset="0"/>
              <a:buChar char="•"/>
            </a:pPr>
            <a:r>
              <a:rPr lang="el-GR" altLang="el-GR" dirty="0"/>
              <a:t>Την πραγματοποίηση έρευνας και πειραματισμού σαν ομάδα πάνω σ’ ένα πρόβλημα  που θα επιλεγεί  με τη βοήθεια του καθηγητή</a:t>
            </a:r>
            <a:endParaRPr lang="el-GR" altLang="el-GR" dirty="0"/>
          </a:p>
          <a:p>
            <a:pPr marL="0" indent="0" eaLnBrk="1" hangingPunct="1">
              <a:buFont typeface="Georgia" panose="02040502050405020303" pitchFamily="18" charset="0"/>
              <a:buChar char="•"/>
            </a:pPr>
            <a:r>
              <a:rPr lang="el-GR" altLang="el-GR" dirty="0"/>
              <a:t>Την αξιολόγηση των αποτελεσμάτων της έρευνας και την εξαγωγή του συμπεράσματος</a:t>
            </a:r>
            <a:endParaRPr lang="el-GR" altLang="el-GR" dirty="0"/>
          </a:p>
          <a:p>
            <a:pPr marL="0" indent="0" eaLnBrk="1" hangingPunct="1">
              <a:buFont typeface="Georgia" panose="02040502050405020303" pitchFamily="18" charset="0"/>
              <a:buChar char="•"/>
            </a:pPr>
            <a:endParaRPr lang="el-GR" altLang="el-GR" dirty="0"/>
          </a:p>
        </p:txBody>
      </p:sp>
      <p:sp>
        <p:nvSpPr>
          <p:cNvPr id="9220" name="Slide Number Placeholder 3"/>
          <p:cNvSpPr txBox="1"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noFill/>
          <a:ln>
            <a:noFill/>
          </a:ln>
        </p:spPr>
        <p:txBody>
          <a:bodyPr anchor="b" anchorCtr="0"/>
          <a:p>
            <a:pPr marL="0" indent="0" algn="r" eaLnBrk="1" hangingPunct="1">
              <a:spcBef>
                <a:spcPct val="0"/>
              </a:spcBef>
              <a:buClrTx/>
              <a:buFontTx/>
              <a:buNone/>
            </a:pPr>
            <a:fld id="{9A0DB2DC-4C9A-4742-B13C-FB6460FD3503}" type="slidenum">
              <a:rPr lang="el-GR" altLang="el-GR" sz="1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fld>
            <a:endParaRPr lang="el-GR" altLang="el-GR" sz="1800" dirty="0">
              <a:solidFill>
                <a:srgbClr val="FFFFFF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5778" name="Rectangle 2"/>
          <p:cNvSpPr>
            <a:spLocks noGrp="1" noRot="1" noChangeArrowheads="1"/>
          </p:cNvSpPr>
          <p:nvPr>
            <p:ph type="title" hasCustomPrompt="1"/>
          </p:nvPr>
        </p:nvSpPr>
        <p:spPr>
          <a:xfrm>
            <a:off x="539750" y="333375"/>
            <a:ext cx="8169275" cy="917575"/>
          </a:xfrm>
        </p:spPr>
        <p:txBody>
          <a:bodyPr vert="horz" wrap="square" lIns="91440" tIns="45720" rIns="91440" bIns="45720" numCol="1" rtlCol="0" anchor="ctr" anchorCtr="0" compatLnSpc="1"/>
          <a:p>
            <a:pPr eaLnBrk="1" hangingPunct="1">
              <a:buNone/>
            </a:pPr>
            <a:r>
              <a:rPr sz="3600" dirty="0">
                <a:latin typeface="Comic Sans MS" panose="030F0702030302020204" pitchFamily="66" charset="0"/>
              </a:rPr>
              <a:t>ΤΕΧΝΟΛΟΓΙΑ</a:t>
            </a:r>
            <a:br>
              <a:rPr sz="3600" dirty="0">
                <a:latin typeface="Comic Sans MS" panose="030F0702030302020204" pitchFamily="66" charset="0"/>
              </a:rPr>
            </a:br>
            <a:r>
              <a:rPr sz="2700" dirty="0">
                <a:solidFill>
                  <a:schemeClr val="hlink"/>
                </a:solidFill>
              </a:rPr>
              <a:t>ΕΙΣΑΓΩΓΗ</a:t>
            </a:r>
            <a:endParaRPr sz="2700" dirty="0">
              <a:solidFill>
                <a:schemeClr val="hlink"/>
              </a:solidFill>
            </a:endParaRPr>
          </a:p>
        </p:txBody>
      </p:sp>
      <p:sp>
        <p:nvSpPr>
          <p:cNvPr id="5123" name="Rectangle 3"/>
          <p:cNvSpPr>
            <a:spLocks noGrp="1" noRot="1" noChangeArrowheads="1"/>
          </p:cNvSpPr>
          <p:nvPr>
            <p:ph idx="1" hasCustomPrompt="1"/>
          </p:nvPr>
        </p:nvSpPr>
        <p:spPr>
          <a:xfrm>
            <a:off x="457200" y="1412875"/>
            <a:ext cx="8229600" cy="5184775"/>
          </a:xfrm>
        </p:spPr>
        <p:txBody>
          <a:bodyPr vert="horz" wrap="square" lIns="91440" tIns="45720" rIns="91440" bIns="45720" numCol="1" anchor="t" anchorCtr="0" compatLnSpc="1"/>
          <a:p>
            <a:pPr marL="840105" lvl="1" indent="-382905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l-GR" altLang="el-GR" sz="3600" b="1" dirty="0">
                <a:solidFill>
                  <a:schemeClr val="folHlink"/>
                </a:solidFill>
              </a:rPr>
              <a:t>Σε τι μας βοηθάει η έρευνα;</a:t>
            </a:r>
            <a:endParaRPr lang="el-GR" altLang="el-GR" sz="3600" b="1" dirty="0">
              <a:solidFill>
                <a:schemeClr val="folHlink"/>
              </a:solidFill>
            </a:endParaRPr>
          </a:p>
          <a:p>
            <a:pPr marL="571500" indent="-571500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l-GR" altLang="el-GR" sz="3600" b="1" dirty="0"/>
              <a:t>        Η έρευνα είναι μια από τις σημαντικότερες δραστηριότητες στη σύγχρονη εποχή και αφορά όλους τους τομείς της ανθρώπινης δραστηριότητας.</a:t>
            </a:r>
            <a:endParaRPr lang="en-US" altLang="el-GR" sz="3600" b="1" dirty="0"/>
          </a:p>
          <a:p>
            <a:pPr marL="571500" indent="-571500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l-GR" sz="3600" b="1" dirty="0"/>
              <a:t>       </a:t>
            </a:r>
            <a:r>
              <a:rPr lang="el-GR" altLang="el-GR" sz="3600" b="1" dirty="0"/>
              <a:t> Τα επιτεύγματα της επιστημονικής έρευνας είναι ιδιαίτερα αισθητά στις θετικές επιστήμες και οι επιδράσεις τους φαίνονται στην καθημερινή μας ζωή. </a:t>
            </a:r>
            <a:endParaRPr lang="el-GR" altLang="el-GR" sz="3600" b="1" dirty="0"/>
          </a:p>
        </p:txBody>
      </p:sp>
      <p:sp>
        <p:nvSpPr>
          <p:cNvPr id="10244" name="5 - Θέση αριθμού διαφάνειας"/>
          <p:cNvSpPr txBox="1"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noFill/>
          <a:ln>
            <a:noFill/>
          </a:ln>
        </p:spPr>
        <p:txBody>
          <a:bodyPr anchor="b" anchorCtr="0"/>
          <a:p>
            <a:pPr marL="0" indent="0" algn="r" eaLnBrk="1" hangingPunct="1">
              <a:spcBef>
                <a:spcPct val="0"/>
              </a:spcBef>
              <a:buClrTx/>
              <a:buFontTx/>
              <a:buNone/>
            </a:pPr>
            <a:fld id="{9A0DB2DC-4C9A-4742-B13C-FB6460FD3503}" type="slidenum">
              <a:rPr lang="el-GR" altLang="el-GR" sz="1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fld>
            <a:endParaRPr lang="el-GR" altLang="el-GR" sz="1800" dirty="0">
              <a:solidFill>
                <a:srgbClr val="FFFFFF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5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Τίτλος 1"/>
          <p:cNvSpPr>
            <a:spLocks noGrp="1"/>
          </p:cNvSpPr>
          <p:nvPr>
            <p:ph type="title" hasCustomPrompt="1"/>
          </p:nvPr>
        </p:nvSpPr>
        <p:spPr>
          <a:xfrm>
            <a:off x="457200" y="549275"/>
            <a:ext cx="8229600" cy="1008063"/>
          </a:xfrm>
        </p:spPr>
        <p:txBody>
          <a:bodyPr vert="horz" wrap="square" lIns="91440" tIns="45720" rIns="91440" bIns="45720" numCol="1" anchor="ctr" anchorCtr="0" compatLnSpc="1"/>
          <a:p>
            <a:pPr eaLnBrk="1" hangingPunct="1">
              <a:buNone/>
            </a:pPr>
            <a:r>
              <a:rPr lang="el-GR" altLang="el-GR" sz="3600" dirty="0"/>
              <a:t>ΑΠΟΤΕΛΕΣΜΑΤΑ ΤΗΣ ΕΠΙΣΤΗΜΟΝΙΚΗΣ ΕΡΕΥΝΑΣ</a:t>
            </a:r>
            <a:endParaRPr lang="el-GR" altLang="el-GR" sz="36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 hasCustomPrompt="1"/>
          </p:nvPr>
        </p:nvSpPr>
        <p:spPr>
          <a:xfrm>
            <a:off x="457200" y="1628775"/>
            <a:ext cx="8229600" cy="4895850"/>
          </a:xfrm>
        </p:spPr>
        <p:txBody>
          <a:bodyPr vert="horz" wrap="square" lIns="91440" tIns="45720" rIns="91440" bIns="45720" numCol="1" anchor="t" anchorCtr="0" compatLnSpc="1"/>
          <a:p>
            <a:pPr marL="571500" indent="-571500" eaLnBrk="1" hangingPunct="1">
              <a:lnSpc>
                <a:spcPct val="70000"/>
              </a:lnSpc>
              <a:buFont typeface="Arial" panose="020B0604020202020204" pitchFamily="34" charset="0"/>
              <a:buNone/>
            </a:pPr>
            <a:r>
              <a:rPr lang="el-GR" altLang="el-GR" sz="2600" b="1" dirty="0">
                <a:solidFill>
                  <a:srgbClr val="000000"/>
                </a:solidFill>
              </a:rPr>
              <a:t>Έτσι η έρευνα:</a:t>
            </a:r>
            <a:endParaRPr lang="el-GR" altLang="el-GR" sz="2600" b="1" dirty="0">
              <a:solidFill>
                <a:srgbClr val="000000"/>
              </a:solidFill>
            </a:endParaRPr>
          </a:p>
          <a:p>
            <a:pPr marL="1132205" lvl="2" indent="-217805" eaLnBrk="1" hangingPunct="1">
              <a:lnSpc>
                <a:spcPct val="70000"/>
              </a:lnSpc>
              <a:buFont typeface="Wingdings 2" panose="05020102010507070707" pitchFamily="18" charset="2"/>
              <a:buChar char=""/>
            </a:pPr>
            <a:r>
              <a:rPr lang="el-GR" altLang="el-GR" sz="2600" b="1" dirty="0">
                <a:solidFill>
                  <a:srgbClr val="000000"/>
                </a:solidFill>
              </a:rPr>
              <a:t>Αναπτύσσει συνθετικά υλικά</a:t>
            </a:r>
            <a:endParaRPr lang="el-GR" altLang="el-GR" sz="2600" b="1" dirty="0">
              <a:solidFill>
                <a:srgbClr val="000000"/>
              </a:solidFill>
            </a:endParaRPr>
          </a:p>
          <a:p>
            <a:pPr marL="1132205" lvl="2" indent="-217805" eaLnBrk="1" hangingPunct="1">
              <a:lnSpc>
                <a:spcPct val="70000"/>
              </a:lnSpc>
              <a:buFont typeface="Wingdings 2" panose="05020102010507070707" pitchFamily="18" charset="2"/>
              <a:buChar char=""/>
            </a:pPr>
            <a:r>
              <a:rPr lang="el-GR" altLang="el-GR" sz="2600" b="1" dirty="0">
                <a:solidFill>
                  <a:srgbClr val="000000"/>
                </a:solidFill>
              </a:rPr>
              <a:t>Βελτιώνει τις συνθήκες εργασίας</a:t>
            </a:r>
            <a:endParaRPr lang="el-GR" altLang="el-GR" sz="2600" b="1" dirty="0">
              <a:solidFill>
                <a:srgbClr val="000000"/>
              </a:solidFill>
            </a:endParaRPr>
          </a:p>
          <a:p>
            <a:pPr marL="1132205" lvl="2" indent="-217805" eaLnBrk="1" hangingPunct="1">
              <a:lnSpc>
                <a:spcPct val="70000"/>
              </a:lnSpc>
              <a:buFont typeface="Wingdings 2" panose="05020102010507070707" pitchFamily="18" charset="2"/>
              <a:buChar char=""/>
            </a:pPr>
            <a:r>
              <a:rPr lang="el-GR" altLang="el-GR" sz="2600" b="1" dirty="0">
                <a:solidFill>
                  <a:srgbClr val="000000"/>
                </a:solidFill>
              </a:rPr>
              <a:t>Προσπαθεί να βρει λύσεις σε διάφορα προβλήματα</a:t>
            </a:r>
            <a:endParaRPr lang="el-GR" altLang="el-GR" sz="2600" b="1" dirty="0">
              <a:solidFill>
                <a:srgbClr val="000000"/>
              </a:solidFill>
            </a:endParaRPr>
          </a:p>
          <a:p>
            <a:pPr marL="1132205" lvl="2" indent="-217805" eaLnBrk="1" hangingPunct="1">
              <a:lnSpc>
                <a:spcPct val="70000"/>
              </a:lnSpc>
              <a:buFont typeface="Wingdings 2" panose="05020102010507070707" pitchFamily="18" charset="2"/>
              <a:buChar char=""/>
            </a:pPr>
            <a:r>
              <a:rPr lang="el-GR" altLang="el-GR" sz="2600" b="1" dirty="0">
                <a:solidFill>
                  <a:srgbClr val="000000"/>
                </a:solidFill>
              </a:rPr>
              <a:t>Συμβάλλει στη σχεδίαση νέων προϊόντων</a:t>
            </a:r>
            <a:endParaRPr lang="el-GR" altLang="el-GR" sz="2600" b="1" dirty="0">
              <a:solidFill>
                <a:srgbClr val="000000"/>
              </a:solidFill>
            </a:endParaRPr>
          </a:p>
          <a:p>
            <a:pPr marL="1132205" lvl="2" indent="-217805" eaLnBrk="1" hangingPunct="1">
              <a:lnSpc>
                <a:spcPct val="70000"/>
              </a:lnSpc>
              <a:buFont typeface="Wingdings 2" panose="05020102010507070707" pitchFamily="18" charset="2"/>
              <a:buChar char=""/>
            </a:pPr>
            <a:r>
              <a:rPr lang="el-GR" altLang="el-GR" sz="2600" b="1" dirty="0">
                <a:solidFill>
                  <a:srgbClr val="000000"/>
                </a:solidFill>
              </a:rPr>
              <a:t>Βελτιώνει  βιομηχανική  παραγωγή.</a:t>
            </a:r>
            <a:endParaRPr lang="el-GR" altLang="el-GR" sz="2600" b="1" dirty="0">
              <a:solidFill>
                <a:srgbClr val="000000"/>
              </a:solidFill>
            </a:endParaRPr>
          </a:p>
          <a:p>
            <a:pPr marL="1132205" lvl="2" indent="-217805" eaLnBrk="1" hangingPunct="1">
              <a:lnSpc>
                <a:spcPct val="70000"/>
              </a:lnSpc>
              <a:buFont typeface="Wingdings 2" panose="05020102010507070707" pitchFamily="18" charset="2"/>
              <a:buChar char=""/>
            </a:pPr>
            <a:r>
              <a:rPr lang="el-GR" altLang="el-GR" sz="2600" b="1" dirty="0">
                <a:solidFill>
                  <a:srgbClr val="000000"/>
                </a:solidFill>
              </a:rPr>
              <a:t>Συμβάλλει στην καταπολέμηση ασθενειών</a:t>
            </a:r>
            <a:endParaRPr lang="el-GR" altLang="el-GR" sz="2600" b="1" dirty="0">
              <a:solidFill>
                <a:srgbClr val="000000"/>
              </a:solidFill>
            </a:endParaRPr>
          </a:p>
          <a:p>
            <a:pPr marL="1132205" lvl="2" indent="-217805" eaLnBrk="1" hangingPunct="1">
              <a:lnSpc>
                <a:spcPct val="70000"/>
              </a:lnSpc>
              <a:buFont typeface="Wingdings 2" panose="05020102010507070707" pitchFamily="18" charset="2"/>
              <a:buChar char=""/>
            </a:pPr>
            <a:r>
              <a:rPr lang="el-GR" altLang="el-GR" sz="2600" b="1" dirty="0">
                <a:solidFill>
                  <a:srgbClr val="000000"/>
                </a:solidFill>
              </a:rPr>
              <a:t>Δημιουργεί ανθεκτικές ποικιλίες φυτών έντομα ή ζιζάνια</a:t>
            </a:r>
            <a:endParaRPr lang="el-GR" altLang="el-GR" sz="2600" b="1" dirty="0">
              <a:solidFill>
                <a:srgbClr val="000000"/>
              </a:solidFill>
            </a:endParaRPr>
          </a:p>
          <a:p>
            <a:pPr marL="1132205" lvl="2" indent="-217805" eaLnBrk="1" hangingPunct="1">
              <a:lnSpc>
                <a:spcPct val="70000"/>
              </a:lnSpc>
              <a:buFont typeface="Wingdings 2" panose="05020102010507070707" pitchFamily="18" charset="2"/>
              <a:buChar char=""/>
            </a:pPr>
            <a:r>
              <a:rPr lang="el-GR" altLang="el-GR" sz="2600" b="1" dirty="0">
                <a:solidFill>
                  <a:srgbClr val="000000"/>
                </a:solidFill>
              </a:rPr>
              <a:t>Βελτιώνει τις σύγχρονες κατασκευές </a:t>
            </a:r>
            <a:endParaRPr lang="el-GR" altLang="el-GR" sz="2600" b="1" dirty="0">
              <a:solidFill>
                <a:srgbClr val="000000"/>
              </a:solidFill>
            </a:endParaRPr>
          </a:p>
          <a:p>
            <a:pPr marL="1132205" lvl="2" indent="-217805" eaLnBrk="1" hangingPunct="1">
              <a:lnSpc>
                <a:spcPct val="70000"/>
              </a:lnSpc>
              <a:buFont typeface="Wingdings 2" panose="05020102010507070707" pitchFamily="18" charset="2"/>
              <a:buChar char=""/>
            </a:pPr>
            <a:r>
              <a:rPr lang="el-GR" altLang="el-GR" sz="2600" b="1" dirty="0">
                <a:solidFill>
                  <a:srgbClr val="000000"/>
                </a:solidFill>
              </a:rPr>
              <a:t>Μπορεί να μας οδηγήσει σε εφευρέσεις  </a:t>
            </a:r>
            <a:endParaRPr lang="el-GR" altLang="el-GR" sz="2600" b="1" dirty="0">
              <a:solidFill>
                <a:srgbClr val="000000"/>
              </a:solidFill>
            </a:endParaRPr>
          </a:p>
          <a:p>
            <a:pPr marL="1132205" lvl="2" indent="-217805" eaLnBrk="1" hangingPunct="1">
              <a:lnSpc>
                <a:spcPct val="70000"/>
              </a:lnSpc>
              <a:buFont typeface="Wingdings 2" panose="05020102010507070707" pitchFamily="18" charset="2"/>
              <a:buChar char=""/>
            </a:pPr>
            <a:r>
              <a:rPr lang="el-GR" altLang="el-GR" sz="2600" b="1" dirty="0">
                <a:solidFill>
                  <a:srgbClr val="000000"/>
                </a:solidFill>
              </a:rPr>
              <a:t>Και  πολλά  άλλα……………………………    </a:t>
            </a:r>
            <a:endParaRPr lang="el-GR" altLang="el-GR" sz="2600" b="1" dirty="0">
              <a:solidFill>
                <a:srgbClr val="000000"/>
              </a:solidFill>
            </a:endParaRPr>
          </a:p>
          <a:p>
            <a:pPr marL="571500" indent="-571500" eaLnBrk="1" hangingPunct="1">
              <a:lnSpc>
                <a:spcPct val="90000"/>
              </a:lnSpc>
              <a:buFont typeface="Georgia" panose="02040502050405020303" pitchFamily="18" charset="0"/>
              <a:buChar char="•"/>
            </a:pPr>
            <a:endParaRPr sz="2600" dirty="0"/>
          </a:p>
        </p:txBody>
      </p:sp>
      <p:sp>
        <p:nvSpPr>
          <p:cNvPr id="12292" name="Θέση αριθμού διαφάνειας 3"/>
          <p:cNvSpPr txBox="1"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noFill/>
          <a:ln>
            <a:noFill/>
          </a:ln>
        </p:spPr>
        <p:txBody>
          <a:bodyPr anchor="b" anchorCtr="0"/>
          <a:p>
            <a:pPr marL="0" indent="0" algn="r" eaLnBrk="1" hangingPunct="1">
              <a:spcBef>
                <a:spcPct val="0"/>
              </a:spcBef>
              <a:buClrTx/>
              <a:buFontTx/>
              <a:buNone/>
            </a:pPr>
            <a:fld id="{9A0DB2DC-4C9A-4742-B13C-FB6460FD3503}" type="slidenum">
              <a:rPr lang="el-GR" altLang="el-GR" sz="1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fld>
            <a:endParaRPr lang="el-GR" altLang="el-GR" sz="1800" dirty="0">
              <a:solidFill>
                <a:srgbClr val="FFFFFF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0898" name="Rectangle 2"/>
          <p:cNvSpPr>
            <a:spLocks noGrp="1" noRot="1" noChangeArrowheads="1"/>
          </p:cNvSpPr>
          <p:nvPr>
            <p:ph type="title" hasCustomPrompt="1"/>
          </p:nvPr>
        </p:nvSpPr>
        <p:spPr>
          <a:xfrm>
            <a:off x="457200" y="549275"/>
            <a:ext cx="8229600" cy="792163"/>
          </a:xfrm>
        </p:spPr>
        <p:txBody>
          <a:bodyPr vert="horz" wrap="square" lIns="91440" tIns="45720" rIns="91440" bIns="45720" numCol="1" anchor="ctr" anchorCtr="0" compatLnSpc="1"/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None/>
            </a:pPr>
            <a:br>
              <a:rPr lang="el-GR" altLang="el-GR" sz="1600" b="1" dirty="0">
                <a:solidFill>
                  <a:srgbClr val="000000"/>
                </a:solidFill>
              </a:rPr>
            </a:br>
            <a:r>
              <a:rPr lang="en-US" altLang="el-GR" sz="3600" b="1" dirty="0">
                <a:solidFill>
                  <a:srgbClr val="000000"/>
                </a:solidFill>
              </a:rPr>
              <a:t>   </a:t>
            </a:r>
            <a:r>
              <a:rPr lang="el-GR" altLang="el-GR" sz="3600" b="1" dirty="0">
                <a:solidFill>
                  <a:srgbClr val="800080"/>
                </a:solidFill>
              </a:rPr>
              <a:t>Τι είναι επιστημονική έρευνα:</a:t>
            </a:r>
            <a:br>
              <a:rPr lang="el-GR" altLang="el-GR" sz="2600" dirty="0">
                <a:solidFill>
                  <a:srgbClr val="800080"/>
                </a:solidFill>
              </a:rPr>
            </a:br>
            <a:endParaRPr lang="el-GR" altLang="el-GR" sz="2400" dirty="0">
              <a:solidFill>
                <a:schemeClr val="hlink"/>
              </a:solidFill>
            </a:endParaRPr>
          </a:p>
        </p:txBody>
      </p:sp>
      <p:sp>
        <p:nvSpPr>
          <p:cNvPr id="7171" name="Rectangle 4"/>
          <p:cNvSpPr>
            <a:spLocks noGrp="1" noRot="1" noChangeArrowheads="1"/>
          </p:cNvSpPr>
          <p:nvPr>
            <p:ph idx="1" hasCustomPrompt="1"/>
          </p:nvPr>
        </p:nvSpPr>
        <p:spPr>
          <a:xfrm>
            <a:off x="395288" y="1125538"/>
            <a:ext cx="8007350" cy="5483225"/>
          </a:xfrm>
        </p:spPr>
        <p:txBody>
          <a:bodyPr vert="horz" wrap="square" lIns="91440" tIns="45720" rIns="91440" bIns="45720" numCol="1" anchor="t" anchorCtr="0" compatLnSpc="1"/>
          <a:p>
            <a:pPr marL="840105" lvl="1" indent="-382905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l-GR" altLang="el-GR" sz="3200" dirty="0">
                <a:solidFill>
                  <a:schemeClr val="tx1"/>
                </a:solidFill>
              </a:rPr>
              <a:t>Είναι μια σκόπιμη προσπάθεια με  </a:t>
            </a:r>
            <a:r>
              <a:rPr lang="el-GR" altLang="el-GR" sz="3200" b="1" dirty="0">
                <a:solidFill>
                  <a:schemeClr val="tx1"/>
                </a:solidFill>
              </a:rPr>
              <a:t>αφετηρία ένα συγκεκριμένο πρόβλημα ή υπόθεση</a:t>
            </a:r>
            <a:r>
              <a:rPr lang="el-GR" altLang="el-GR" sz="3200" dirty="0">
                <a:solidFill>
                  <a:schemeClr val="tx1"/>
                </a:solidFill>
              </a:rPr>
              <a:t>. </a:t>
            </a:r>
            <a:br>
              <a:rPr lang="el-GR" altLang="el-GR" sz="3200" dirty="0">
                <a:solidFill>
                  <a:schemeClr val="tx1"/>
                </a:solidFill>
              </a:rPr>
            </a:br>
            <a:r>
              <a:rPr lang="el-GR" altLang="el-GR" sz="3200" dirty="0">
                <a:solidFill>
                  <a:schemeClr val="tx1"/>
                </a:solidFill>
              </a:rPr>
              <a:t>Στηρίζεται σε συστηματική και μεθοδική εργασία (σε θεωρητικό και πειραματικό επίπεδο) που τη διακρίνει αυστηρή λογική, </a:t>
            </a:r>
            <a:r>
              <a:rPr lang="el-GR" altLang="el-GR" sz="3200" b="1" dirty="0">
                <a:solidFill>
                  <a:schemeClr val="tx1"/>
                </a:solidFill>
              </a:rPr>
              <a:t>με σκοπό</a:t>
            </a:r>
            <a:r>
              <a:rPr lang="el-GR" altLang="el-GR" sz="3200" dirty="0">
                <a:solidFill>
                  <a:schemeClr val="tx1"/>
                </a:solidFill>
              </a:rPr>
              <a:t> να προταθεί </a:t>
            </a:r>
            <a:endParaRPr lang="el-GR" altLang="el-GR" sz="3200" dirty="0">
              <a:solidFill>
                <a:schemeClr val="tx1"/>
              </a:solidFill>
            </a:endParaRPr>
          </a:p>
          <a:p>
            <a:pPr marL="571500" indent="-571500" eaLnBrk="1" hangingPunct="1">
              <a:lnSpc>
                <a:spcPct val="70000"/>
              </a:lnSpc>
            </a:pPr>
            <a:r>
              <a:rPr lang="el-GR" altLang="el-GR" sz="3200" b="1" dirty="0"/>
              <a:t>λύση στο πρόβλημα για το οποίο έγινε</a:t>
            </a:r>
            <a:endParaRPr lang="el-GR" altLang="el-GR" sz="3200" b="1" dirty="0"/>
          </a:p>
          <a:p>
            <a:pPr marL="571500" indent="-571500" eaLnBrk="1" hangingPunct="1">
              <a:lnSpc>
                <a:spcPct val="70000"/>
              </a:lnSpc>
            </a:pPr>
            <a:r>
              <a:rPr lang="el-GR" altLang="el-GR" sz="3200" b="1" dirty="0"/>
              <a:t> ή με σκοπό την επαλήθευση ή την απόρριψη της υπόθεσης που διατυπώθηκε</a:t>
            </a:r>
            <a:r>
              <a:rPr lang="el-GR" altLang="el-GR" sz="3200" dirty="0"/>
              <a:t>. </a:t>
            </a:r>
            <a:br>
              <a:rPr lang="el-GR" altLang="el-GR" sz="3200" dirty="0"/>
            </a:br>
            <a:r>
              <a:rPr lang="el-GR" altLang="el-GR" sz="2400" b="1" dirty="0"/>
              <a:t> </a:t>
            </a:r>
            <a:endParaRPr lang="el-GR" altLang="el-GR" sz="2400" dirty="0"/>
          </a:p>
        </p:txBody>
      </p:sp>
      <p:sp>
        <p:nvSpPr>
          <p:cNvPr id="13316" name="5 - Θέση αριθμού διαφάνειας"/>
          <p:cNvSpPr txBox="1"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noFill/>
          <a:ln>
            <a:noFill/>
          </a:ln>
        </p:spPr>
        <p:txBody>
          <a:bodyPr anchor="b" anchorCtr="0"/>
          <a:p>
            <a:pPr marL="0" indent="0" algn="r" eaLnBrk="1" hangingPunct="1">
              <a:spcBef>
                <a:spcPct val="0"/>
              </a:spcBef>
              <a:buClrTx/>
              <a:buFontTx/>
              <a:buNone/>
            </a:pPr>
            <a:fld id="{9A0DB2DC-4C9A-4742-B13C-FB6460FD3503}" type="slidenum">
              <a:rPr lang="el-GR" altLang="el-GR" sz="1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fld>
            <a:endParaRPr lang="el-GR" altLang="el-GR" sz="1800" dirty="0">
              <a:solidFill>
                <a:srgbClr val="FFFFFF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0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7762" name="Rectangle 2"/>
          <p:cNvSpPr>
            <a:spLocks noGrp="1" noRot="1" noChangeArrowheads="1"/>
          </p:cNvSpPr>
          <p:nvPr>
            <p:ph type="title" hasCustomPrompt="1"/>
          </p:nvPr>
        </p:nvSpPr>
        <p:spPr>
          <a:xfrm>
            <a:off x="457200" y="549275"/>
            <a:ext cx="8229600" cy="935038"/>
          </a:xfrm>
        </p:spPr>
        <p:txBody>
          <a:bodyPr vert="horz" wrap="square" lIns="91440" tIns="45720" rIns="91440" bIns="45720" numCol="1" rtlCol="0" anchor="ctr" anchorCtr="0" compatLnSpc="1"/>
          <a:p>
            <a:pPr eaLnBrk="1" hangingPunct="1">
              <a:buNone/>
            </a:pPr>
            <a:br>
              <a:rPr sz="3600" dirty="0">
                <a:latin typeface="Comic Sans MS" panose="030F0702030302020204" pitchFamily="66" charset="0"/>
              </a:rPr>
            </a:br>
            <a:r>
              <a:rPr sz="3600" dirty="0">
                <a:latin typeface="Comic Sans MS" panose="030F0702030302020204" pitchFamily="66" charset="0"/>
              </a:rPr>
              <a:t>ΤΕΧΝΟΛΟΓΙΑ</a:t>
            </a:r>
            <a:br>
              <a:rPr sz="3600" dirty="0"/>
            </a:br>
            <a:r>
              <a:rPr sz="2900" b="1" dirty="0">
                <a:solidFill>
                  <a:schemeClr val="folHlink"/>
                </a:solidFill>
              </a:rPr>
              <a:t>Χαρακτηριστικά της επιστημονικής έρευνας:</a:t>
            </a:r>
            <a:br>
              <a:rPr sz="2900" b="1" dirty="0">
                <a:solidFill>
                  <a:schemeClr val="folHlink"/>
                </a:solidFill>
              </a:rPr>
            </a:br>
            <a:endParaRPr sz="2700" dirty="0">
              <a:solidFill>
                <a:schemeClr val="hlink"/>
              </a:solidFill>
            </a:endParaRPr>
          </a:p>
        </p:txBody>
      </p:sp>
      <p:sp>
        <p:nvSpPr>
          <p:cNvPr id="15363" name="Rectangle 3"/>
          <p:cNvSpPr>
            <a:spLocks noGrp="1" noRot="1"/>
          </p:cNvSpPr>
          <p:nvPr>
            <p:ph idx="1" hasCustomPrompt="1"/>
          </p:nvPr>
        </p:nvSpPr>
        <p:spPr>
          <a:xfrm>
            <a:off x="395288" y="1628775"/>
            <a:ext cx="8424862" cy="5229225"/>
          </a:xfrm>
          <a:ln/>
        </p:spPr>
        <p:txBody>
          <a:bodyPr vert="horz" wrap="square" lIns="91440" tIns="45720" rIns="91440" bIns="45720" anchor="t" anchorCtr="0"/>
          <a:p>
            <a:pPr eaLnBrk="1" hangingPunct="1">
              <a:lnSpc>
                <a:spcPct val="80000"/>
              </a:lnSpc>
            </a:pPr>
            <a:r>
              <a:rPr lang="el-GR" altLang="el-GR" sz="2400" b="1" dirty="0"/>
              <a:t>απορρίπτει τις προσωπικές εμπειρίες ως μέθοδο απόκτησης γνώσης ,δέχεται μόνο τις πειραματικά αποδεδειγμένες γνώσεις</a:t>
            </a:r>
            <a:endParaRPr lang="el-GR" altLang="el-GR" sz="2400" b="1" dirty="0"/>
          </a:p>
          <a:p>
            <a:pPr eaLnBrk="1" hangingPunct="1">
              <a:lnSpc>
                <a:spcPct val="80000"/>
              </a:lnSpc>
            </a:pPr>
            <a:r>
              <a:rPr lang="el-GR" altLang="el-GR" sz="2400" b="1" dirty="0"/>
              <a:t>Ασχολείται με την ανακάλυψη νέων γνώσεων αλλά και με την επαλήθευση  ή όχι  παλαιότερων</a:t>
            </a:r>
            <a:endParaRPr lang="el-GR" altLang="el-GR" sz="2400" b="1" dirty="0"/>
          </a:p>
          <a:p>
            <a:pPr eaLnBrk="1" hangingPunct="1">
              <a:lnSpc>
                <a:spcPct val="80000"/>
              </a:lnSpc>
            </a:pPr>
            <a:r>
              <a:rPr lang="el-GR" altLang="el-GR" sz="2400" b="1" dirty="0"/>
              <a:t>Στηρίζεται σε συστηματική και μεθοδική εργασία</a:t>
            </a:r>
            <a:endParaRPr lang="el-GR" altLang="el-GR" sz="2400" b="1" dirty="0"/>
          </a:p>
          <a:p>
            <a:pPr eaLnBrk="1" hangingPunct="1">
              <a:lnSpc>
                <a:spcPct val="80000"/>
              </a:lnSpc>
            </a:pPr>
            <a:r>
              <a:rPr lang="el-GR" altLang="el-GR" sz="2400" b="1" dirty="0"/>
              <a:t>Η διερεύνηση του προβλήματος γίνεται κάτω από ελεγχόμενες συνθήκες</a:t>
            </a:r>
            <a:endParaRPr lang="el-GR" altLang="el-GR" sz="2400" b="1" dirty="0"/>
          </a:p>
          <a:p>
            <a:pPr eaLnBrk="1" hangingPunct="1">
              <a:lnSpc>
                <a:spcPct val="80000"/>
              </a:lnSpc>
            </a:pPr>
            <a:r>
              <a:rPr lang="el-GR" altLang="el-GR" sz="2400" b="1" dirty="0"/>
              <a:t>Τα πορίσματα της δεν είναι τελεσίδικη γνώση .Ισχύει μέχρι αποδείξεως του εναντίον</a:t>
            </a:r>
            <a:endParaRPr lang="el-GR" altLang="el-GR" sz="2400" b="1" dirty="0"/>
          </a:p>
          <a:p>
            <a:pPr eaLnBrk="1" hangingPunct="1">
              <a:lnSpc>
                <a:spcPct val="80000"/>
              </a:lnSpc>
            </a:pPr>
            <a:r>
              <a:rPr lang="el-GR" altLang="el-GR" sz="2400" b="1" dirty="0"/>
              <a:t>Καταλήγει σε μία γραπτή μελέτη προσβάσιμη σε όλους</a:t>
            </a:r>
            <a:endParaRPr lang="el-GR" altLang="el-GR" sz="2400" b="1" dirty="0"/>
          </a:p>
          <a:p>
            <a:pPr eaLnBrk="1" hangingPunct="1">
              <a:lnSpc>
                <a:spcPct val="80000"/>
              </a:lnSpc>
            </a:pPr>
            <a:r>
              <a:rPr lang="el-GR" altLang="el-GR" sz="2400" b="1" dirty="0"/>
              <a:t>Δίνει προσοχή στην ανακάλυψη γενικών αρχών και στην διατύπωση θεωριών</a:t>
            </a:r>
            <a:endParaRPr lang="el-GR" altLang="el-GR" sz="2400" b="1" dirty="0"/>
          </a:p>
          <a:p>
            <a:pPr eaLnBrk="1" hangingPunct="1">
              <a:lnSpc>
                <a:spcPct val="80000"/>
              </a:lnSpc>
            </a:pPr>
            <a:r>
              <a:rPr lang="el-GR" altLang="el-GR" sz="2400" b="1" dirty="0"/>
              <a:t>ΓΙΑ ΝΑ ΟΛΟΚΛΗΡΩΘΕΙ   Η ΕΡΕΥΝΑ ΑΠΑΙΤΕΙ ΥΠΟΜΟΝΗ-ΕΠΙΜΟΝΗ-ΘΑΡΡΟΣ</a:t>
            </a:r>
            <a:endParaRPr lang="el-GR" altLang="el-GR" sz="2400" b="1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l-GR" altLang="el-GR" sz="2400" dirty="0"/>
          </a:p>
        </p:txBody>
      </p:sp>
      <p:sp>
        <p:nvSpPr>
          <p:cNvPr id="15364" name="5 - Θέση αριθμού διαφάνειας"/>
          <p:cNvSpPr txBox="1"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noFill/>
          <a:ln>
            <a:noFill/>
          </a:ln>
        </p:spPr>
        <p:txBody>
          <a:bodyPr anchor="b" anchorCtr="0"/>
          <a:p>
            <a:pPr marL="0" indent="0" algn="r" eaLnBrk="1" hangingPunct="1">
              <a:spcBef>
                <a:spcPct val="0"/>
              </a:spcBef>
              <a:buClrTx/>
              <a:buFontTx/>
              <a:buNone/>
            </a:pPr>
            <a:fld id="{9A0DB2DC-4C9A-4742-B13C-FB6460FD3503}" type="slidenum">
              <a:rPr lang="el-GR" altLang="el-GR" sz="1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fld>
            <a:endParaRPr lang="el-GR" altLang="el-GR" sz="1800" dirty="0">
              <a:solidFill>
                <a:srgbClr val="FFFFFF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7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10" name="Τίτλος 1"/>
          <p:cNvSpPr>
            <a:spLocks noGrp="1"/>
          </p:cNvSpPr>
          <p:nvPr>
            <p:ph type="title" hasCustomPrompt="1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lang="el-GR" altLang="el-GR" dirty="0"/>
              <a:t>ΕΓΚΥΡΗ  ΓΝΩΣΗ</a:t>
            </a:r>
            <a:endParaRPr lang="el-GR" alt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 hasCustomPrompt="1"/>
          </p:nvPr>
        </p:nvSpPr>
        <p:spPr/>
        <p:txBody>
          <a:bodyPr vert="horz" wrap="square" lIns="91440" tIns="45720" rIns="91440" bIns="45720" numCol="1" anchor="t" anchorCtr="0" compatLnSpc="1"/>
          <a:p>
            <a:pPr marL="571500" indent="-571500" eaLnBrk="1" hangingPunct="1">
              <a:lnSpc>
                <a:spcPct val="70000"/>
              </a:lnSpc>
            </a:pPr>
            <a:r>
              <a:rPr lang="el-GR" altLang="el-GR" sz="4000" dirty="0">
                <a:solidFill>
                  <a:srgbClr val="000000"/>
                </a:solidFill>
              </a:rPr>
              <a:t>Η επιστημονική έρευνα δέχεται ότι για να είναι η γνώση έγκυρη πρέπει να επαληθεύεται από τα εμπειρικά δεδομένα πολλών ανθρώπων  ή πειράματα </a:t>
            </a:r>
            <a:r>
              <a:rPr lang="el-GR" altLang="el-GR" sz="4000" dirty="0">
                <a:solidFill>
                  <a:srgbClr val="000000"/>
                </a:solidFill>
              </a:rPr>
              <a:t>και  να αποσκοπεί στη γενίκευση. (δηλαδή τα συμπεράσματα που βγαίνουν να έχουν τη μεγαλύτερη δυνατή ισχύ).</a:t>
            </a:r>
            <a:endParaRPr lang="el-GR" altLang="el-GR" sz="4000" dirty="0">
              <a:solidFill>
                <a:srgbClr val="000000"/>
              </a:solidFill>
            </a:endParaRPr>
          </a:p>
          <a:p>
            <a:pPr marL="571500" indent="-571500" eaLnBrk="1" hangingPunct="1">
              <a:lnSpc>
                <a:spcPct val="90000"/>
              </a:lnSpc>
            </a:pPr>
            <a:endParaRPr dirty="0"/>
          </a:p>
        </p:txBody>
      </p:sp>
      <p:sp>
        <p:nvSpPr>
          <p:cNvPr id="17412" name="Θέση αριθμού διαφάνειας 3"/>
          <p:cNvSpPr txBox="1"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noFill/>
          <a:ln>
            <a:noFill/>
          </a:ln>
        </p:spPr>
        <p:txBody>
          <a:bodyPr anchor="b" anchorCtr="0"/>
          <a:p>
            <a:pPr marL="0" indent="0" algn="r" eaLnBrk="1" hangingPunct="1">
              <a:spcBef>
                <a:spcPct val="0"/>
              </a:spcBef>
              <a:buClrTx/>
              <a:buFontTx/>
              <a:buNone/>
            </a:pPr>
            <a:fld id="{9A0DB2DC-4C9A-4742-B13C-FB6460FD3503}" type="slidenum">
              <a:rPr lang="el-GR" altLang="el-GR" sz="1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fld>
            <a:endParaRPr lang="el-GR" altLang="el-GR" sz="1800" dirty="0">
              <a:solidFill>
                <a:srgbClr val="FFFFFF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9810" name="Rectangle 2"/>
          <p:cNvSpPr>
            <a:spLocks noGrp="1" noRot="1" noChangeArrowheads="1"/>
          </p:cNvSpPr>
          <p:nvPr>
            <p:ph type="title" hasCustomPrompt="1"/>
          </p:nvPr>
        </p:nvSpPr>
        <p:spPr>
          <a:xfrm>
            <a:off x="457200" y="692150"/>
            <a:ext cx="8229600" cy="936625"/>
          </a:xfrm>
        </p:spPr>
        <p:txBody>
          <a:bodyPr vert="horz" wrap="square" lIns="91440" tIns="45720" rIns="91440" bIns="45720" numCol="1" rtlCol="0" anchor="ctr" anchorCtr="0" compatLnSpc="1"/>
          <a:p>
            <a:pPr eaLnBrk="1" hangingPunct="1">
              <a:buNone/>
            </a:pPr>
            <a:r>
              <a:rPr sz="3600" dirty="0">
                <a:latin typeface="Comic Sans MS" panose="030F0702030302020204" pitchFamily="66" charset="0"/>
              </a:rPr>
              <a:t>ΤΕΧΝΟΛΟΓΙΑ</a:t>
            </a:r>
            <a:br>
              <a:rPr sz="3600" dirty="0"/>
            </a:br>
            <a:r>
              <a:rPr sz="2700" dirty="0">
                <a:solidFill>
                  <a:schemeClr val="hlink"/>
                </a:solidFill>
              </a:rPr>
              <a:t>ΕΡΕΥΝΑ &amp; ΠΕΙΡΑΜΑΤΙΣΜΟΣ </a:t>
            </a:r>
            <a:endParaRPr sz="2700" dirty="0">
              <a:solidFill>
                <a:schemeClr val="hlink"/>
              </a:solidFill>
            </a:endParaRPr>
          </a:p>
        </p:txBody>
      </p:sp>
      <p:sp>
        <p:nvSpPr>
          <p:cNvPr id="119811" name="Rectangle 3"/>
          <p:cNvSpPr>
            <a:spLocks noGrp="1" noRot="1"/>
          </p:cNvSpPr>
          <p:nvPr>
            <p:ph idx="1" hasCustomPrompt="1"/>
          </p:nvPr>
        </p:nvSpPr>
        <p:spPr>
          <a:xfrm>
            <a:off x="457200" y="1628775"/>
            <a:ext cx="8229600" cy="4945063"/>
          </a:xfrm>
          <a:ln/>
        </p:spPr>
        <p:txBody>
          <a:bodyPr vert="horz" wrap="square" lIns="91440" tIns="45720" rIns="91440" bIns="45720" anchor="t" anchorCtr="0"/>
          <a:p>
            <a:pPr eaLnBrk="1" hangingPunct="1">
              <a:buFont typeface="Wingdings" panose="05000000000000000000" pitchFamily="2" charset="2"/>
              <a:buNone/>
            </a:pPr>
            <a:r>
              <a:rPr lang="el-GR" altLang="el-GR" b="1" dirty="0"/>
              <a:t> </a:t>
            </a:r>
            <a:r>
              <a:rPr lang="el-GR" altLang="el-GR" sz="3600" b="1" dirty="0">
                <a:solidFill>
                  <a:schemeClr val="folHlink"/>
                </a:solidFill>
              </a:rPr>
              <a:t>Τα 4 βασικά βήματα στη διαδικασία της επιστημονικής έρευνας:</a:t>
            </a:r>
            <a:endParaRPr lang="el-GR" altLang="el-GR" sz="3600" dirty="0">
              <a:solidFill>
                <a:schemeClr val="folHlink"/>
              </a:solidFill>
            </a:endParaRPr>
          </a:p>
          <a:p>
            <a:pPr eaLnBrk="1" hangingPunct="1">
              <a:buFont typeface="Georgia" panose="02040502050405020303" pitchFamily="18" charset="0"/>
              <a:buChar char="•"/>
            </a:pPr>
            <a:r>
              <a:rPr lang="el-GR" altLang="el-GR" sz="3600" dirty="0"/>
              <a:t>Προσδιορισμός του προβλήματος</a:t>
            </a:r>
            <a:r>
              <a:rPr lang="en-US" altLang="el-GR" sz="3600" dirty="0"/>
              <a:t> </a:t>
            </a:r>
            <a:r>
              <a:rPr lang="el-GR" altLang="el-GR" sz="3600" dirty="0"/>
              <a:t>ή  της υπόθεσης</a:t>
            </a:r>
            <a:endParaRPr lang="el-GR" altLang="el-GR" sz="3600" dirty="0"/>
          </a:p>
          <a:p>
            <a:pPr eaLnBrk="1" hangingPunct="1">
              <a:buFont typeface="Georgia" panose="02040502050405020303" pitchFamily="18" charset="0"/>
              <a:buChar char="•"/>
            </a:pPr>
            <a:r>
              <a:rPr lang="el-GR" altLang="el-GR" sz="3600" dirty="0"/>
              <a:t>Συλλογή δεδομένων</a:t>
            </a:r>
            <a:endParaRPr lang="el-GR" altLang="el-GR" sz="3600" dirty="0"/>
          </a:p>
          <a:p>
            <a:pPr eaLnBrk="1" hangingPunct="1">
              <a:buFont typeface="Georgia" panose="02040502050405020303" pitchFamily="18" charset="0"/>
              <a:buChar char="•"/>
            </a:pPr>
            <a:r>
              <a:rPr lang="el-GR" altLang="el-GR" sz="3600" dirty="0"/>
              <a:t>Ανάλυση δεδομένων με τη χρήση στατιστικής.</a:t>
            </a:r>
            <a:endParaRPr lang="el-GR" altLang="el-GR" sz="3600" dirty="0"/>
          </a:p>
          <a:p>
            <a:pPr eaLnBrk="1" hangingPunct="1">
              <a:buFont typeface="Georgia" panose="02040502050405020303" pitchFamily="18" charset="0"/>
              <a:buChar char="•"/>
            </a:pPr>
            <a:r>
              <a:rPr lang="el-GR" altLang="el-GR" sz="3600" dirty="0"/>
              <a:t>Ερμηνεία των αποτελεσμάτων </a:t>
            </a:r>
            <a:endParaRPr lang="el-GR" altLang="el-GR" sz="3600" dirty="0"/>
          </a:p>
        </p:txBody>
      </p:sp>
      <p:sp>
        <p:nvSpPr>
          <p:cNvPr id="18436" name="5 - Θέση αριθμού διαφάνειας"/>
          <p:cNvSpPr txBox="1"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noFill/>
          <a:ln>
            <a:noFill/>
          </a:ln>
        </p:spPr>
        <p:txBody>
          <a:bodyPr anchor="b" anchorCtr="0"/>
          <a:p>
            <a:pPr marL="0" indent="0" algn="r" eaLnBrk="1" hangingPunct="1">
              <a:spcBef>
                <a:spcPct val="0"/>
              </a:spcBef>
              <a:buClrTx/>
              <a:buFontTx/>
              <a:buNone/>
            </a:pPr>
            <a:fld id="{9A0DB2DC-4C9A-4742-B13C-FB6460FD3503}" type="slidenum">
              <a:rPr lang="el-GR" altLang="el-GR" sz="1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fld>
            <a:endParaRPr lang="el-GR" altLang="el-GR" sz="1800" dirty="0">
              <a:solidFill>
                <a:srgbClr val="FFFFFF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9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charRg st="62" end="10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19811">
                                            <p:txEl>
                                              <p:charRg st="62" end="10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charRg st="108" end="1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119811">
                                            <p:txEl>
                                              <p:charRg st="108" end="12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charRg st="126" end="16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119811">
                                            <p:txEl>
                                              <p:charRg st="126" end="16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charRg st="169" end="19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119811">
                                            <p:txEl>
                                              <p:charRg st="169" end="19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0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στικό">
  <a:themeElements>
    <a:clrScheme name="Αστικό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Αστικό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Αστικό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0</TotalTime>
  <Words>12106</Words>
  <Application>WPS Presentation</Application>
  <PresentationFormat>Προβολή στην οθόνη (4:3)</PresentationFormat>
  <Paragraphs>317</Paragraphs>
  <Slides>28</Slides>
  <Notes>11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28</vt:i4>
      </vt:variant>
    </vt:vector>
  </HeadingPairs>
  <TitlesOfParts>
    <vt:vector size="41" baseType="lpstr">
      <vt:lpstr>Arial</vt:lpstr>
      <vt:lpstr>SimSun</vt:lpstr>
      <vt:lpstr>Wingdings</vt:lpstr>
      <vt:lpstr>Trebuchet MS</vt:lpstr>
      <vt:lpstr>Georgia</vt:lpstr>
      <vt:lpstr>Wingdings 2</vt:lpstr>
      <vt:lpstr>Comic Sans MS</vt:lpstr>
      <vt:lpstr>Calibri</vt:lpstr>
      <vt:lpstr>Times New Roman</vt:lpstr>
      <vt:lpstr>Georgia</vt:lpstr>
      <vt:lpstr>Microsoft YaHei</vt:lpstr>
      <vt:lpstr>Arial Unicode MS</vt:lpstr>
      <vt:lpstr>Αστικό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-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ΤΕΧΝΟΛΟΓΙΑ</dc:title>
  <dc:creator>-ANNA PASCHALIDOU</dc:creator>
  <cp:lastModifiedBy>Ελένη</cp:lastModifiedBy>
  <cp:revision>80</cp:revision>
  <dcterms:created xsi:type="dcterms:W3CDTF">2006-08-24T07:08:06Z</dcterms:created>
  <dcterms:modified xsi:type="dcterms:W3CDTF">2024-10-28T11:05:52Z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74BD80FFE19943DCB43E0977E796E5AE_13</vt:lpwstr>
  </property>
  <property fmtid="{D5CDD505-2E9C-101B-9397-08002B2CF9AE}" pid="3" name="KSOProductBuildVer">
    <vt:lpwstr>1033-12.2.0.18607</vt:lpwstr>
  </property>
</Properties>
</file>