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8" autoAdjust="0"/>
    <p:restoredTop sz="94660"/>
  </p:normalViewPr>
  <p:slideViewPr>
    <p:cSldViewPr snapToGrid="0">
      <p:cViewPr varScale="1">
        <p:scale>
          <a:sx n="70" d="100"/>
          <a:sy n="70" d="100"/>
        </p:scale>
        <p:origin x="6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11/21/2025</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11/21/2025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11/21/2025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11/21/2025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11/21/2025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1664759"/>
          </a:xfrm>
        </p:spPr>
        <p:txBody>
          <a:bodyPr/>
          <a:lstStyle/>
          <a:p>
            <a:pPr algn="ctr"/>
            <a:r>
              <a:rPr lang="el-GR" dirty="0" smtClean="0">
                <a:solidFill>
                  <a:schemeClr val="bg1"/>
                </a:solidFill>
              </a:rPr>
              <a:t>ΕΡΓΑΣΙΑ ΝΤΑΧΑΟΥ</a:t>
            </a:r>
            <a:endParaRPr lang="el-GR" dirty="0">
              <a:solidFill>
                <a:schemeClr val="bg1"/>
              </a:solidFill>
            </a:endParaRPr>
          </a:p>
        </p:txBody>
      </p:sp>
      <p:sp>
        <p:nvSpPr>
          <p:cNvPr id="3" name="Subtitle 2"/>
          <p:cNvSpPr>
            <a:spLocks noGrp="1"/>
          </p:cNvSpPr>
          <p:nvPr>
            <p:ph type="subTitle" idx="1"/>
          </p:nvPr>
        </p:nvSpPr>
        <p:spPr>
          <a:xfrm>
            <a:off x="1261872" y="4880471"/>
            <a:ext cx="1481328" cy="988066"/>
          </a:xfrm>
        </p:spPr>
        <p:txBody>
          <a:bodyPr/>
          <a:lstStyle/>
          <a:p>
            <a:pPr>
              <a:lnSpc>
                <a:spcPct val="100000"/>
              </a:lnSpc>
            </a:pPr>
            <a:r>
              <a:rPr lang="el-GR" dirty="0" smtClean="0">
                <a:solidFill>
                  <a:schemeClr val="bg1"/>
                </a:solidFill>
              </a:rPr>
              <a:t>Μαθητές</a:t>
            </a:r>
            <a:r>
              <a:rPr lang="el-GR" dirty="0" smtClean="0"/>
              <a:t>:</a:t>
            </a:r>
          </a:p>
          <a:p>
            <a:pPr>
              <a:lnSpc>
                <a:spcPct val="100000"/>
              </a:lnSpc>
            </a:pPr>
            <a:endParaRPr lang="el-GR" dirty="0" smtClean="0"/>
          </a:p>
        </p:txBody>
      </p:sp>
      <p:sp>
        <p:nvSpPr>
          <p:cNvPr id="5" name="TextBox 4"/>
          <p:cNvSpPr txBox="1"/>
          <p:nvPr/>
        </p:nvSpPr>
        <p:spPr>
          <a:xfrm>
            <a:off x="2809298" y="4924536"/>
            <a:ext cx="4318612" cy="1477328"/>
          </a:xfrm>
          <a:prstGeom prst="rect">
            <a:avLst/>
          </a:prstGeom>
          <a:noFill/>
        </p:spPr>
        <p:txBody>
          <a:bodyPr wrap="square" rtlCol="0">
            <a:spAutoFit/>
          </a:bodyPr>
          <a:lstStyle/>
          <a:p>
            <a:r>
              <a:rPr lang="el-GR" dirty="0" smtClean="0">
                <a:solidFill>
                  <a:schemeClr val="bg1"/>
                </a:solidFill>
              </a:rPr>
              <a:t>Δημήτρης Αθανασίου</a:t>
            </a:r>
          </a:p>
          <a:p>
            <a:r>
              <a:rPr lang="el-GR" dirty="0" smtClean="0">
                <a:solidFill>
                  <a:schemeClr val="bg1"/>
                </a:solidFill>
              </a:rPr>
              <a:t>Ιωάννης Αθανασίου</a:t>
            </a:r>
          </a:p>
          <a:p>
            <a:r>
              <a:rPr lang="el-GR" dirty="0" smtClean="0">
                <a:solidFill>
                  <a:schemeClr val="bg1"/>
                </a:solidFill>
              </a:rPr>
              <a:t>Κωνσταντίνος Δάσκαλος</a:t>
            </a:r>
          </a:p>
          <a:p>
            <a:r>
              <a:rPr lang="el-GR" dirty="0" smtClean="0">
                <a:solidFill>
                  <a:schemeClr val="bg1"/>
                </a:solidFill>
              </a:rPr>
              <a:t>Ιάσων – Αντώνιος Κατσαντώνης</a:t>
            </a:r>
          </a:p>
          <a:p>
            <a:r>
              <a:rPr lang="el-GR" dirty="0" smtClean="0">
                <a:solidFill>
                  <a:schemeClr val="bg1"/>
                </a:solidFill>
              </a:rPr>
              <a:t>Ιωάννης Παντελούκας</a:t>
            </a:r>
            <a:endParaRPr lang="el-GR" dirty="0">
              <a:solidFill>
                <a:schemeClr val="bg1"/>
              </a:solidFill>
            </a:endParaRPr>
          </a:p>
        </p:txBody>
      </p:sp>
    </p:spTree>
    <p:extLst>
      <p:ext uri="{BB962C8B-B14F-4D97-AF65-F5344CB8AC3E}">
        <p14:creationId xmlns:p14="http://schemas.microsoft.com/office/powerpoint/2010/main" val="2023592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794300"/>
          </a:xfrm>
        </p:spPr>
        <p:txBody>
          <a:bodyPr/>
          <a:lstStyle/>
          <a:p>
            <a:r>
              <a:rPr lang="el-GR" dirty="0">
                <a:solidFill>
                  <a:srgbClr val="000000"/>
                </a:solidFill>
              </a:rPr>
              <a:t>Μέρος Α΄ - Γνωρίζω το Νταχάου (</a:t>
            </a:r>
            <a:r>
              <a:rPr lang="el-GR" dirty="0" smtClean="0">
                <a:solidFill>
                  <a:srgbClr val="000000"/>
                </a:solidFill>
              </a:rPr>
              <a:t>3γ/3</a:t>
            </a:r>
            <a:r>
              <a:rPr lang="el-GR" dirty="0">
                <a:solidFill>
                  <a:srgbClr val="000000"/>
                </a:solidFill>
              </a:rPr>
              <a:t>)</a:t>
            </a:r>
            <a:endParaRPr lang="el-GR" dirty="0"/>
          </a:p>
        </p:txBody>
      </p:sp>
      <p:sp>
        <p:nvSpPr>
          <p:cNvPr id="3" name="Content Placeholder 2"/>
          <p:cNvSpPr>
            <a:spLocks noGrp="1"/>
          </p:cNvSpPr>
          <p:nvPr>
            <p:ph idx="1"/>
          </p:nvPr>
        </p:nvSpPr>
        <p:spPr>
          <a:xfrm>
            <a:off x="1261872" y="1419368"/>
            <a:ext cx="9692640" cy="4760770"/>
          </a:xfrm>
        </p:spPr>
        <p:txBody>
          <a:bodyPr>
            <a:normAutofit fontScale="92500" lnSpcReduction="10000"/>
          </a:bodyPr>
          <a:lstStyle/>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4. Καθημερινή βία και φόβος</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Οι SS και οι kapo (κρατούμενοι-επιτηρητές) χρησιμοποιούσαν: ξυλοδαρμούς, βασανιστήρια, εξευτελισμούς &amp; τυχαίες εκτελέσεις.</a:t>
            </a:r>
            <a:endParaRPr lang="el-GR" sz="20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 κρατούμενος ζούσε σε </a:t>
            </a: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μόνιμη ανασφάλεια</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χωρίς δικαιώματα και χωρίς καμία προστασία.</a:t>
            </a:r>
          </a:p>
          <a:p>
            <a:pPr marL="0" indent="0">
              <a:lnSpc>
                <a:spcPct val="107000"/>
              </a:lnSpc>
              <a:spcAft>
                <a:spcPts val="800"/>
              </a:spcAft>
              <a:buNone/>
            </a:pPr>
            <a:r>
              <a:rPr lang="el-GR" sz="3000" b="1" kern="1800" dirty="0">
                <a:latin typeface="Times New Roman" panose="02020603050405020304" pitchFamily="18" charset="0"/>
                <a:ea typeface="Times New Roman" panose="02020603050405020304" pitchFamily="18" charset="0"/>
                <a:cs typeface="Times New Roman" panose="02020603050405020304" pitchFamily="18" charset="0"/>
              </a:rPr>
              <a:t>5. Ιατρικά πειράματα</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Στο Νταχάου διεξάγονταν φρικιαστικά πειράματα σε κρατούμενους, όπως:</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Υποπίεσης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(προσομοίωση μεγάλου υψομέτρου</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πειράματα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υποθερμίας (παγωμένα νερά</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μόλυνση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με κακοήθεις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ασθένειες, δοκιμές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νέων φαρμάκων ή δηλητηρίων</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Τα πειράματα αυτά ήταν συχνά </a:t>
            </a:r>
            <a:r>
              <a:rPr lang="el-GR" sz="2200" b="1" dirty="0">
                <a:latin typeface="Times New Roman" panose="02020603050405020304" pitchFamily="18" charset="0"/>
                <a:ea typeface="Times New Roman" panose="02020603050405020304" pitchFamily="18" charset="0"/>
                <a:cs typeface="Times New Roman" panose="02020603050405020304" pitchFamily="18" charset="0"/>
              </a:rPr>
              <a:t>θανατηφόρα ή προκαλούσαν μόνιμες αναπηρίες</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00140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07947"/>
          </a:xfrm>
        </p:spPr>
        <p:txBody>
          <a:bodyPr/>
          <a:lstStyle/>
          <a:p>
            <a:r>
              <a:rPr lang="el-GR" dirty="0">
                <a:solidFill>
                  <a:srgbClr val="000000"/>
                </a:solidFill>
              </a:rPr>
              <a:t>Μέρος Α΄ - Γνωρίζω το Νταχάου (</a:t>
            </a:r>
            <a:r>
              <a:rPr lang="el-GR" dirty="0" smtClean="0">
                <a:solidFill>
                  <a:srgbClr val="000000"/>
                </a:solidFill>
              </a:rPr>
              <a:t>3δ/3</a:t>
            </a:r>
            <a:r>
              <a:rPr lang="el-GR" dirty="0">
                <a:solidFill>
                  <a:srgbClr val="000000"/>
                </a:solidFill>
              </a:rPr>
              <a:t>)</a:t>
            </a:r>
            <a:endParaRPr lang="el-GR" dirty="0"/>
          </a:p>
        </p:txBody>
      </p:sp>
      <p:sp>
        <p:nvSpPr>
          <p:cNvPr id="3" name="Content Placeholder 2"/>
          <p:cNvSpPr>
            <a:spLocks noGrp="1"/>
          </p:cNvSpPr>
          <p:nvPr>
            <p:ph idx="1"/>
          </p:nvPr>
        </p:nvSpPr>
        <p:spPr>
          <a:xfrm>
            <a:off x="1261871" y="1446664"/>
            <a:ext cx="10024828" cy="4733474"/>
          </a:xfrm>
        </p:spPr>
        <p:txBody>
          <a:bodyPr>
            <a:normAutofit lnSpcReduction="10000"/>
          </a:bodyPr>
          <a:lstStyle/>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6. Σωματικές και ψυχικές </a:t>
            </a:r>
            <a:r>
              <a:rPr lang="el-GR" sz="2800" b="1" kern="1800" dirty="0" smtClean="0">
                <a:latin typeface="Times New Roman" panose="02020603050405020304" pitchFamily="18" charset="0"/>
                <a:ea typeface="Times New Roman" panose="02020603050405020304" pitchFamily="18" charset="0"/>
                <a:cs typeface="Times New Roman" panose="02020603050405020304" pitchFamily="18" charset="0"/>
              </a:rPr>
              <a:t>συνέπειες</a:t>
            </a:r>
            <a:endParaRPr lang="el-GR" sz="2800"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Οι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κρατούμενοι υπέφεραν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από:</a:t>
            </a: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Εξάντληση, πείνα, λοιμώξεις, κατάθλιψη, απώλεια ταυτότητας, συνεχές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άγχος και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τρόμο</a:t>
            </a: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Πολλοί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πέθαναν από τις κακουχίες, χωρίς να εκτελεστούν άμεσα</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7. Θρησκευτικοί και πολιτισμικοί περιορισμοί</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Οποιαδήποτε έκφραση θρησκείας, πολιτικής άποψης ή διαφορετικότητας απαγορευόταν.</a:t>
            </a:r>
            <a:br>
              <a:rPr lang="el-GR" sz="2200" dirty="0">
                <a:latin typeface="Times New Roman" panose="02020603050405020304" pitchFamily="18" charset="0"/>
                <a:ea typeface="Times New Roman" panose="02020603050405020304" pitchFamily="18" charset="0"/>
                <a:cs typeface="Times New Roman" panose="02020603050405020304" pitchFamily="18" charset="0"/>
              </a:rPr>
            </a:br>
            <a:r>
              <a:rPr lang="el-GR" sz="2200" dirty="0">
                <a:latin typeface="Times New Roman" panose="02020603050405020304" pitchFamily="18" charset="0"/>
                <a:ea typeface="Times New Roman" panose="02020603050405020304" pitchFamily="18" charset="0"/>
                <a:cs typeface="Times New Roman" panose="02020603050405020304" pitchFamily="18" charset="0"/>
              </a:rPr>
              <a:t>Πολλοί κρατούμενοι τιμωρούνταν σκληρά για</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Προσευχή,  Ομιλία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στη μητρική τους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γλώσσα, Προσπάθεια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να βοηθήσουν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άλλους.</a:t>
            </a:r>
            <a:endParaRPr lang="el-G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77117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07947"/>
          </a:xfrm>
        </p:spPr>
        <p:txBody>
          <a:bodyPr/>
          <a:lstStyle/>
          <a:p>
            <a:r>
              <a:rPr lang="el-GR" dirty="0">
                <a:solidFill>
                  <a:srgbClr val="000000"/>
                </a:solidFill>
              </a:rPr>
              <a:t>Μέρος Α΄ - Γνωρίζω το Νταχάου (</a:t>
            </a:r>
            <a:r>
              <a:rPr lang="el-GR" dirty="0" smtClean="0">
                <a:solidFill>
                  <a:srgbClr val="000000"/>
                </a:solidFill>
              </a:rPr>
              <a:t>3ε/3</a:t>
            </a:r>
            <a:r>
              <a:rPr lang="el-GR" dirty="0">
                <a:solidFill>
                  <a:srgbClr val="000000"/>
                </a:solidFill>
              </a:rPr>
              <a:t>)</a:t>
            </a:r>
            <a:endParaRPr lang="el-GR" dirty="0"/>
          </a:p>
        </p:txBody>
      </p:sp>
      <p:sp>
        <p:nvSpPr>
          <p:cNvPr id="3" name="Content Placeholder 2"/>
          <p:cNvSpPr>
            <a:spLocks noGrp="1"/>
          </p:cNvSpPr>
          <p:nvPr>
            <p:ph idx="1"/>
          </p:nvPr>
        </p:nvSpPr>
        <p:spPr>
          <a:xfrm>
            <a:off x="1261872" y="1446664"/>
            <a:ext cx="9692640" cy="4733474"/>
          </a:xfrm>
        </p:spPr>
        <p:txBody>
          <a:bodyPr/>
          <a:lstStyle/>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8. Επιδημίες και θάνατος</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έλλειψη υγιεινής και ο υπερπληθυσμός οδηγούσαν σε:</a:t>
            </a: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Τύφο, φυματίωση, δυσεντερία, πληγές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που δεν επουλώνονταν</a:t>
            </a: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Ο θάνατος ήταν καθημερινότητα. Πολλά πτώματα συγκεντρώνονταν πριν καούν στο κρεματόριο του στρατοπέδου</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0" indent="0">
              <a:lnSpc>
                <a:spcPct val="107000"/>
              </a:lnSpc>
              <a:spcAft>
                <a:spcPts val="800"/>
              </a:spcAft>
              <a:buNone/>
            </a:pPr>
            <a:endParaRPr lang="el-GR"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Ουσιαστικά</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επρόκειτο για ένα σύστημα που στόχευε στην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αργή ή γρήγορη εξόντωση</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των ανθρώπων μέσω εργασίας, κακουχιών και βίας.</a:t>
            </a: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85932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785" y="365760"/>
            <a:ext cx="10836321" cy="794300"/>
          </a:xfrm>
        </p:spPr>
        <p:txBody>
          <a:bodyPr>
            <a:normAutofit fontScale="90000"/>
          </a:bodyPr>
          <a:lstStyle/>
          <a:p>
            <a:r>
              <a:rPr lang="el-GR" dirty="0">
                <a:solidFill>
                  <a:srgbClr val="000000"/>
                </a:solidFill>
              </a:rPr>
              <a:t>Μέρος </a:t>
            </a:r>
            <a:r>
              <a:rPr lang="el-GR" dirty="0" smtClean="0">
                <a:solidFill>
                  <a:srgbClr val="000000"/>
                </a:solidFill>
              </a:rPr>
              <a:t>Γ΄ </a:t>
            </a:r>
            <a:r>
              <a:rPr lang="el-GR" dirty="0">
                <a:solidFill>
                  <a:srgbClr val="000000"/>
                </a:solidFill>
              </a:rPr>
              <a:t>- </a:t>
            </a:r>
            <a:r>
              <a:rPr lang="el-GR" dirty="0" smtClean="0">
                <a:solidFill>
                  <a:srgbClr val="000000"/>
                </a:solidFill>
              </a:rPr>
              <a:t>Μαθαίνω από το παρελθόν (1α/2)</a:t>
            </a:r>
            <a:endParaRPr lang="el-GR" dirty="0"/>
          </a:p>
        </p:txBody>
      </p:sp>
      <p:sp>
        <p:nvSpPr>
          <p:cNvPr id="3" name="Content Placeholder 2"/>
          <p:cNvSpPr>
            <a:spLocks noGrp="1"/>
          </p:cNvSpPr>
          <p:nvPr>
            <p:ph idx="1"/>
          </p:nvPr>
        </p:nvSpPr>
        <p:spPr>
          <a:xfrm>
            <a:off x="559558" y="1637732"/>
            <a:ext cx="10426890" cy="4542406"/>
          </a:xfrm>
        </p:spPr>
        <p:txBody>
          <a:bodyPr>
            <a:normAutofit lnSpcReduction="10000"/>
          </a:bodyPr>
          <a:lstStyle/>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ιστορία του Νταχάου μάς διδάσκει βαθιά και επίκαιρα μαθήματα για το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πώς η βία, η μισαλλοδοξία και ο ρατσισμός μπορούν να μεταμορφώσουν μια κοινωνία</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και να οδηγήσουν σε ανείπωτες τραγωδίες. Δεν είναι απλώς ένα ιστορικό γεγονός· είναι μια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προειδοποίηση</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dirty="0">
                <a:latin typeface="Times New Roman" panose="02020603050405020304" pitchFamily="18" charset="0"/>
                <a:ea typeface="Times New Roman" panose="02020603050405020304" pitchFamily="18" charset="0"/>
                <a:cs typeface="Times New Roman" panose="02020603050405020304" pitchFamily="18" charset="0"/>
              </a:rPr>
              <a:t>Παρακάτω είναι τα κυριότερα διδάγματα:</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1. Η βία δεν ξεκινά απότομα — κανονικοποιείται βήμα βήμα</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rPr>
              <a:t>Το Νταχάου ιδρύθηκε λίγο μετά την άνοδο των Ναζί και </a:t>
            </a:r>
            <a:r>
              <a:rPr lang="el-GR" sz="2000" b="1" dirty="0">
                <a:latin typeface="Times New Roman" panose="02020603050405020304" pitchFamily="18" charset="0"/>
                <a:ea typeface="Times New Roman" panose="02020603050405020304" pitchFamily="18" charset="0"/>
              </a:rPr>
              <a:t>νομιμοποίησε</a:t>
            </a:r>
            <a:r>
              <a:rPr lang="el-GR" sz="2000" dirty="0">
                <a:latin typeface="Times New Roman" panose="02020603050405020304" pitchFamily="18" charset="0"/>
                <a:ea typeface="Times New Roman" panose="02020603050405020304" pitchFamily="18" charset="0"/>
              </a:rPr>
              <a:t> την ιδέα ότι ορισμένοι άνθρωποι μπορούν να αντιμετωπίζονται με λιγότερα δικαιώματα ή καθόλου δικαιώματα</a:t>
            </a:r>
            <a:r>
              <a:rPr lang="el-GR" sz="2000" dirty="0" smtClean="0">
                <a:latin typeface="Times New Roman" panose="02020603050405020304" pitchFamily="18" charset="0"/>
                <a:ea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βία ξεκινά όταν μια κοινωνία αποδέχεται ότι</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μερικοί άνθρωποι αξίζουν λιγότερο</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ασφάλεια απαιτεί σκληρά μέτρα</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τα ανθρώπινα δικαιώματα μπορούν να παρακαμφθούν»</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Αυτό οδηγεί τελικά σε συστηματική κακοποίηση.</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830618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445" y="365760"/>
            <a:ext cx="10313067" cy="726061"/>
          </a:xfrm>
        </p:spPr>
        <p:txBody>
          <a:bodyPr/>
          <a:lstStyle/>
          <a:p>
            <a:r>
              <a:rPr lang="el-GR" sz="4000" dirty="0">
                <a:solidFill>
                  <a:srgbClr val="000000"/>
                </a:solidFill>
              </a:rPr>
              <a:t>Μέρος Γ΄ - Μαθαίνω από το παρελθόν (</a:t>
            </a:r>
            <a:r>
              <a:rPr lang="el-GR" sz="4000" dirty="0" smtClean="0">
                <a:solidFill>
                  <a:srgbClr val="000000"/>
                </a:solidFill>
              </a:rPr>
              <a:t>1β/2</a:t>
            </a:r>
            <a:r>
              <a:rPr lang="el-GR" sz="4000" dirty="0">
                <a:solidFill>
                  <a:srgbClr val="000000"/>
                </a:solidFill>
              </a:rPr>
              <a:t>)</a:t>
            </a:r>
            <a:endParaRPr lang="el-GR" dirty="0"/>
          </a:p>
        </p:txBody>
      </p:sp>
      <p:sp>
        <p:nvSpPr>
          <p:cNvPr id="3" name="Content Placeholder 2"/>
          <p:cNvSpPr>
            <a:spLocks noGrp="1"/>
          </p:cNvSpPr>
          <p:nvPr>
            <p:ph idx="1"/>
          </p:nvPr>
        </p:nvSpPr>
        <p:spPr>
          <a:xfrm>
            <a:off x="641445" y="1282890"/>
            <a:ext cx="10313067" cy="5575110"/>
          </a:xfrm>
        </p:spPr>
        <p:txBody>
          <a:bodyPr>
            <a:normAutofit fontScale="92500" lnSpcReduction="20000"/>
          </a:bodyPr>
          <a:lstStyle/>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2. Η μισαλλοδοξία μπορεί να γίνει κρατική πολιτική</a:t>
            </a:r>
            <a:endParaRPr lang="el-GR" sz="28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Στο Νταχάου, η μισαλλοδοξία δεν ήταν απλώς κοινωνική στάση, αλλά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επίσημος θεσμός</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a:t>
            </a:r>
            <a:br>
              <a:rPr lang="el-GR" sz="2000" dirty="0">
                <a:latin typeface="Times New Roman" panose="02020603050405020304" pitchFamily="18" charset="0"/>
                <a:ea typeface="Times New Roman" panose="02020603050405020304" pitchFamily="18" charset="0"/>
                <a:cs typeface="Times New Roman" panose="02020603050405020304" pitchFamily="18" charset="0"/>
              </a:rPr>
            </a:br>
            <a:r>
              <a:rPr lang="el-GR" sz="2000" dirty="0">
                <a:latin typeface="Times New Roman" panose="02020603050405020304" pitchFamily="18" charset="0"/>
                <a:ea typeface="Times New Roman" panose="02020603050405020304" pitchFamily="18" charset="0"/>
                <a:cs typeface="Times New Roman" panose="02020603050405020304" pitchFamily="18" charset="0"/>
              </a:rPr>
              <a:t>Το κράτος</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καθόριζε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ποιος είναι «ανεπιθύμητος</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δημιουργούσε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ειδικές κατηγορίες «επικίνδυνων»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ανθρώπων, επέβαλλε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διακρίσεις με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νόμο.</a:t>
            </a: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Ό</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ταν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μισαλλοδοξία θεσμοποιείται, οι συνέπειες είναι καταστροφικές</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0" indent="0">
              <a:lnSpc>
                <a:spcPct val="107000"/>
              </a:lnSpc>
              <a:spcAft>
                <a:spcPts val="800"/>
              </a:spcAft>
              <a:buNone/>
            </a:pPr>
            <a:r>
              <a:rPr lang="el-GR" sz="3000" b="1" kern="1800" dirty="0">
                <a:latin typeface="Times New Roman" panose="02020603050405020304" pitchFamily="18" charset="0"/>
                <a:ea typeface="Times New Roman" panose="02020603050405020304" pitchFamily="18" charset="0"/>
                <a:cs typeface="Times New Roman" panose="02020603050405020304" pitchFamily="18" charset="0"/>
              </a:rPr>
              <a:t>3. Ο ρατσισμός αποδιοργανώνει την ανθρωπιά</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Ο ναζιστικός ρατσισμός οδήγησε στο να θεωρούνται ολόκληρες ομάδες:</a:t>
            </a:r>
            <a:endParaRPr lang="el-GR" sz="2200" dirty="0">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07000"/>
              </a:lnSpc>
              <a:spcAft>
                <a:spcPts val="800"/>
              </a:spcAft>
              <a:buSzPts val="1000"/>
              <a:buNone/>
              <a:tabLst>
                <a:tab pos="457200" algn="l"/>
              </a:tabLst>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«υπάνθρωποι</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βάρος</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κίνδυνος»</a:t>
            </a:r>
            <a:endParaRPr lang="el-GR"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Αυτή η αποανθρωποποίηση επέτρεψε να συμβούν πράξεις που υπό κανονικές συνθήκες θα ήταν αδιανόητες</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0" indent="0">
              <a:buNone/>
            </a:pPr>
            <a:r>
              <a:rPr lang="el-GR" sz="2400" dirty="0">
                <a:latin typeface="Times New Roman" panose="02020603050405020304" pitchFamily="18" charset="0"/>
                <a:ea typeface="Times New Roman" panose="02020603050405020304" pitchFamily="18" charset="0"/>
              </a:rPr>
              <a:t>Το Νταχάου μάς δείχνει ότι </a:t>
            </a:r>
            <a:r>
              <a:rPr lang="el-GR" sz="2400" b="1" dirty="0">
                <a:latin typeface="Times New Roman" panose="02020603050405020304" pitchFamily="18" charset="0"/>
                <a:ea typeface="Times New Roman" panose="02020603050405020304" pitchFamily="18" charset="0"/>
              </a:rPr>
              <a:t>ο ρατσισμός αρχίζει με λόγια, αλλά τελειώνει με πράξεις βίας</a:t>
            </a:r>
            <a:r>
              <a:rPr lang="el-GR" sz="2400" dirty="0">
                <a:latin typeface="Times New Roman" panose="02020603050405020304" pitchFamily="18" charset="0"/>
                <a:ea typeface="Times New Roman" panose="02020603050405020304" pitchFamily="18" charset="0"/>
              </a:rPr>
              <a:t>.</a:t>
            </a:r>
            <a:endParaRPr lang="el-GR"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l-GR" sz="2200" dirty="0">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0552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740" y="365760"/>
            <a:ext cx="10285772" cy="807947"/>
          </a:xfrm>
        </p:spPr>
        <p:txBody>
          <a:bodyPr/>
          <a:lstStyle/>
          <a:p>
            <a:r>
              <a:rPr lang="el-GR" sz="4000" dirty="0">
                <a:solidFill>
                  <a:srgbClr val="000000"/>
                </a:solidFill>
              </a:rPr>
              <a:t>Μέρος Γ΄ - Μαθαίνω από το παρελθόν </a:t>
            </a:r>
            <a:r>
              <a:rPr lang="el-GR" sz="4000" dirty="0" smtClean="0">
                <a:solidFill>
                  <a:srgbClr val="000000"/>
                </a:solidFill>
              </a:rPr>
              <a:t>(</a:t>
            </a:r>
            <a:r>
              <a:rPr lang="el-GR" sz="4000" dirty="0">
                <a:solidFill>
                  <a:srgbClr val="000000"/>
                </a:solidFill>
              </a:rPr>
              <a:t>2</a:t>
            </a:r>
            <a:r>
              <a:rPr lang="el-GR" sz="4000" dirty="0" smtClean="0">
                <a:solidFill>
                  <a:srgbClr val="000000"/>
                </a:solidFill>
              </a:rPr>
              <a:t>/2</a:t>
            </a:r>
            <a:r>
              <a:rPr lang="el-GR" sz="4000" dirty="0">
                <a:solidFill>
                  <a:srgbClr val="000000"/>
                </a:solidFill>
              </a:rPr>
              <a:t>)</a:t>
            </a:r>
            <a:endParaRPr lang="el-GR" dirty="0"/>
          </a:p>
        </p:txBody>
      </p:sp>
      <p:sp>
        <p:nvSpPr>
          <p:cNvPr id="3" name="Content Placeholder 2"/>
          <p:cNvSpPr>
            <a:spLocks noGrp="1"/>
          </p:cNvSpPr>
          <p:nvPr>
            <p:ph idx="1"/>
          </p:nvPr>
        </p:nvSpPr>
        <p:spPr>
          <a:xfrm>
            <a:off x="791570" y="1514900"/>
            <a:ext cx="5773003" cy="4665237"/>
          </a:xfrm>
        </p:spPr>
        <p:txBody>
          <a:bodyPr>
            <a:normAutofit lnSpcReduction="10000"/>
          </a:bodyPr>
          <a:lstStyle/>
          <a:p>
            <a:pPr marL="0" indent="0">
              <a:buNone/>
            </a:pPr>
            <a:r>
              <a:rPr lang="el-GR" sz="2800" dirty="0" smtClean="0"/>
              <a:t>Μήνυμα για τους συμμαθητές μας</a:t>
            </a:r>
          </a:p>
          <a:p>
            <a:pPr marL="0" indent="0">
              <a:buNone/>
            </a:pPr>
            <a:endParaRPr lang="el-GR" sz="2000" dirty="0"/>
          </a:p>
          <a:p>
            <a:pPr marL="0" indent="0">
              <a:buNone/>
            </a:pPr>
            <a:r>
              <a:rPr lang="el-GR" sz="2000" dirty="0" smtClean="0"/>
              <a:t>«</a:t>
            </a:r>
            <a:r>
              <a:rPr lang="el-GR" sz="2000" dirty="0"/>
              <a:t>Παιδιά, μετά την επίσκεψή μας στο στρατόπεδο του Νταχάου νιώθω την ανάγκη να μοιραστώ πόσο βαθιά με σημάδεψε αυτή η εμπειρία. Το να βρεθούμε σε έναν χώρο όπου χάθηκαν τόσες ζωές είναι μια δυνατή υπενθύμιση του πόσο σημαντικό είναι να θυμόμαστε την ιστορία και να μη θεωρούμε τίποτα δεδομένο. Ελπίζω όσα είδαμε και μάθαμε σήμερα να μας κάνουν πιο συνειδητοποιημένους και πιο ανθρώπινους. Ας κρατήσουμε ζωντανή τη μνήμη για να μην επαναληφθούν ποτέ τέτοιες τραγωδίες.»</a:t>
            </a:r>
          </a:p>
          <a:p>
            <a:endParaRPr lang="el-GR" dirty="0"/>
          </a:p>
        </p:txBody>
      </p:sp>
      <p:pic>
        <p:nvPicPr>
          <p:cNvPr id="2050" name="Picture 2" descr="Νταχάου - tvxs.g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2125" y="2634019"/>
            <a:ext cx="4924567" cy="2770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112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785" y="2674961"/>
            <a:ext cx="10768083" cy="3505176"/>
          </a:xfrm>
        </p:spPr>
        <p:txBody>
          <a:bodyPr>
            <a:normAutofit/>
          </a:bodyPr>
          <a:lstStyle/>
          <a:p>
            <a:pPr marL="0" indent="0" algn="ctr">
              <a:buNone/>
            </a:pPr>
            <a:r>
              <a:rPr lang="el-GR" sz="9600" dirty="0" smtClean="0"/>
              <a:t>ΤΕΛΟΣ</a:t>
            </a:r>
            <a:endParaRPr lang="el-GR" sz="9600" dirty="0"/>
          </a:p>
        </p:txBody>
      </p:sp>
    </p:spTree>
    <p:extLst>
      <p:ext uri="{BB962C8B-B14F-4D97-AF65-F5344CB8AC3E}">
        <p14:creationId xmlns:p14="http://schemas.microsoft.com/office/powerpoint/2010/main" val="295627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79146"/>
          </a:xfrm>
        </p:spPr>
        <p:txBody>
          <a:bodyPr/>
          <a:lstStyle/>
          <a:p>
            <a:r>
              <a:rPr lang="el-GR" dirty="0" smtClean="0"/>
              <a:t>Μέρος Α΄ - Γνωρίζω το Νταχάου (1α/3)</a:t>
            </a:r>
            <a:endParaRPr lang="el-GR" dirty="0"/>
          </a:p>
        </p:txBody>
      </p:sp>
      <p:sp>
        <p:nvSpPr>
          <p:cNvPr id="3" name="Content Placeholder 2"/>
          <p:cNvSpPr>
            <a:spLocks noGrp="1"/>
          </p:cNvSpPr>
          <p:nvPr>
            <p:ph idx="1"/>
          </p:nvPr>
        </p:nvSpPr>
        <p:spPr>
          <a:xfrm>
            <a:off x="1261871" y="1685581"/>
            <a:ext cx="10052451" cy="4616068"/>
          </a:xfrm>
        </p:spPr>
        <p:txBody>
          <a:bodyPr>
            <a:normAutofit/>
          </a:bodyPr>
          <a:lstStyle/>
          <a:p>
            <a:pPr marL="0" indent="0">
              <a:buNone/>
            </a:pPr>
            <a:r>
              <a:rPr lang="el-GR" sz="2000" dirty="0"/>
              <a:t>Το στρατόπεδο συγκέντρωσης του Νταχάου (Dachau) ήταν το πρώτο επίσημο στρατόπεδο συγκέντρωσης του ναζιστικού καθεστώτος και έχει ιδιαίτερη σημασία στην ιστορία του Ολοκαυτώματος</a:t>
            </a:r>
            <a:r>
              <a:rPr lang="el-GR" sz="2000" dirty="0" smtClean="0"/>
              <a:t>.</a:t>
            </a:r>
          </a:p>
          <a:p>
            <a:pPr marL="0" indent="0">
              <a:buNone/>
            </a:pPr>
            <a:r>
              <a:rPr lang="el-GR" sz="2000" dirty="0" smtClean="0"/>
              <a:t>Ιδρύθηκε </a:t>
            </a:r>
            <a:r>
              <a:rPr lang="el-GR" sz="2000" dirty="0"/>
              <a:t>στις 22 Μαρτίου 1933, λίγες μόλις εβδομάδες αφότου ο Αδόλφος Χίτλερ έγινε Καγκελάριος της Γερμανίας (30 Ιανουαρίου 1933</a:t>
            </a:r>
            <a:r>
              <a:rPr lang="el-GR" sz="2000" dirty="0" smtClean="0"/>
              <a:t>).</a:t>
            </a:r>
          </a:p>
          <a:p>
            <a:pPr marL="0" indent="0">
              <a:buNone/>
            </a:pPr>
            <a:r>
              <a:rPr lang="el-GR" sz="2000" dirty="0" smtClean="0"/>
              <a:t>Το </a:t>
            </a:r>
            <a:r>
              <a:rPr lang="el-GR" sz="2000" dirty="0"/>
              <a:t>Νταχάου δημιουργήθηκε αρχικά </a:t>
            </a:r>
            <a:r>
              <a:rPr lang="el-GR" sz="2000" dirty="0" smtClean="0"/>
              <a:t>για την φυλάκιση </a:t>
            </a:r>
            <a:r>
              <a:rPr lang="el-GR" sz="2000" dirty="0"/>
              <a:t>πολιτικών αντιπάλων του ναζιστικού καθεστώτος, </a:t>
            </a:r>
            <a:r>
              <a:rPr lang="el-GR" sz="2000" dirty="0" smtClean="0"/>
              <a:t>κυρίως κομμουνιστών, σοσιαλδημοκρατών, συνδικαλιστών και αντιφασιστών.</a:t>
            </a:r>
          </a:p>
          <a:p>
            <a:pPr marL="0" indent="0">
              <a:buNone/>
            </a:pPr>
            <a:r>
              <a:rPr lang="el-GR" sz="2000" dirty="0" smtClean="0"/>
              <a:t>Σύντομα </a:t>
            </a:r>
            <a:r>
              <a:rPr lang="el-GR" sz="2000" dirty="0"/>
              <a:t>όμως η λειτουργία του επεκτάθηκε και </a:t>
            </a:r>
            <a:r>
              <a:rPr lang="el-GR" sz="2000" dirty="0" smtClean="0"/>
              <a:t>περιλάμβανε Εβραίους, Ρομά, Ομοφυλόφιλους, Μάρτυρες </a:t>
            </a:r>
            <a:r>
              <a:rPr lang="el-GR" sz="2000" dirty="0"/>
              <a:t>του </a:t>
            </a:r>
            <a:r>
              <a:rPr lang="el-GR" sz="2000" dirty="0" smtClean="0"/>
              <a:t>Ιεχωβά, άτομα </a:t>
            </a:r>
            <a:r>
              <a:rPr lang="el-GR" sz="2000" dirty="0"/>
              <a:t>που θεωρούνταν «αντικοινωνικά» ή «ανεπιθύμητα</a:t>
            </a:r>
            <a:r>
              <a:rPr lang="el-GR" sz="2000" dirty="0" smtClean="0"/>
              <a:t>». Στη </a:t>
            </a:r>
            <a:r>
              <a:rPr lang="el-GR" sz="2000" dirty="0"/>
              <a:t>διάρκεια του πολέμου, αιχμαλώτους πολέμου και κρατούμενους από κατεχόμενες </a:t>
            </a:r>
            <a:r>
              <a:rPr lang="el-GR" sz="2000" dirty="0" smtClean="0"/>
              <a:t>χώρες.</a:t>
            </a:r>
            <a:endParaRPr lang="el-GR" sz="2000"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175818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62539"/>
          </a:xfrm>
        </p:spPr>
        <p:txBody>
          <a:bodyPr/>
          <a:lstStyle/>
          <a:p>
            <a:r>
              <a:rPr lang="el-GR" dirty="0" smtClean="0"/>
              <a:t>Μέρος </a:t>
            </a:r>
            <a:r>
              <a:rPr lang="el-GR" dirty="0"/>
              <a:t>Α΄ - Γνωρίζω το Νταχάου (</a:t>
            </a:r>
            <a:r>
              <a:rPr lang="el-GR" dirty="0" smtClean="0"/>
              <a:t>1β/3</a:t>
            </a:r>
            <a:r>
              <a:rPr lang="el-GR" dirty="0"/>
              <a:t>)</a:t>
            </a:r>
          </a:p>
        </p:txBody>
      </p:sp>
      <p:sp>
        <p:nvSpPr>
          <p:cNvPr id="3" name="Content Placeholder 2"/>
          <p:cNvSpPr>
            <a:spLocks noGrp="1"/>
          </p:cNvSpPr>
          <p:nvPr>
            <p:ph idx="1"/>
          </p:nvPr>
        </p:nvSpPr>
        <p:spPr>
          <a:xfrm>
            <a:off x="1261872" y="1828800"/>
            <a:ext cx="5548361" cy="4351337"/>
          </a:xfrm>
        </p:spPr>
        <p:txBody>
          <a:bodyPr>
            <a:normAutofit lnSpcReduction="10000"/>
          </a:bodyPr>
          <a:lstStyle/>
          <a:p>
            <a:r>
              <a:rPr lang="el-GR" sz="2000" dirty="0"/>
              <a:t>Το Νταχάου εξυπηρετούσε πολλούς στόχους του ναζιστικού καθεστώτος:</a:t>
            </a:r>
          </a:p>
          <a:p>
            <a:r>
              <a:rPr lang="el-GR" sz="2000" dirty="0"/>
              <a:t>1.	Καταστολή πολιτικής αντίστασης και εκφοβισμός της κοινωνίας.</a:t>
            </a:r>
          </a:p>
          <a:p>
            <a:r>
              <a:rPr lang="el-GR" sz="2000" dirty="0"/>
              <a:t>2.	Καταναγκαστική εργασία για τη γερμανική πολεμική βιομηχανία.</a:t>
            </a:r>
          </a:p>
          <a:p>
            <a:r>
              <a:rPr lang="el-GR" sz="2000" dirty="0"/>
              <a:t>3.	Πειραματισμοί σε κρατούμενους, πολλοί από τους οποίους υπέστησαν απάνθρωπες ιατρικές δοκιμές.</a:t>
            </a:r>
          </a:p>
          <a:p>
            <a:r>
              <a:rPr lang="el-GR" sz="2000" dirty="0"/>
              <a:t>4.	Πρότυπο για το σύστημα στρατοπέδων που ακολούθησε· το Νταχάου έγινε «μοντέλο» οργάνωσης για δεκάδες άλλα στρατόπεδα.</a:t>
            </a:r>
          </a:p>
          <a:p>
            <a:endParaRPr lang="el-GR" dirty="0" smtClean="0"/>
          </a:p>
          <a:p>
            <a:endParaRPr lang="el-GR" dirty="0"/>
          </a:p>
        </p:txBody>
      </p:sp>
      <p:pic>
        <p:nvPicPr>
          <p:cNvPr id="1026" name="Picture 2" descr="Νταχάου: Το πρώτο στρατόπεδο συγκέντρωσης που μπαίνει σε λειτουργία |  Alfavi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233" y="1828800"/>
            <a:ext cx="4607529" cy="3455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5545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07947"/>
          </a:xfrm>
        </p:spPr>
        <p:txBody>
          <a:bodyPr/>
          <a:lstStyle/>
          <a:p>
            <a:r>
              <a:rPr lang="el-GR" dirty="0"/>
              <a:t>Μέρος Α΄ - Γνωρίζω το Νταχάου </a:t>
            </a:r>
            <a:r>
              <a:rPr lang="el-GR" dirty="0" smtClean="0"/>
              <a:t>(2α/3</a:t>
            </a:r>
            <a:r>
              <a:rPr lang="el-GR" dirty="0"/>
              <a:t>)</a:t>
            </a:r>
          </a:p>
        </p:txBody>
      </p:sp>
      <p:sp>
        <p:nvSpPr>
          <p:cNvPr id="3" name="Content Placeholder 2"/>
          <p:cNvSpPr>
            <a:spLocks noGrp="1"/>
          </p:cNvSpPr>
          <p:nvPr>
            <p:ph idx="1"/>
          </p:nvPr>
        </p:nvSpPr>
        <p:spPr/>
        <p:txBody>
          <a:bodyPr>
            <a:normAutofit/>
          </a:bodyPr>
          <a:lstStyle/>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1. Πολιτικοί αντίπαλοι</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Ποιοι: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Κομμουνιστές, Σοσιαλδημοκράτες, Συνδικαλιστές &amp; Αντιφασίστες</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a:t>
            </a:r>
            <a:r>
              <a:rPr lang="el-GR" sz="2000"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Οι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ναζί τους θεωρούσαν απειλή για το νέο καθεστώς. Το Νταχάου αρχικά δημιουργήθηκε ειδικά για αυτούς, ώστε να «εξουδετερωθεί» κάθε αντιπολίτευση</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2. Εβραίοι</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Ήταν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βασικός στόχος του ναζιστικού ρατσισμού και αντισημιτισμού. Πολλοί κρατήθηκαν στο Νταχάου πριν σταλούν σε στρατόπεδα εξόντωσης.</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05436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35243"/>
          </a:xfrm>
        </p:spPr>
        <p:txBody>
          <a:bodyPr/>
          <a:lstStyle/>
          <a:p>
            <a:r>
              <a:rPr lang="el-GR" dirty="0"/>
              <a:t>Μέρος Α΄ - Γνωρίζω το Νταχάου (</a:t>
            </a:r>
            <a:r>
              <a:rPr lang="el-GR" dirty="0" smtClean="0"/>
              <a:t>2β/3</a:t>
            </a:r>
            <a:r>
              <a:rPr lang="el-GR" dirty="0"/>
              <a:t>)</a:t>
            </a:r>
          </a:p>
        </p:txBody>
      </p:sp>
      <p:sp>
        <p:nvSpPr>
          <p:cNvPr id="3" name="Content Placeholder 2"/>
          <p:cNvSpPr>
            <a:spLocks noGrp="1"/>
          </p:cNvSpPr>
          <p:nvPr>
            <p:ph idx="1"/>
          </p:nvPr>
        </p:nvSpPr>
        <p:spPr>
          <a:xfrm>
            <a:off x="1261871" y="1828800"/>
            <a:ext cx="9861053" cy="4351337"/>
          </a:xfrm>
        </p:spPr>
        <p:txBody>
          <a:bodyPr>
            <a:normAutofit fontScale="92500" lnSpcReduction="10000"/>
          </a:bodyPr>
          <a:lstStyle/>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3. Ρομά και Σίντι (Τσιγγάνοι)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Στοχοποιήθηκαν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ως «φυλετικά κατώτεροι» σύμφωνα με τη ναζιστική ιδεολογία.</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4. Ομοφυλόφιλοι</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Το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καθεστώς θεωρούσε την ομοφυλοφιλία «παρέκκλιση» και «απειλή» για την «αρρενοπότητα» του γερμανικού λαού. Φορούσαν το ροζ τρίγωνο</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el-GR" sz="3000" b="1" dirty="0">
                <a:latin typeface="Times New Roman" panose="02020603050405020304" pitchFamily="18" charset="0"/>
                <a:ea typeface="Times New Roman" panose="02020603050405020304" pitchFamily="18" charset="0"/>
                <a:cs typeface="Times New Roman" panose="02020603050405020304" pitchFamily="18" charset="0"/>
              </a:rPr>
              <a:t>5. Μάρτυρες του Ιεχωβά</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2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Αρνούνταν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να ορκιστούν πίστη στον Χίτλερ και να υπηρετήσουν στον στρατό λόγω θρησκευτικών πεποιθήσεων.</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51785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21595"/>
          </a:xfrm>
        </p:spPr>
        <p:txBody>
          <a:bodyPr/>
          <a:lstStyle/>
          <a:p>
            <a:r>
              <a:rPr lang="el-GR" dirty="0">
                <a:solidFill>
                  <a:srgbClr val="000000"/>
                </a:solidFill>
              </a:rPr>
              <a:t>Μέρος Α΄ - Γνωρίζω το Νταχάου (</a:t>
            </a:r>
            <a:r>
              <a:rPr lang="el-GR" dirty="0" smtClean="0">
                <a:solidFill>
                  <a:srgbClr val="000000"/>
                </a:solidFill>
              </a:rPr>
              <a:t>2γ/3</a:t>
            </a:r>
            <a:r>
              <a:rPr lang="el-GR" dirty="0">
                <a:solidFill>
                  <a:srgbClr val="000000"/>
                </a:solidFill>
              </a:rPr>
              <a:t>)</a:t>
            </a:r>
            <a:endParaRPr lang="el-GR" dirty="0"/>
          </a:p>
        </p:txBody>
      </p:sp>
      <p:sp>
        <p:nvSpPr>
          <p:cNvPr id="3" name="Content Placeholder 2"/>
          <p:cNvSpPr>
            <a:spLocks noGrp="1"/>
          </p:cNvSpPr>
          <p:nvPr>
            <p:ph idx="1"/>
          </p:nvPr>
        </p:nvSpPr>
        <p:spPr>
          <a:xfrm>
            <a:off x="1057151" y="1351127"/>
            <a:ext cx="10270487" cy="5213446"/>
          </a:xfrm>
        </p:spPr>
        <p:txBody>
          <a:bodyPr>
            <a:normAutofit/>
          </a:bodyPr>
          <a:lstStyle/>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6. Άτομα που θεωρούνταν “αντικοινωνικά”</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Όπως: άστεγοι, αλκοολικοί, πόρνες, άνθρωποι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χωρίς σταθερή εργασία ή «καλή διαγωγή» κατά τους ναζί</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Το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καθεστώς ήθελε να «καθαρίσει» την κοινωνία από όσους θεωρούσε «ανεπιθύμητους</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7. Αιχμάλωτοι πολέμου και κρατούμενοι από κατεχόμενες χώρες</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Ιδιαίτερα</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l-GR" sz="2000" dirty="0" smtClean="0"/>
              <a:t>Πολωνοί, Σοβιετικοί, Γάλλοι, </a:t>
            </a:r>
            <a:r>
              <a:rPr lang="el-GR" sz="2000" dirty="0"/>
              <a:t>Τσέχοι και άλλοι </a:t>
            </a:r>
            <a:r>
              <a:rPr lang="el-GR" sz="2000" dirty="0" smtClean="0"/>
              <a:t>Ευρωπαίοι</a:t>
            </a:r>
          </a:p>
          <a:p>
            <a:pPr>
              <a:lnSpc>
                <a:spcPct val="107000"/>
              </a:lnSpc>
              <a:spcAft>
                <a:spcPts val="800"/>
              </a:spcAft>
            </a:pPr>
            <a:r>
              <a:rPr lang="el-GR" sz="24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Κατά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τη διάρκεια του πολέμου, το Νταχάου έγινε επίσης χώρος φυλάκισης για αιχμαλώτους που θεωρούνταν επικίνδυνοι ή χρήσιμοι για καταναγκαστική εργασία.</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l-GR"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2374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07947"/>
          </a:xfrm>
        </p:spPr>
        <p:txBody>
          <a:bodyPr/>
          <a:lstStyle/>
          <a:p>
            <a:r>
              <a:rPr lang="el-GR" dirty="0">
                <a:solidFill>
                  <a:srgbClr val="000000"/>
                </a:solidFill>
              </a:rPr>
              <a:t>Μέρος Α΄ - Γνωρίζω το Νταχάου (</a:t>
            </a:r>
            <a:r>
              <a:rPr lang="el-GR" dirty="0" smtClean="0">
                <a:solidFill>
                  <a:srgbClr val="000000"/>
                </a:solidFill>
              </a:rPr>
              <a:t>2δ/3</a:t>
            </a:r>
            <a:r>
              <a:rPr lang="el-GR" dirty="0">
                <a:solidFill>
                  <a:srgbClr val="000000"/>
                </a:solidFill>
              </a:rPr>
              <a:t>)</a:t>
            </a:r>
            <a:endParaRPr lang="el-GR" dirty="0"/>
          </a:p>
        </p:txBody>
      </p:sp>
      <p:sp>
        <p:nvSpPr>
          <p:cNvPr id="3" name="Content Placeholder 2"/>
          <p:cNvSpPr>
            <a:spLocks noGrp="1"/>
          </p:cNvSpPr>
          <p:nvPr>
            <p:ph idx="1"/>
          </p:nvPr>
        </p:nvSpPr>
        <p:spPr>
          <a:xfrm>
            <a:off x="1261871" y="1828800"/>
            <a:ext cx="9888349" cy="3944203"/>
          </a:xfrm>
        </p:spPr>
        <p:txBody>
          <a:bodyPr>
            <a:normAutofit/>
          </a:bodyPr>
          <a:lstStyle/>
          <a:p>
            <a:pPr>
              <a:lnSpc>
                <a:spcPct val="107000"/>
              </a:lnSpc>
              <a:spcAft>
                <a:spcPts val="800"/>
              </a:spcAft>
            </a:pPr>
            <a:r>
              <a:rPr lang="el-GR" sz="2800" b="1" dirty="0">
                <a:latin typeface="Times New Roman" panose="02020603050405020304" pitchFamily="18" charset="0"/>
                <a:ea typeface="Times New Roman" panose="02020603050405020304" pitchFamily="18" charset="0"/>
                <a:cs typeface="Times New Roman" panose="02020603050405020304" pitchFamily="18" charset="0"/>
              </a:rPr>
              <a:t>8. Κληρικοί και θρησκευτικοί ηγέτες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b="1" dirty="0" smtClean="0">
                <a:latin typeface="Times New Roman" panose="02020603050405020304" pitchFamily="18" charset="0"/>
                <a:ea typeface="Times New Roman" panose="02020603050405020304" pitchFamily="18" charset="0"/>
                <a:cs typeface="Times New Roman" panose="02020603050405020304" pitchFamily="18" charset="0"/>
              </a:rPr>
              <a:t>Γιατί: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Οποιοσδήποτε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ιερέας ή θρησκευτικός λειτουργός αντιστεκόταν στον ναζισμό μπορούσε να σταλεί στο Νταχάου. Το στρατόπεδο είχε μάλιστα ειδικό «Block der Geistlichen» (Μπλοκ των κληρικών</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el-GR" sz="2400" b="1" dirty="0">
                <a:latin typeface="Times New Roman" panose="02020603050405020304" pitchFamily="18" charset="0"/>
                <a:ea typeface="Times New Roman" panose="02020603050405020304" pitchFamily="18" charset="0"/>
                <a:cs typeface="Times New Roman" panose="02020603050405020304" pitchFamily="18" charset="0"/>
              </a:rPr>
              <a:t>9. Άτομα με “ύποπτες” ή “αντιναζιστικές” συμπεριφορές</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Όπως: άτομα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που έκαναν κριτική στο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καθεστώς, διανοούμενοι, δημοσιογράφοι και άνθρωποι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που θεωρήθηκαν «ύποπτοι» χωρίς πραγματικά </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στοιχεία.</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541887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35243"/>
          </a:xfrm>
        </p:spPr>
        <p:txBody>
          <a:bodyPr/>
          <a:lstStyle/>
          <a:p>
            <a:r>
              <a:rPr lang="el-GR" dirty="0">
                <a:solidFill>
                  <a:srgbClr val="000000"/>
                </a:solidFill>
              </a:rPr>
              <a:t>Μέρος Α΄ - Γνωρίζω το Νταχάου </a:t>
            </a:r>
            <a:r>
              <a:rPr lang="el-GR" dirty="0" smtClean="0">
                <a:solidFill>
                  <a:srgbClr val="000000"/>
                </a:solidFill>
              </a:rPr>
              <a:t>(3α/3</a:t>
            </a:r>
            <a:r>
              <a:rPr lang="el-GR" dirty="0">
                <a:solidFill>
                  <a:srgbClr val="000000"/>
                </a:solidFill>
              </a:rPr>
              <a:t>)</a:t>
            </a:r>
            <a:endParaRPr lang="el-GR" dirty="0"/>
          </a:p>
        </p:txBody>
      </p:sp>
      <p:sp>
        <p:nvSpPr>
          <p:cNvPr id="3" name="Content Placeholder 2"/>
          <p:cNvSpPr>
            <a:spLocks noGrp="1"/>
          </p:cNvSpPr>
          <p:nvPr>
            <p:ph idx="1"/>
          </p:nvPr>
        </p:nvSpPr>
        <p:spPr>
          <a:xfrm>
            <a:off x="1261872" y="1378424"/>
            <a:ext cx="9915644" cy="4801713"/>
          </a:xfrm>
        </p:spPr>
        <p:txBody>
          <a:bodyPr>
            <a:normAutofit/>
          </a:bodyPr>
          <a:lstStyle/>
          <a:p>
            <a:pPr marL="0" indent="0">
              <a:lnSpc>
                <a:spcPct val="107000"/>
              </a:lnSpc>
              <a:spcAft>
                <a:spcPts val="800"/>
              </a:spcAft>
              <a:buNone/>
            </a:pPr>
            <a:r>
              <a:rPr lang="el-GR" sz="2800" b="1" kern="1800" dirty="0">
                <a:latin typeface="Times New Roman" panose="02020603050405020304" pitchFamily="18" charset="0"/>
                <a:ea typeface="Times New Roman" panose="02020603050405020304" pitchFamily="18" charset="0"/>
                <a:cs typeface="Times New Roman" panose="02020603050405020304" pitchFamily="18" charset="0"/>
              </a:rPr>
              <a:t>1. Άφιξη στο στρατόπεδο</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pP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Οι κρατούμενοι: ξυλοκοπούνταν ή ταπεινώνονταν από τους SS, έχαναν όλα τα προσωπικά τους αντικείμενα, κουρεύονταν «συνολικά», λάμβαναν έναν αριθμό αντί για όνομα, </a:t>
            </a:r>
            <a:r>
              <a:rPr lang="el-GR" sz="2000" dirty="0" smtClean="0">
                <a:latin typeface="Times New Roman" panose="02020603050405020304" pitchFamily="18" charset="0"/>
                <a:cs typeface="Times New Roman" panose="02020603050405020304" pitchFamily="18" charset="0"/>
              </a:rPr>
              <a:t>έπρεπε να φορούν στολή με χρωματιστό τρίγωνο που έδειχνε την «κατηγορία» τους</a:t>
            </a:r>
          </a:p>
          <a:p>
            <a:pPr marL="0" indent="0">
              <a:buNone/>
            </a:pPr>
            <a:r>
              <a:rPr lang="el-GR" sz="2000" dirty="0" smtClean="0">
                <a:latin typeface="Times New Roman" panose="02020603050405020304" pitchFamily="18" charset="0"/>
                <a:cs typeface="Times New Roman" panose="02020603050405020304" pitchFamily="18" charset="0"/>
              </a:rPr>
              <a:t>Η άφιξη συνοδευόταν από πλήρη </a:t>
            </a:r>
            <a:r>
              <a:rPr lang="el-GR" sz="2000" b="1" dirty="0" smtClean="0">
                <a:latin typeface="Times New Roman" panose="02020603050405020304" pitchFamily="18" charset="0"/>
                <a:cs typeface="Times New Roman" panose="02020603050405020304" pitchFamily="18" charset="0"/>
              </a:rPr>
              <a:t>απαξίωση της ανθρώπινης αξιοπρέπειας</a:t>
            </a:r>
            <a:r>
              <a:rPr lang="el-GR" sz="2000" dirty="0" smtClean="0">
                <a:latin typeface="Times New Roman" panose="02020603050405020304" pitchFamily="18" charset="0"/>
                <a:cs typeface="Times New Roman" panose="02020603050405020304" pitchFamily="18" charset="0"/>
              </a:rPr>
              <a:t>.</a:t>
            </a:r>
          </a:p>
          <a:p>
            <a:pPr marL="0" indent="0">
              <a:lnSpc>
                <a:spcPct val="107000"/>
              </a:lnSpc>
              <a:spcAft>
                <a:spcPts val="800"/>
              </a:spcAft>
              <a:buNone/>
            </a:pPr>
            <a:r>
              <a:rPr lang="el-GR" sz="3000" b="1" kern="1800" dirty="0">
                <a:latin typeface="Times New Roman" panose="02020603050405020304" pitchFamily="18" charset="0"/>
                <a:ea typeface="Times New Roman" panose="02020603050405020304" pitchFamily="18" charset="0"/>
                <a:cs typeface="Times New Roman" panose="02020603050405020304" pitchFamily="18" charset="0"/>
              </a:rPr>
              <a:t>2. Συνθήκες διαβίωσης</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Υπερπληθυσμός και βρωμιά</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Τα κτίρια ήταν σχεδιασμένα για 5.000 άτομα αλλά συχνά περιείχαν πάνω από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30.000</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a:r>
            <a:br>
              <a:rPr lang="el-GR" sz="2000" dirty="0">
                <a:latin typeface="Times New Roman" panose="02020603050405020304" pitchFamily="18" charset="0"/>
                <a:ea typeface="Times New Roman" panose="02020603050405020304" pitchFamily="18" charset="0"/>
                <a:cs typeface="Times New Roman" panose="02020603050405020304" pitchFamily="18" charset="0"/>
              </a:rPr>
            </a:b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Υπήρχαν:άθλιες τουαλέτες, ελάχιστο νερό, επιδημίες, ρεύμα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και παγωνιά τον χειμώνα</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81880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780652"/>
          </a:xfrm>
        </p:spPr>
        <p:txBody>
          <a:bodyPr/>
          <a:lstStyle/>
          <a:p>
            <a:r>
              <a:rPr lang="el-GR" dirty="0">
                <a:solidFill>
                  <a:srgbClr val="000000"/>
                </a:solidFill>
              </a:rPr>
              <a:t>Μέρος Α΄ - Γνωρίζω το Νταχάου (</a:t>
            </a:r>
            <a:r>
              <a:rPr lang="el-GR" dirty="0" smtClean="0">
                <a:solidFill>
                  <a:srgbClr val="000000"/>
                </a:solidFill>
              </a:rPr>
              <a:t>3β/3</a:t>
            </a:r>
            <a:r>
              <a:rPr lang="el-GR" dirty="0">
                <a:solidFill>
                  <a:srgbClr val="000000"/>
                </a:solidFill>
              </a:rPr>
              <a:t>)</a:t>
            </a:r>
            <a:endParaRPr lang="el-GR" dirty="0"/>
          </a:p>
        </p:txBody>
      </p:sp>
      <p:sp>
        <p:nvSpPr>
          <p:cNvPr id="3" name="Content Placeholder 2"/>
          <p:cNvSpPr>
            <a:spLocks noGrp="1"/>
          </p:cNvSpPr>
          <p:nvPr>
            <p:ph idx="1"/>
          </p:nvPr>
        </p:nvSpPr>
        <p:spPr>
          <a:xfrm>
            <a:off x="1261872" y="1460310"/>
            <a:ext cx="9806462" cy="4719827"/>
          </a:xfrm>
        </p:spPr>
        <p:txBody>
          <a:bodyPr>
            <a:normAutofit fontScale="92500" lnSpcReduction="20000"/>
          </a:bodyPr>
          <a:lstStyle/>
          <a:p>
            <a:pPr marL="0" indent="0">
              <a:lnSpc>
                <a:spcPct val="107000"/>
              </a:lnSpc>
              <a:spcAft>
                <a:spcPts val="800"/>
              </a:spcAft>
              <a:buNone/>
            </a:pPr>
            <a:r>
              <a:rPr lang="el-GR" sz="3000" b="1" dirty="0">
                <a:latin typeface="Times New Roman" panose="02020603050405020304" pitchFamily="18" charset="0"/>
                <a:ea typeface="Times New Roman" panose="02020603050405020304" pitchFamily="18" charset="0"/>
                <a:cs typeface="Times New Roman" panose="02020603050405020304" pitchFamily="18" charset="0"/>
              </a:rPr>
              <a:t>Πείνα</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Η καθημερινή «διατροφή» περιλάμβανε</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λίγο ψωμί, λεπτή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σούπα (σχεδόν νερό</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  υποκατάστατο </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καφέ</a:t>
            </a:r>
            <a:endParaRPr lang="el-GR" sz="2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000" dirty="0">
                <a:latin typeface="Times New Roman" panose="02020603050405020304" pitchFamily="18" charset="0"/>
                <a:ea typeface="Times New Roman" panose="02020603050405020304" pitchFamily="18" charset="0"/>
                <a:cs typeface="Times New Roman" panose="02020603050405020304" pitchFamily="18" charset="0"/>
              </a:rPr>
              <a:t>Οι κρατούμενοι υπέφεραν από </a:t>
            </a:r>
            <a:r>
              <a:rPr lang="el-GR" sz="2000" b="1" dirty="0">
                <a:latin typeface="Times New Roman" panose="02020603050405020304" pitchFamily="18" charset="0"/>
                <a:ea typeface="Times New Roman" panose="02020603050405020304" pitchFamily="18" charset="0"/>
                <a:cs typeface="Times New Roman" panose="02020603050405020304" pitchFamily="18" charset="0"/>
              </a:rPr>
              <a:t>χρόνια πείνα</a:t>
            </a:r>
            <a:r>
              <a:rPr lang="el-GR" sz="2000" dirty="0">
                <a:latin typeface="Times New Roman" panose="02020603050405020304" pitchFamily="18" charset="0"/>
                <a:ea typeface="Times New Roman" panose="02020603050405020304" pitchFamily="18" charset="0"/>
                <a:cs typeface="Times New Roman" panose="02020603050405020304" pitchFamily="18" charset="0"/>
              </a:rPr>
              <a:t>, λιποσαρκία και εξάντληση</a:t>
            </a:r>
            <a:r>
              <a:rPr lang="el-GR"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0" indent="0">
              <a:lnSpc>
                <a:spcPct val="107000"/>
              </a:lnSpc>
              <a:spcAft>
                <a:spcPts val="800"/>
              </a:spcAft>
              <a:buNone/>
            </a:pPr>
            <a:r>
              <a:rPr lang="el-GR" sz="3000" b="1" kern="1800" dirty="0">
                <a:latin typeface="Times New Roman" panose="02020603050405020304" pitchFamily="18" charset="0"/>
                <a:ea typeface="Times New Roman" panose="02020603050405020304" pitchFamily="18" charset="0"/>
                <a:cs typeface="Times New Roman" panose="02020603050405020304" pitchFamily="18" charset="0"/>
              </a:rPr>
              <a:t>3. Καταναγκαστική εργασία</a:t>
            </a:r>
            <a:endParaRPr lang="el-GR" sz="30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Η εργασία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ήταν: υποχρεωτική, εξουθενωτική &amp; συχνά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θανατηφόρα</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Οι κρατούμενοι εργάζονταν</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 σε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εργοστάσια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όπλων, σε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εργασίες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κατασκευής, σε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αγροτικές </a:t>
            </a:r>
            <a:r>
              <a:rPr lang="el-GR" sz="2200" dirty="0" smtClean="0">
                <a:latin typeface="Times New Roman" panose="02020603050405020304" pitchFamily="18" charset="0"/>
                <a:ea typeface="Times New Roman" panose="02020603050405020304" pitchFamily="18" charset="0"/>
                <a:cs typeface="Times New Roman" panose="02020603050405020304" pitchFamily="18" charset="0"/>
              </a:rPr>
              <a:t>εγκαταστάσεις &amp; σε </a:t>
            </a:r>
            <a:r>
              <a:rPr lang="el-GR" sz="2200" dirty="0">
                <a:latin typeface="Times New Roman" panose="02020603050405020304" pitchFamily="18" charset="0"/>
                <a:ea typeface="Times New Roman" panose="02020603050405020304" pitchFamily="18" charset="0"/>
                <a:cs typeface="Times New Roman" panose="02020603050405020304" pitchFamily="18" charset="0"/>
              </a:rPr>
              <a:t>εξόρυξη και μεταφορά υλικών</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200" dirty="0">
                <a:latin typeface="Times New Roman" panose="02020603050405020304" pitchFamily="18" charset="0"/>
                <a:ea typeface="Times New Roman" panose="02020603050405020304" pitchFamily="18" charset="0"/>
                <a:cs typeface="Times New Roman" panose="02020603050405020304" pitchFamily="18" charset="0"/>
              </a:rPr>
              <a:t>Η εργασία ήταν 12–14 ώρες την ημέρα, με ξυλοδαρμούς και βασανισμούς για το παραμικρό.</a:t>
            </a:r>
            <a:endParaRPr lang="el-GR" sz="2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l-GR" sz="20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63020334"/>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76</TotalTime>
  <Words>1178</Words>
  <Application>Microsoft Office PowerPoint</Application>
  <PresentationFormat>Widescreen</PresentationFormat>
  <Paragraphs>103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Schoolbook</vt:lpstr>
      <vt:lpstr>Times New Roman</vt:lpstr>
      <vt:lpstr>Wingdings 2</vt:lpstr>
      <vt:lpstr>View</vt:lpstr>
      <vt:lpstr>ΕΡΓΑΣΙΑ ΝΤΑΧΑΟΥ</vt:lpstr>
      <vt:lpstr>Μέρος Α΄ - Γνωρίζω το Νταχάου (1α/3)</vt:lpstr>
      <vt:lpstr>Μέρος Α΄ - Γνωρίζω το Νταχάου (1β/3)</vt:lpstr>
      <vt:lpstr>Μέρος Α΄ - Γνωρίζω το Νταχάου (2α/3)</vt:lpstr>
      <vt:lpstr>Μέρος Α΄ - Γνωρίζω το Νταχάου (2β/3)</vt:lpstr>
      <vt:lpstr>Μέρος Α΄ - Γνωρίζω το Νταχάου (2γ/3)</vt:lpstr>
      <vt:lpstr>Μέρος Α΄ - Γνωρίζω το Νταχάου (2δ/3)</vt:lpstr>
      <vt:lpstr>Μέρος Α΄ - Γνωρίζω το Νταχάου (3α/3)</vt:lpstr>
      <vt:lpstr>Μέρος Α΄ - Γνωρίζω το Νταχάου (3β/3)</vt:lpstr>
      <vt:lpstr>Μέρος Α΄ - Γνωρίζω το Νταχάου (3γ/3)</vt:lpstr>
      <vt:lpstr>Μέρος Α΄ - Γνωρίζω το Νταχάου (3δ/3)</vt:lpstr>
      <vt:lpstr>Μέρος Α΄ - Γνωρίζω το Νταχάου (3ε/3)</vt:lpstr>
      <vt:lpstr>Μέρος Γ΄ - Μαθαίνω από το παρελθόν (1α/2)</vt:lpstr>
      <vt:lpstr>Μέρος Γ΄ - Μαθαίνω από το παρελθόν (1β/2)</vt:lpstr>
      <vt:lpstr>Μέρος Γ΄ - Μαθαίνω από το παρελθόν (2/2)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ΕΡΓΑΣΙΑ ΝΤΑΧΑΟΥ</dc:title>
  <dc:creator>user</dc:creator>
  <cp:lastModifiedBy>user</cp:lastModifiedBy>
  <cp:revision>10</cp:revision>
  <dcterms:created xsi:type="dcterms:W3CDTF">2025-11-21T16:16:16Z</dcterms:created>
  <dcterms:modified xsi:type="dcterms:W3CDTF">2025-11-21T17:32:31Z</dcterms:modified>
</cp:coreProperties>
</file>