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1"/>
  </p:sldMasterIdLst>
  <p:notesMasterIdLst>
    <p:notesMasterId r:id="rId8"/>
  </p:notesMasterIdLst>
  <p:sldIdLst>
    <p:sldId id="256" r:id="rId2"/>
    <p:sldId id="257" r:id="rId3"/>
    <p:sldId id="258" r:id="rId4"/>
    <p:sldId id="259" r:id="rId5"/>
    <p:sldId id="261"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340B72-C071-4E34-9188-4427B0CF37FD}" type="datetimeFigureOut">
              <a:rPr lang="el-GR" smtClean="0"/>
              <a:t>14/11/2025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1572F2-B896-4832-926C-5BE3AC9D355A}" type="slidenum">
              <a:rPr lang="el-GR" smtClean="0"/>
              <a:t>‹#›</a:t>
            </a:fld>
            <a:endParaRPr lang="el-GR"/>
          </a:p>
        </p:txBody>
      </p:sp>
    </p:spTree>
    <p:extLst>
      <p:ext uri="{BB962C8B-B14F-4D97-AF65-F5344CB8AC3E}">
        <p14:creationId xmlns:p14="http://schemas.microsoft.com/office/powerpoint/2010/main" val="1573025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21572F2-B896-4832-926C-5BE3AC9D355A}" type="slidenum">
              <a:rPr lang="el-GR" smtClean="0"/>
              <a:t>5</a:t>
            </a:fld>
            <a:endParaRPr lang="el-GR"/>
          </a:p>
        </p:txBody>
      </p:sp>
    </p:spTree>
    <p:extLst>
      <p:ext uri="{BB962C8B-B14F-4D97-AF65-F5344CB8AC3E}">
        <p14:creationId xmlns:p14="http://schemas.microsoft.com/office/powerpoint/2010/main" val="2466044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67F45AC6-C491-4585-A584-9CE2AF7D5500}"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484169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67F45AC6-C491-4585-A584-9CE2AF7D5500}" type="datetime1">
              <a:rPr lang="en-US" smtClean="0"/>
              <a:t>11/14/2025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5278307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67F45AC6-C491-4585-A584-9CE2AF7D5500}"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0830172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67F45AC6-C491-4585-A584-9CE2AF7D5500}"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058855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67F45AC6-C491-4585-A584-9CE2AF7D5500}"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61275053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a:t>Στυλ κειμένου υποδείγματος</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67F45AC6-C491-4585-A584-9CE2AF7D5500}"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28450462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a:t>Στυλ κειμένου υποδείγματος</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67F45AC6-C491-4585-A584-9CE2AF7D5500}"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50295976"/>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7F45AC6-C491-4585-A584-9CE2AF7D5500}"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51352899"/>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7F45AC6-C491-4585-A584-9CE2AF7D5500}"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227529421"/>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7F45AC6-C491-4585-A584-9CE2AF7D5500}"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5272220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67F45AC6-C491-4585-A584-9CE2AF7D5500}" type="datetime1">
              <a:rPr lang="en-US" smtClean="0"/>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5613422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67F45AC6-C491-4585-A584-9CE2AF7D5500}" type="datetime1">
              <a:rPr lang="en-US" smtClean="0"/>
              <a:t>11/14/2025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3545210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67F45AC6-C491-4585-A584-9CE2AF7D5500}" type="datetime1">
              <a:rPr lang="en-US" smtClean="0"/>
              <a:t>11/14/2025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8579157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67F45AC6-C491-4585-A584-9CE2AF7D5500}" type="datetime1">
              <a:rPr lang="en-US" smtClean="0"/>
              <a:t>11/14/2025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5291605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F45AC6-C491-4585-A584-9CE2AF7D5500}" type="datetime1">
              <a:rPr lang="en-US" smtClean="0"/>
              <a:t>11/14/2025</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3795856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67F45AC6-C491-4585-A584-9CE2AF7D5500}" type="datetime1">
              <a:rPr lang="en-US" smtClean="0"/>
              <a:t>11/14/2025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7062600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l-GR"/>
              <a:t>Κάντε κλικ για να επεξεργαστείτε τον τίτλο υποδείγματος</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67F45AC6-C491-4585-A584-9CE2AF7D5500}" type="datetime1">
              <a:rPr lang="en-US" smtClean="0"/>
              <a:t>11/14/2025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6777851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67F45AC6-C491-4585-A584-9CE2AF7D5500}" type="datetime1">
              <a:rPr lang="en-US" smtClean="0"/>
              <a:t>11/14/2025</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422629600"/>
      </p:ext>
    </p:extLst>
  </p:cSld>
  <p:clrMap bg1="dk1" tx1="lt1" bg2="dk2" tx2="lt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 id="2147483732"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hsfxTyhCzr8&amp;pp=ygVP4oCcTXVuaWNoIFJhdGhhdXMgR2xvY2tlbnNwaWVsIFNob3figJ0gzq4g4oCcR2xvY2tlbnNwaWVsIE1hcmllbnBsYXR6IE11bmljaOKAnQ%3D%3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Αφηρημένο φόντο καπνού">
            <a:extLst>
              <a:ext uri="{FF2B5EF4-FFF2-40B4-BE49-F238E27FC236}">
                <a16:creationId xmlns:a16="http://schemas.microsoft.com/office/drawing/2014/main" id="{6A28F3C5-2FC2-80C3-F5A9-C6EFA81EFA19}"/>
              </a:ext>
            </a:extLst>
          </p:cNvPr>
          <p:cNvPicPr>
            <a:picLocks noChangeAspect="1"/>
          </p:cNvPicPr>
          <p:nvPr/>
        </p:nvPicPr>
        <p:blipFill>
          <a:blip r:embed="rId2"/>
          <a:srcRect b="15414"/>
          <a:stretch>
            <a:fillRect/>
          </a:stretch>
        </p:blipFill>
        <p:spPr>
          <a:xfrm>
            <a:off x="0" y="10"/>
            <a:ext cx="12191979" cy="6857990"/>
          </a:xfrm>
          <a:prstGeom prst="rect">
            <a:avLst/>
          </a:prstGeom>
        </p:spPr>
      </p:pic>
      <p:sp>
        <p:nvSpPr>
          <p:cNvPr id="2" name="Τίτλος 1">
            <a:extLst>
              <a:ext uri="{FF2B5EF4-FFF2-40B4-BE49-F238E27FC236}">
                <a16:creationId xmlns:a16="http://schemas.microsoft.com/office/drawing/2014/main" id="{3628852F-C09C-7062-31AE-A15FC46402B9}"/>
              </a:ext>
            </a:extLst>
          </p:cNvPr>
          <p:cNvSpPr>
            <a:spLocks noGrp="1"/>
          </p:cNvSpPr>
          <p:nvPr>
            <p:ph type="ctrTitle"/>
          </p:nvPr>
        </p:nvSpPr>
        <p:spPr>
          <a:xfrm>
            <a:off x="2106549" y="204140"/>
            <a:ext cx="8138160" cy="1061981"/>
          </a:xfrm>
        </p:spPr>
        <p:txBody>
          <a:bodyPr anchor="t">
            <a:normAutofit/>
          </a:bodyPr>
          <a:lstStyle/>
          <a:p>
            <a:r>
              <a:rPr lang="el-GR" sz="4400" dirty="0">
                <a:solidFill>
                  <a:schemeClr val="bg1">
                    <a:lumMod val="95000"/>
                    <a:lumOff val="5000"/>
                  </a:schemeClr>
                </a:solidFill>
              </a:rPr>
              <a:t>ΠΥΡΓΟΣ ΤΟΥ ΓΚΛΟΚΕΝΣΠΙΛ</a:t>
            </a:r>
          </a:p>
        </p:txBody>
      </p:sp>
      <p:pic>
        <p:nvPicPr>
          <p:cNvPr id="6" name="Εικόνα 5">
            <a:extLst>
              <a:ext uri="{FF2B5EF4-FFF2-40B4-BE49-F238E27FC236}">
                <a16:creationId xmlns:a16="http://schemas.microsoft.com/office/drawing/2014/main" id="{A26EFAE8-8A59-94B3-A542-CEBAF2FAA155}"/>
              </a:ext>
            </a:extLst>
          </p:cNvPr>
          <p:cNvPicPr>
            <a:picLocks noChangeAspect="1"/>
          </p:cNvPicPr>
          <p:nvPr/>
        </p:nvPicPr>
        <p:blipFill>
          <a:blip r:embed="rId3"/>
          <a:stretch>
            <a:fillRect/>
          </a:stretch>
        </p:blipFill>
        <p:spPr>
          <a:xfrm>
            <a:off x="923782" y="1418349"/>
            <a:ext cx="5291138" cy="4727192"/>
          </a:xfrm>
          <a:prstGeom prst="rect">
            <a:avLst/>
          </a:prstGeom>
        </p:spPr>
      </p:pic>
      <p:sp>
        <p:nvSpPr>
          <p:cNvPr id="7" name="TextBox 6">
            <a:extLst>
              <a:ext uri="{FF2B5EF4-FFF2-40B4-BE49-F238E27FC236}">
                <a16:creationId xmlns:a16="http://schemas.microsoft.com/office/drawing/2014/main" id="{42478D24-B38C-7876-B383-B2F44B0F4B09}"/>
              </a:ext>
            </a:extLst>
          </p:cNvPr>
          <p:cNvSpPr txBox="1"/>
          <p:nvPr/>
        </p:nvSpPr>
        <p:spPr>
          <a:xfrm>
            <a:off x="7918704" y="2812449"/>
            <a:ext cx="3703320" cy="1938992"/>
          </a:xfrm>
          <a:prstGeom prst="rect">
            <a:avLst/>
          </a:prstGeom>
          <a:noFill/>
        </p:spPr>
        <p:txBody>
          <a:bodyPr wrap="square" rtlCol="0">
            <a:spAutoFit/>
          </a:bodyPr>
          <a:lstStyle/>
          <a:p>
            <a:r>
              <a:rPr lang="el-GR" sz="2400" dirty="0">
                <a:solidFill>
                  <a:schemeClr val="tx1">
                    <a:lumMod val="95000"/>
                  </a:schemeClr>
                </a:solidFill>
              </a:rPr>
              <a:t>ΌΛΓΑ ΜΠΕΣΣΑ</a:t>
            </a:r>
          </a:p>
          <a:p>
            <a:r>
              <a:rPr lang="el-GR" sz="2400" dirty="0">
                <a:solidFill>
                  <a:schemeClr val="tx1">
                    <a:lumMod val="95000"/>
                  </a:schemeClr>
                </a:solidFill>
              </a:rPr>
              <a:t>ΔΑΝΑΗ ΠΙΛΙΔΗ</a:t>
            </a:r>
          </a:p>
          <a:p>
            <a:r>
              <a:rPr lang="el-GR" sz="2400" dirty="0">
                <a:solidFill>
                  <a:schemeClr val="tx1">
                    <a:lumMod val="95000"/>
                  </a:schemeClr>
                </a:solidFill>
              </a:rPr>
              <a:t>ΖΩΗ ΠΙΛΙΔΗ</a:t>
            </a:r>
          </a:p>
          <a:p>
            <a:r>
              <a:rPr lang="el-GR" sz="2400" dirty="0">
                <a:solidFill>
                  <a:schemeClr val="tx1">
                    <a:lumMod val="95000"/>
                  </a:schemeClr>
                </a:solidFill>
              </a:rPr>
              <a:t>ΑΛΕΞΑΝΔΡΑ ΤΣΙΓΑΡΑ</a:t>
            </a:r>
          </a:p>
          <a:p>
            <a:r>
              <a:rPr lang="el-GR" sz="2400" dirty="0">
                <a:solidFill>
                  <a:schemeClr val="tx1">
                    <a:lumMod val="95000"/>
                  </a:schemeClr>
                </a:solidFill>
              </a:rPr>
              <a:t>ΚΩΝΣΤΑΝΤΙΝΑ ΜΕΤΤΟΥ</a:t>
            </a:r>
          </a:p>
        </p:txBody>
      </p:sp>
    </p:spTree>
    <p:extLst>
      <p:ext uri="{BB962C8B-B14F-4D97-AF65-F5344CB8AC3E}">
        <p14:creationId xmlns:p14="http://schemas.microsoft.com/office/powerpoint/2010/main" val="30785029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194130-80AA-1F73-860F-9B1D7C5B4423}"/>
              </a:ext>
            </a:extLst>
          </p:cNvPr>
          <p:cNvSpPr>
            <a:spLocks noGrp="1"/>
          </p:cNvSpPr>
          <p:nvPr>
            <p:ph type="title"/>
          </p:nvPr>
        </p:nvSpPr>
        <p:spPr>
          <a:xfrm>
            <a:off x="2761896" y="310896"/>
            <a:ext cx="6355080" cy="886968"/>
          </a:xfrm>
        </p:spPr>
        <p:txBody>
          <a:bodyPr>
            <a:normAutofit fontScale="90000"/>
          </a:bodyPr>
          <a:lstStyle/>
          <a:p>
            <a:pPr algn="ctr"/>
            <a:r>
              <a:rPr lang="el-GR" dirty="0"/>
              <a:t>ΙΣΤΟΡΙΑ ΤΟΥ ΓΚΛΟΚΕΝΣΠΙΛ ΚΑΙ Η ΣΗΜΑΣΙΑ ΤΟΥ ΓΙΑ ΤΗΝ ΠΟΛΗ</a:t>
            </a:r>
          </a:p>
        </p:txBody>
      </p:sp>
      <p:sp>
        <p:nvSpPr>
          <p:cNvPr id="3" name="Θέση περιεχομένου 2">
            <a:extLst>
              <a:ext uri="{FF2B5EF4-FFF2-40B4-BE49-F238E27FC236}">
                <a16:creationId xmlns:a16="http://schemas.microsoft.com/office/drawing/2014/main" id="{6BC2A880-886D-34F3-05D1-B287C47588BA}"/>
              </a:ext>
            </a:extLst>
          </p:cNvPr>
          <p:cNvSpPr>
            <a:spLocks noGrp="1"/>
          </p:cNvSpPr>
          <p:nvPr>
            <p:ph idx="1"/>
          </p:nvPr>
        </p:nvSpPr>
        <p:spPr>
          <a:xfrm>
            <a:off x="769210" y="1508760"/>
            <a:ext cx="10653579" cy="4956048"/>
          </a:xfrm>
        </p:spPr>
        <p:txBody>
          <a:bodyPr>
            <a:noAutofit/>
          </a:bodyPr>
          <a:lstStyle/>
          <a:p>
            <a:r>
              <a:rPr lang="el-GR" sz="2800" dirty="0">
                <a:solidFill>
                  <a:schemeClr val="bg1">
                    <a:lumMod val="95000"/>
                    <a:lumOff val="5000"/>
                  </a:schemeClr>
                </a:solidFill>
              </a:rPr>
              <a:t>Το Γκλόκενσπιλ βρίσκεται στην πλατεία Μαριένπλατς στο κέντρο του Μονάχου, στη Γερμανία. Είναι μέρος του Νέου Δημαρχείου (Neues Rathaus) και κατασκευάστηκε στα τέλη του 19ου αιώνα. </a:t>
            </a:r>
          </a:p>
          <a:p>
            <a:r>
              <a:rPr lang="el-GR" sz="2800" dirty="0">
                <a:solidFill>
                  <a:schemeClr val="bg1">
                    <a:lumMod val="95000"/>
                    <a:lumOff val="5000"/>
                  </a:schemeClr>
                </a:solidFill>
              </a:rPr>
              <a:t>Το ρολόι και οι φιγούρες του προστέθηκαν το 1908.Το Γκλόκενσπιλ είναι ένα από τα πιο γνωστά αξιοθέατα της πόλης και προσελκύει κάθε μέρα εκατοντάδες τουρίστες που συγκεντρώνονται για να δουν τις κινούμενες φιγούρες του και να ακούσουν τη μουσική του. Συμβολίζει την ιστορία και την παράδοση του Μονάχου, καθώς και την αγάπη των κατοίκων για τη μουσική και την τέχνη.</a:t>
            </a:r>
          </a:p>
        </p:txBody>
      </p:sp>
    </p:spTree>
    <p:extLst>
      <p:ext uri="{BB962C8B-B14F-4D97-AF65-F5344CB8AC3E}">
        <p14:creationId xmlns:p14="http://schemas.microsoft.com/office/powerpoint/2010/main" val="28973340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66755A-54C0-2669-D0B7-7C6279BB735A}"/>
              </a:ext>
            </a:extLst>
          </p:cNvPr>
          <p:cNvSpPr>
            <a:spLocks noGrp="1"/>
          </p:cNvSpPr>
          <p:nvPr>
            <p:ph type="title"/>
          </p:nvPr>
        </p:nvSpPr>
        <p:spPr>
          <a:xfrm>
            <a:off x="1828800" y="354244"/>
            <a:ext cx="8534400" cy="1507067"/>
          </a:xfrm>
        </p:spPr>
        <p:txBody>
          <a:bodyPr>
            <a:normAutofit fontScale="90000"/>
          </a:bodyPr>
          <a:lstStyle/>
          <a:p>
            <a:pPr algn="ctr"/>
            <a:r>
              <a:rPr lang="el-GR" b="1" dirty="0"/>
              <a:t>ΙΣΤΟΡΙΚΑ ΓΕΓΟΝΟΤΑ ποΥ αναπαριστΩνταΙ απΟ τις ΦΙγοΥρες τΟΥ ρολογιοΥ</a:t>
            </a:r>
          </a:p>
        </p:txBody>
      </p:sp>
      <p:sp>
        <p:nvSpPr>
          <p:cNvPr id="3" name="Θέση περιεχομένου 2">
            <a:extLst>
              <a:ext uri="{FF2B5EF4-FFF2-40B4-BE49-F238E27FC236}">
                <a16:creationId xmlns:a16="http://schemas.microsoft.com/office/drawing/2014/main" id="{62D3EA6A-73E9-742A-ACE7-50C8DC8BED7F}"/>
              </a:ext>
            </a:extLst>
          </p:cNvPr>
          <p:cNvSpPr>
            <a:spLocks noGrp="1"/>
          </p:cNvSpPr>
          <p:nvPr>
            <p:ph idx="1"/>
          </p:nvPr>
        </p:nvSpPr>
        <p:spPr>
          <a:xfrm>
            <a:off x="754380" y="2432811"/>
            <a:ext cx="10264140" cy="3565654"/>
          </a:xfrm>
        </p:spPr>
        <p:txBody>
          <a:bodyPr>
            <a:noAutofit/>
          </a:bodyPr>
          <a:lstStyle/>
          <a:p>
            <a:pPr marL="0" indent="0">
              <a:buNone/>
            </a:pPr>
            <a:r>
              <a:rPr lang="el-GR" sz="2600" dirty="0">
                <a:solidFill>
                  <a:schemeClr val="bg1">
                    <a:lumMod val="95000"/>
                    <a:lumOff val="5000"/>
                  </a:schemeClr>
                </a:solidFill>
              </a:rPr>
              <a:t>*Το ρολόι έχει δύο επίπεδα με κινούμενες φιγούρες που αναπαριστούν σημαντικά γεγονότα της ιστορίας του Μονάχου:</a:t>
            </a:r>
          </a:p>
          <a:p>
            <a:r>
              <a:rPr lang="el-GR" sz="2600" dirty="0">
                <a:solidFill>
                  <a:schemeClr val="bg1">
                    <a:lumMod val="95000"/>
                    <a:lumOff val="5000"/>
                  </a:schemeClr>
                </a:solidFill>
              </a:rPr>
              <a:t>Πάνω επίπεδο: Δείχνει τη γαμήλια γιορτή του Δούκα Γουλιέλμου Ε΄ με τη Ρενάτα της Λορένης το 1568. Κατά τη διάρκεια της παράστασης, φαίνεται μια μεσαιωνική ιπποτική μονομαχία ανάμεσα σε έναν Βαυαρό και έναν Γάλλο ιππότη, με νικητή φυσικά τον Βαυαρό.</a:t>
            </a:r>
          </a:p>
          <a:p>
            <a:r>
              <a:rPr lang="el-GR" sz="2600" dirty="0">
                <a:solidFill>
                  <a:schemeClr val="bg1">
                    <a:lumMod val="95000"/>
                    <a:lumOff val="5000"/>
                  </a:schemeClr>
                </a:solidFill>
              </a:rPr>
              <a:t>Κάτω επίπεδο: Παρουσιάζει τον παραδοσιακό χορό των βαρελοποιών, που έγινε μετά από μια μεγάλη επιδημία πανώλης. Ο χορός αυτός συμβολίζει τη χαρά και την επιστροφή στη ζωή.</a:t>
            </a:r>
          </a:p>
        </p:txBody>
      </p:sp>
    </p:spTree>
    <p:extLst>
      <p:ext uri="{BB962C8B-B14F-4D97-AF65-F5344CB8AC3E}">
        <p14:creationId xmlns:p14="http://schemas.microsoft.com/office/powerpoint/2010/main" val="34309455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0F5B1C3-E0BA-208E-3222-0726D31B45DF}"/>
              </a:ext>
            </a:extLst>
          </p:cNvPr>
          <p:cNvSpPr>
            <a:spLocks noGrp="1"/>
          </p:cNvSpPr>
          <p:nvPr>
            <p:ph type="title"/>
          </p:nvPr>
        </p:nvSpPr>
        <p:spPr>
          <a:xfrm>
            <a:off x="2010092" y="454828"/>
            <a:ext cx="8534400" cy="1507067"/>
          </a:xfrm>
        </p:spPr>
        <p:txBody>
          <a:bodyPr/>
          <a:lstStyle/>
          <a:p>
            <a:pPr algn="ctr"/>
            <a:r>
              <a:rPr lang="el-GR" dirty="0"/>
              <a:t>Η μηχανικΗ λειτουργΙα του ρολογιοΥ</a:t>
            </a:r>
          </a:p>
        </p:txBody>
      </p:sp>
      <p:sp>
        <p:nvSpPr>
          <p:cNvPr id="3" name="Θέση περιεχομένου 2">
            <a:extLst>
              <a:ext uri="{FF2B5EF4-FFF2-40B4-BE49-F238E27FC236}">
                <a16:creationId xmlns:a16="http://schemas.microsoft.com/office/drawing/2014/main" id="{B3B66A73-28BC-50B1-FF76-88DD3425B331}"/>
              </a:ext>
            </a:extLst>
          </p:cNvPr>
          <p:cNvSpPr>
            <a:spLocks noGrp="1"/>
          </p:cNvSpPr>
          <p:nvPr>
            <p:ph idx="1"/>
          </p:nvPr>
        </p:nvSpPr>
        <p:spPr>
          <a:xfrm>
            <a:off x="1589468" y="2295144"/>
            <a:ext cx="9154732" cy="3615267"/>
          </a:xfrm>
        </p:spPr>
        <p:txBody>
          <a:bodyPr>
            <a:noAutofit/>
          </a:bodyPr>
          <a:lstStyle/>
          <a:p>
            <a:r>
              <a:rPr lang="el-GR" sz="2800" dirty="0">
                <a:solidFill>
                  <a:schemeClr val="bg1">
                    <a:lumMod val="95000"/>
                    <a:lumOff val="5000"/>
                  </a:schemeClr>
                </a:solidFill>
              </a:rPr>
              <a:t>Το Γκλόκενσπιλ είναι ένα μεγάλο μηχανικό ρολόι με 32 φιγούρες και 43 καμπάνες. Οι φιγούρες κινούνται με γρανάζια και μηχανισμούς αυτοματισμού που λειτουργούν με ακρίβεια εδώ και πάνω από έναν αιώνα.</a:t>
            </a:r>
          </a:p>
          <a:p>
            <a:r>
              <a:rPr lang="el-GR" sz="2800" dirty="0">
                <a:solidFill>
                  <a:schemeClr val="bg1">
                    <a:lumMod val="95000"/>
                    <a:lumOff val="5000"/>
                  </a:schemeClr>
                </a:solidFill>
              </a:rPr>
              <a:t> Η παράσταση διαρκεί περίπου 12 λεπτά και γίνεται κάθε μέρα στις 11:00 π.μ., και τους καλοκαιρινούς μήνες επιπλέον στις 12:00 μ. και στις 5:00 μ.μ. Κατά τη διάρκεια της παράστασης ακούγονται οι μελωδίες των καμπανών, ενώ οι φιγούρες κινούνται με τρόπο που θυμίζει θεατρική σκηνή</a:t>
            </a:r>
            <a:r>
              <a:rPr lang="el-GR" sz="2800" dirty="0"/>
              <a:t>.</a:t>
            </a:r>
          </a:p>
        </p:txBody>
      </p:sp>
    </p:spTree>
    <p:extLst>
      <p:ext uri="{BB962C8B-B14F-4D97-AF65-F5344CB8AC3E}">
        <p14:creationId xmlns:p14="http://schemas.microsoft.com/office/powerpoint/2010/main" val="33999020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67" name="Straight Connector 36">
            <a:extLst>
              <a:ext uri="{FF2B5EF4-FFF2-40B4-BE49-F238E27FC236}">
                <a16:creationId xmlns:a16="http://schemas.microsoft.com/office/drawing/2014/main" id="{330A6C9C-63D1-4992-B760-435EF6A2759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8" name="Straight Connector 38">
            <a:extLst>
              <a:ext uri="{FF2B5EF4-FFF2-40B4-BE49-F238E27FC236}">
                <a16:creationId xmlns:a16="http://schemas.microsoft.com/office/drawing/2014/main" id="{D472CD18-D7D2-4DD8-87FB-A7A564C5C2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9" name="Straight Connector 40">
            <a:extLst>
              <a:ext uri="{FF2B5EF4-FFF2-40B4-BE49-F238E27FC236}">
                <a16:creationId xmlns:a16="http://schemas.microsoft.com/office/drawing/2014/main" id="{8FEA8D90-CEC1-4C99-B9B2-A923F53BD4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0" name="Straight Connector 42">
            <a:extLst>
              <a:ext uri="{FF2B5EF4-FFF2-40B4-BE49-F238E27FC236}">
                <a16:creationId xmlns:a16="http://schemas.microsoft.com/office/drawing/2014/main" id="{CDFE5E72-3155-4571-899B-68E964BE456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1" name="Straight Connector 44">
            <a:extLst>
              <a:ext uri="{FF2B5EF4-FFF2-40B4-BE49-F238E27FC236}">
                <a16:creationId xmlns:a16="http://schemas.microsoft.com/office/drawing/2014/main" id="{2F73A57D-E499-4073-A0F1-3F9A0086AE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72" name="Rectangle 46">
            <a:extLst>
              <a:ext uri="{FF2B5EF4-FFF2-40B4-BE49-F238E27FC236}">
                <a16:creationId xmlns:a16="http://schemas.microsoft.com/office/drawing/2014/main" id="{BA5E6D9F-ADF6-4EDC-AEA3-327837B1C7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F6F64642-6F32-38CB-4418-B21FCE727553}"/>
              </a:ext>
            </a:extLst>
          </p:cNvPr>
          <p:cNvSpPr>
            <a:spLocks noGrp="1"/>
          </p:cNvSpPr>
          <p:nvPr>
            <p:ph type="title"/>
          </p:nvPr>
        </p:nvSpPr>
        <p:spPr>
          <a:xfrm>
            <a:off x="684212" y="685799"/>
            <a:ext cx="5022003" cy="2971801"/>
          </a:xfrm>
        </p:spPr>
        <p:txBody>
          <a:bodyPr vert="horz" lIns="91440" tIns="45720" rIns="91440" bIns="45720" rtlCol="0" anchor="b">
            <a:normAutofit/>
          </a:bodyPr>
          <a:lstStyle/>
          <a:p>
            <a:r>
              <a:rPr lang="en-US" sz="4800" i="1"/>
              <a:t>ΕΙΚΟΝΕΣ</a:t>
            </a:r>
          </a:p>
        </p:txBody>
      </p:sp>
      <p:sp>
        <p:nvSpPr>
          <p:cNvPr id="73" name="Rectangle 48">
            <a:extLst>
              <a:ext uri="{FF2B5EF4-FFF2-40B4-BE49-F238E27FC236}">
                <a16:creationId xmlns:a16="http://schemas.microsoft.com/office/drawing/2014/main" id="{9F46B8C3-F7F0-46EF-BA37-85EAC0A859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5999" y="0"/>
            <a:ext cx="6096001" cy="6858000"/>
          </a:xfrm>
          <a:prstGeom prst="rect">
            <a:avLst/>
          </a:prstGeom>
          <a:solidFill>
            <a:schemeClr val="tx1"/>
          </a:solidFill>
          <a:ln>
            <a:noFill/>
          </a:ln>
          <a:effectLst>
            <a:innerShdw blurRad="63500" dist="31750" dir="10800000">
              <a:prstClr val="black">
                <a:alpha val="42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Εικόνα 9" descr="Εικόνα που περιέχει ουρανός, εξωτερικός χώρος/ύπαιθρος, κτίριο, έδρα τοπικής αυτοδιοίκησης&#10;&#10;Το περιεχόμενο που δημιουργείται από AI ενδέχεται να είναι εσφαλμένο.">
            <a:extLst>
              <a:ext uri="{FF2B5EF4-FFF2-40B4-BE49-F238E27FC236}">
                <a16:creationId xmlns:a16="http://schemas.microsoft.com/office/drawing/2014/main" id="{0FAFF8C7-A6DD-0171-5EC8-E6E8D6799D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94036" y="685799"/>
            <a:ext cx="2712997" cy="2352764"/>
          </a:xfrm>
          <a:prstGeom prst="rect">
            <a:avLst/>
          </a:prstGeom>
        </p:spPr>
      </p:pic>
      <p:sp useBgFill="1">
        <p:nvSpPr>
          <p:cNvPr id="51" name="Rectangle 50">
            <a:extLst>
              <a:ext uri="{FF2B5EF4-FFF2-40B4-BE49-F238E27FC236}">
                <a16:creationId xmlns:a16="http://schemas.microsoft.com/office/drawing/2014/main" id="{5C4E602F-1A91-4F05-BC98-8DA3DA4956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5999" y="3383280"/>
            <a:ext cx="6096002" cy="914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3" name="Rectangle 52">
            <a:extLst>
              <a:ext uri="{FF2B5EF4-FFF2-40B4-BE49-F238E27FC236}">
                <a16:creationId xmlns:a16="http://schemas.microsoft.com/office/drawing/2014/main" id="{774886D3-C3E1-48CD-9231-B79CC5554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098280" y="0"/>
            <a:ext cx="91440" cy="34747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Εικόνα 7" descr="Εικόνα που περιέχει εξωτερικός χώρος/ύπαιθρος, ουρανός, κτίριο, αστική περιοχή&#10;&#10;Το περιεχόμενο που δημιουργείται από AI ενδέχεται να είναι εσφαλμένο.">
            <a:extLst>
              <a:ext uri="{FF2B5EF4-FFF2-40B4-BE49-F238E27FC236}">
                <a16:creationId xmlns:a16="http://schemas.microsoft.com/office/drawing/2014/main" id="{3FE11BA4-6566-5CCA-E34C-C1E783F00B3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34665" y="858376"/>
            <a:ext cx="2794594" cy="2093247"/>
          </a:xfrm>
          <a:prstGeom prst="rect">
            <a:avLst/>
          </a:prstGeom>
        </p:spPr>
      </p:pic>
      <p:pic>
        <p:nvPicPr>
          <p:cNvPr id="6" name="Εικόνα 5" descr="Εικόνα που περιέχει ουρανός, κτίριο, χριστουγεννιάτικο δέντρο, εξωτερικός χώρος/ύπαιθρος&#10;&#10;Το περιεχόμενο που δημιουργείται από AI ενδέχεται να είναι εσφαλμένο.">
            <a:extLst>
              <a:ext uri="{FF2B5EF4-FFF2-40B4-BE49-F238E27FC236}">
                <a16:creationId xmlns:a16="http://schemas.microsoft.com/office/drawing/2014/main" id="{61790E0C-6835-4944-6EF2-1AF67B6A150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00800" y="3796452"/>
            <a:ext cx="5410200" cy="2739814"/>
          </a:xfrm>
          <a:prstGeom prst="rect">
            <a:avLst/>
          </a:prstGeom>
        </p:spPr>
      </p:pic>
    </p:spTree>
    <p:extLst>
      <p:ext uri="{BB962C8B-B14F-4D97-AF65-F5344CB8AC3E}">
        <p14:creationId xmlns:p14="http://schemas.microsoft.com/office/powerpoint/2010/main" val="1500256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98196D-4A42-ACB7-B9FF-C4E3B5141FB1}"/>
              </a:ext>
            </a:extLst>
          </p:cNvPr>
          <p:cNvSpPr>
            <a:spLocks noGrp="1"/>
          </p:cNvSpPr>
          <p:nvPr>
            <p:ph type="title"/>
          </p:nvPr>
        </p:nvSpPr>
        <p:spPr>
          <a:xfrm>
            <a:off x="1726628" y="418252"/>
            <a:ext cx="8534400" cy="1507067"/>
          </a:xfrm>
        </p:spPr>
        <p:txBody>
          <a:bodyPr/>
          <a:lstStyle/>
          <a:p>
            <a:pPr algn="ctr"/>
            <a:r>
              <a:rPr lang="el-GR" dirty="0"/>
              <a:t>ΒΙντεο με τις παραστΑσεις</a:t>
            </a:r>
          </a:p>
        </p:txBody>
      </p:sp>
      <p:sp>
        <p:nvSpPr>
          <p:cNvPr id="3" name="Θέση περιεχομένου 2">
            <a:extLst>
              <a:ext uri="{FF2B5EF4-FFF2-40B4-BE49-F238E27FC236}">
                <a16:creationId xmlns:a16="http://schemas.microsoft.com/office/drawing/2014/main" id="{BA7BEC05-BA2D-DAF9-34FD-22AD25BB365B}"/>
              </a:ext>
            </a:extLst>
          </p:cNvPr>
          <p:cNvSpPr>
            <a:spLocks noGrp="1"/>
          </p:cNvSpPr>
          <p:nvPr>
            <p:ph idx="1"/>
          </p:nvPr>
        </p:nvSpPr>
        <p:spPr>
          <a:xfrm>
            <a:off x="1653476" y="1856232"/>
            <a:ext cx="8534400" cy="3615267"/>
          </a:xfrm>
        </p:spPr>
        <p:txBody>
          <a:bodyPr/>
          <a:lstStyle/>
          <a:p>
            <a:pPr marL="0" indent="0">
              <a:buNone/>
            </a:pPr>
            <a:r>
              <a:rPr lang="en-US" dirty="0">
                <a:solidFill>
                  <a:schemeClr val="bg2">
                    <a:lumMod val="50000"/>
                  </a:schemeClr>
                </a:solidFill>
                <a:hlinkClick r:id="rId2"/>
              </a:rPr>
              <a:t>https://www.youtube.com/watch?v=hsfxTyhCzr8&amp;pp=ygVP4oCcTXVuaWNoIFJhdGhhdXMgR2xvY2tlbnNwaWVsIFNob3figJ0gzq4g4oCcR2xvY2tlbnNwaWVsIE1hcmllbnBsYXR6IE11bmljaOKAnQ%3D%3D</a:t>
            </a:r>
            <a:endParaRPr lang="el-GR" dirty="0">
              <a:solidFill>
                <a:schemeClr val="bg2">
                  <a:lumMod val="50000"/>
                </a:schemeClr>
              </a:solidFill>
            </a:endParaRPr>
          </a:p>
          <a:p>
            <a:pPr marL="0" indent="0">
              <a:buNone/>
            </a:pPr>
            <a:endParaRPr lang="el-GR" dirty="0">
              <a:solidFill>
                <a:schemeClr val="bg2">
                  <a:lumMod val="50000"/>
                </a:schemeClr>
              </a:solidFill>
            </a:endParaRPr>
          </a:p>
          <a:p>
            <a:pPr marL="0" indent="0">
              <a:buNone/>
            </a:pPr>
            <a:r>
              <a:rPr lang="en-US" dirty="0">
                <a:solidFill>
                  <a:schemeClr val="bg2">
                    <a:lumMod val="50000"/>
                  </a:schemeClr>
                </a:solidFill>
              </a:rPr>
              <a:t>https://www.youtube.com/watch?v=4q3adoG30w4&amp;pp=ygUjTXVuaWNoIFJhdGhhdXMgR2xvY2tlbnNwaWVsIFNob3figJ3SBwkJAwoBhyohjO8%3D</a:t>
            </a:r>
            <a:endParaRPr lang="el-GR" dirty="0">
              <a:solidFill>
                <a:schemeClr val="bg2">
                  <a:lumMod val="50000"/>
                </a:schemeClr>
              </a:solidFill>
            </a:endParaRPr>
          </a:p>
        </p:txBody>
      </p:sp>
    </p:spTree>
    <p:extLst>
      <p:ext uri="{BB962C8B-B14F-4D97-AF65-F5344CB8AC3E}">
        <p14:creationId xmlns:p14="http://schemas.microsoft.com/office/powerpoint/2010/main" val="16913947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theme/theme1.xml><?xml version="1.0" encoding="utf-8"?>
<a:theme xmlns:a="http://schemas.openxmlformats.org/drawingml/2006/main" name="Κομμάτι">
  <a:themeElements>
    <a:clrScheme name="Κομμάτι">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Κομμάτι">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Κομμάτ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Slice</Template>
  <TotalTime>54</TotalTime>
  <Words>360</Words>
  <Application>Microsoft Office PowerPoint</Application>
  <PresentationFormat>Ευρεία οθόνη</PresentationFormat>
  <Paragraphs>22</Paragraphs>
  <Slides>6</Slides>
  <Notes>1</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6</vt:i4>
      </vt:variant>
    </vt:vector>
  </HeadingPairs>
  <TitlesOfParts>
    <vt:vector size="10" baseType="lpstr">
      <vt:lpstr>Aptos</vt:lpstr>
      <vt:lpstr>Century Gothic</vt:lpstr>
      <vt:lpstr>Wingdings 3</vt:lpstr>
      <vt:lpstr>Κομμάτι</vt:lpstr>
      <vt:lpstr>ΠΥΡΓΟΣ ΤΟΥ ΓΚΛΟΚΕΝΣΠΙΛ</vt:lpstr>
      <vt:lpstr>ΙΣΤΟΡΙΑ ΤΟΥ ΓΚΛΟΚΕΝΣΠΙΛ ΚΑΙ Η ΣΗΜΑΣΙΑ ΤΟΥ ΓΙΑ ΤΗΝ ΠΟΛΗ</vt:lpstr>
      <vt:lpstr>ΙΣΤΟΡΙΚΑ ΓΕΓΟΝΟΤΑ ποΥ αναπαριστΩνταΙ απΟ τις ΦΙγοΥρες τΟΥ ρολογιοΥ</vt:lpstr>
      <vt:lpstr>Η μηχανικΗ λειτουργΙα του ρολογιοΥ</vt:lpstr>
      <vt:lpstr>ΕΙΚΟΝΕΣ</vt:lpstr>
      <vt:lpstr>ΒΙντεο με τις παραστΑσεις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Olga Bessa</dc:creator>
  <cp:lastModifiedBy>Olga Bessa</cp:lastModifiedBy>
  <cp:revision>3</cp:revision>
  <dcterms:created xsi:type="dcterms:W3CDTF">2025-11-07T18:08:36Z</dcterms:created>
  <dcterms:modified xsi:type="dcterms:W3CDTF">2025-11-14T13:28:06Z</dcterms:modified>
</cp:coreProperties>
</file>