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2" r:id="rId17"/>
    <p:sldId id="270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7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42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73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18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88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9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62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09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04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54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55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09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65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4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44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19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9B0C-1DBA-440F-AAFB-AC2FFD8BD787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683878-95EC-4537-A189-CD091DD549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5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7859" y="624110"/>
            <a:ext cx="8808333" cy="1280890"/>
          </a:xfrm>
        </p:spPr>
        <p:txBody>
          <a:bodyPr/>
          <a:lstStyle/>
          <a:p>
            <a:pPr algn="ctr"/>
            <a:r>
              <a:rPr lang="el-GR" b="1" u="sng" dirty="0"/>
              <a:t>4.2 ΜΟΡΦΕΣ ΑΓΟΡΑΣ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34" y="2013995"/>
            <a:ext cx="8105310" cy="4109013"/>
          </a:xfrm>
        </p:spPr>
      </p:pic>
    </p:spTree>
    <p:extLst>
      <p:ext uri="{BB962C8B-B14F-4D97-AF65-F5344CB8AC3E}">
        <p14:creationId xmlns:p14="http://schemas.microsoft.com/office/powerpoint/2010/main" val="26034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4" y="2971174"/>
            <a:ext cx="4760712" cy="3777622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18" y="2971174"/>
            <a:ext cx="5914040" cy="3777622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81" y="0"/>
            <a:ext cx="7878274" cy="29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013995" y="1997839"/>
            <a:ext cx="71300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l-GR" b="1" i="0" u="sng" dirty="0" smtClean="0">
              <a:solidFill>
                <a:srgbClr val="0A0A0A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el-GR" b="1" u="sng" dirty="0" smtClean="0">
                <a:solidFill>
                  <a:srgbClr val="0A0A0A"/>
                </a:solidFill>
                <a:latin typeface="Arial Black" panose="020B0A04020102020204" pitchFamily="34" charset="0"/>
              </a:rPr>
              <a:t>ΑΝΑΚΕΦΑΛΑΙΩΣΗ</a:t>
            </a:r>
            <a:endParaRPr lang="el-GR" b="1" u="sng" dirty="0">
              <a:solidFill>
                <a:srgbClr val="0A0A0A"/>
              </a:solidFill>
              <a:latin typeface="Arial Black" panose="020B0A04020102020204" pitchFamily="34" charset="0"/>
            </a:endParaRPr>
          </a:p>
          <a:p>
            <a:pPr algn="ctr"/>
            <a:r>
              <a:rPr lang="el-G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ogle Sans"/>
              </a:rPr>
              <a:t>Α. </a:t>
            </a:r>
            <a:r>
              <a:rPr lang="el-GR" b="1" u="sng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ogle Sans"/>
              </a:rPr>
              <a:t>Τ</a:t>
            </a:r>
            <a:r>
              <a:rPr lang="el-GR" b="1" i="0" u="sng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"/>
              </a:rPr>
              <a:t>έλειος </a:t>
            </a:r>
            <a:r>
              <a:rPr lang="el-GR" b="1" i="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"/>
              </a:rPr>
              <a:t>Ανταγωνισμός:</a:t>
            </a:r>
          </a:p>
          <a:p>
            <a:pPr algn="ctr">
              <a:buFont typeface="+mj-lt"/>
              <a:buAutoNum type="arabicPeriod"/>
            </a:pPr>
            <a:endParaRPr lang="el-GR" b="1" i="0" u="sng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Πάρα πολλές μικρές επιχειρήσεις που πωλούν το </a:t>
            </a:r>
            <a:r>
              <a:rPr lang="el-GR" b="1" i="0" dirty="0" smtClean="0">
                <a:solidFill>
                  <a:srgbClr val="0A0A0A"/>
                </a:solidFill>
                <a:effectLst/>
                <a:latin typeface="Google Sans"/>
              </a:rPr>
              <a:t>ίδιο ακριβώς</a:t>
            </a: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 προϊόν.</a:t>
            </a:r>
          </a:p>
          <a:p>
            <a:pPr marL="742950" lvl="1" indent="-285750">
              <a:buFont typeface="+mj-lt"/>
              <a:buAutoNum type="arabicPeriod"/>
            </a:pPr>
            <a:endParaRPr lang="el-GR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Καμία επιχείρηση δεν μπορεί να ελέγξει την τιμή (την καθορίζει η αγορά).</a:t>
            </a:r>
          </a:p>
          <a:p>
            <a:pPr marL="742950" lvl="1" indent="-285750">
              <a:buFont typeface="+mj-lt"/>
              <a:buAutoNum type="arabicPeriod"/>
            </a:pPr>
            <a:endParaRPr lang="el-GR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Ελεύθερη είσοδος και έξοδος επιχειρήσεων στον κλάδο.</a:t>
            </a:r>
          </a:p>
          <a:p>
            <a:pPr marL="742950" lvl="1" indent="-285750">
              <a:buFont typeface="+mj-lt"/>
              <a:buAutoNum type="arabicPeriod"/>
            </a:pPr>
            <a:endParaRPr lang="el-GR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1" dirty="0" smtClean="0">
                <a:solidFill>
                  <a:srgbClr val="0A0A0A"/>
                </a:solidFill>
                <a:effectLst/>
                <a:latin typeface="Google Sans"/>
              </a:rPr>
              <a:t>Παράδειγμα:</a:t>
            </a: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 Αγροτικά προϊόντα (π.χ. σιτάρι),</a:t>
            </a:r>
            <a:r>
              <a:rPr lang="el-GR" b="0" i="0" dirty="0" err="1" smtClean="0">
                <a:solidFill>
                  <a:srgbClr val="0A0A0A"/>
                </a:solidFill>
                <a:effectLst/>
                <a:latin typeface="Google Sans"/>
              </a:rPr>
              <a:t>τσιγάρα,νερό</a:t>
            </a:r>
            <a:endParaRPr lang="el-GR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95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284857" cy="1280890"/>
          </a:xfrm>
        </p:spPr>
        <p:txBody>
          <a:bodyPr/>
          <a:lstStyle/>
          <a:p>
            <a:pPr algn="ctr"/>
            <a:r>
              <a:rPr lang="el-GR" b="1" u="sng" smtClean="0">
                <a:solidFill>
                  <a:schemeClr val="accent2"/>
                </a:solidFill>
              </a:rPr>
              <a:t>Β. ΜΟΝΟΠΩΛΙΟ</a:t>
            </a:r>
            <a:endParaRPr lang="el-GR" b="1" u="sng" dirty="0">
              <a:solidFill>
                <a:schemeClr val="accent2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87" y="2179898"/>
            <a:ext cx="6875946" cy="3778250"/>
          </a:xfrm>
        </p:spPr>
      </p:pic>
    </p:spTree>
    <p:extLst>
      <p:ext uri="{BB962C8B-B14F-4D97-AF65-F5344CB8AC3E}">
        <p14:creationId xmlns:p14="http://schemas.microsoft.com/office/powerpoint/2010/main" val="27881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Η ΤΙΜΗ ΣΤΟ ΜΟΝΟΠΩΛΙΟ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3" y="2027381"/>
            <a:ext cx="9609897" cy="4118776"/>
          </a:xfrm>
        </p:spPr>
      </p:pic>
    </p:spTree>
    <p:extLst>
      <p:ext uri="{BB962C8B-B14F-4D97-AF65-F5344CB8AC3E}">
        <p14:creationId xmlns:p14="http://schemas.microsoft.com/office/powerpoint/2010/main" val="34665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ΕΜΠΟΔΙΑ ΕΙΣΟΔΟΥ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10" y="2331801"/>
            <a:ext cx="8611565" cy="4138447"/>
          </a:xfrm>
        </p:spPr>
      </p:pic>
    </p:spTree>
    <p:extLst>
      <p:ext uri="{BB962C8B-B14F-4D97-AF65-F5344CB8AC3E}">
        <p14:creationId xmlns:p14="http://schemas.microsoft.com/office/powerpoint/2010/main" val="316042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ΜΟΝΟΠΩΛΙΟ</a:t>
            </a:r>
            <a:endParaRPr lang="el-GR" b="1" u="sng" dirty="0">
              <a:solidFill>
                <a:srgbClr val="FF000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63" y="2278011"/>
            <a:ext cx="4313237" cy="3416731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2278012"/>
            <a:ext cx="4313238" cy="3416731"/>
          </a:xfrm>
        </p:spPr>
      </p:pic>
    </p:spTree>
    <p:extLst>
      <p:ext uri="{BB962C8B-B14F-4D97-AF65-F5344CB8AC3E}">
        <p14:creationId xmlns:p14="http://schemas.microsoft.com/office/powerpoint/2010/main" val="429033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51544" y="659758"/>
            <a:ext cx="6192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algn="ctr"/>
            <a:r>
              <a:rPr lang="el-G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oogle Sans"/>
              </a:rPr>
              <a:t>ΑΝΑΚΕΦΑΛΑΙΩΣΗ</a:t>
            </a:r>
            <a:endParaRPr lang="el-GR" b="1" u="sng" dirty="0">
              <a:solidFill>
                <a:schemeClr val="accent1">
                  <a:lumMod val="60000"/>
                  <a:lumOff val="40000"/>
                </a:schemeClr>
              </a:solidFill>
              <a:latin typeface="Google Sans"/>
            </a:endParaRPr>
          </a:p>
          <a:p>
            <a:pPr algn="ctr"/>
            <a:r>
              <a:rPr lang="el-GR" b="1" i="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"/>
              </a:rPr>
              <a:t>Β. Μονοπώλιο:</a:t>
            </a:r>
          </a:p>
          <a:p>
            <a:pPr algn="ctr">
              <a:buFont typeface="+mj-lt"/>
              <a:buAutoNum type="arabicPeriod"/>
            </a:pPr>
            <a:endParaRPr lang="el-GR" b="1" i="0" u="sng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Υπάρχει </a:t>
            </a:r>
            <a:r>
              <a:rPr lang="el-GR" b="1" i="0" dirty="0" smtClean="0">
                <a:solidFill>
                  <a:srgbClr val="0A0A0A"/>
                </a:solidFill>
                <a:effectLst/>
                <a:latin typeface="Google Sans"/>
              </a:rPr>
              <a:t>μόνο μία</a:t>
            </a: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 επιχείρηση που παράγει το προϊόν.</a:t>
            </a:r>
          </a:p>
          <a:p>
            <a:pPr marL="742950" lvl="1" indent="-285750">
              <a:buFont typeface="+mj-lt"/>
              <a:buAutoNum type="arabicPeriod"/>
            </a:pPr>
            <a:endParaRPr lang="el-GR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Δεν υπάρχουν κοντινά υποκατάστατα.</a:t>
            </a:r>
          </a:p>
          <a:p>
            <a:pPr marL="742950" lvl="1" indent="-285750">
              <a:buFont typeface="+mj-lt"/>
              <a:buAutoNum type="arabicPeriod"/>
            </a:pPr>
            <a:endParaRPr lang="el-GR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Η επιχείρηση καθορίζει την τιμή (</a:t>
            </a:r>
            <a:r>
              <a:rPr lang="el-GR" b="0" i="0" dirty="0" err="1" smtClean="0">
                <a:solidFill>
                  <a:srgbClr val="0A0A0A"/>
                </a:solidFill>
                <a:effectLst/>
                <a:latin typeface="Google Sans"/>
              </a:rPr>
              <a:t>price</a:t>
            </a: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b="0" i="0" dirty="0" err="1" smtClean="0">
                <a:solidFill>
                  <a:srgbClr val="0A0A0A"/>
                </a:solidFill>
                <a:effectLst/>
                <a:latin typeface="Google Sans"/>
              </a:rPr>
              <a:t>maker</a:t>
            </a: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).</a:t>
            </a:r>
          </a:p>
          <a:p>
            <a:pPr marL="742950" lvl="1" indent="-285750">
              <a:buFont typeface="+mj-lt"/>
              <a:buAutoNum type="arabicPeriod"/>
            </a:pPr>
            <a:endParaRPr lang="el-GR" b="0" i="0" dirty="0" smtClean="0">
              <a:solidFill>
                <a:srgbClr val="0A0A0A"/>
              </a:solidFill>
              <a:effectLst/>
              <a:latin typeface="Google Sans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b="0" i="1" dirty="0" smtClean="0">
                <a:solidFill>
                  <a:srgbClr val="0A0A0A"/>
                </a:solidFill>
                <a:effectLst/>
                <a:latin typeface="Google Sans"/>
              </a:rPr>
              <a:t>Παράδειγμα:</a:t>
            </a:r>
            <a:r>
              <a:rPr lang="el-GR" b="0" i="0" dirty="0" smtClean="0">
                <a:solidFill>
                  <a:srgbClr val="0A0A0A"/>
                </a:solidFill>
                <a:effectLst/>
                <a:latin typeface="Google Sans"/>
              </a:rPr>
              <a:t> Η ΔΕΗ (παλαιότερα) ή μια εταιρεία με αποκλειστική πατέντα για ένα φάρμακο.</a:t>
            </a: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00373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ΕΡΩΤΗΣΗ ΑΝΑΠΤΥΞΗΣ</a:t>
            </a:r>
            <a:endParaRPr lang="el-GR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51" y="2426476"/>
            <a:ext cx="9043992" cy="3117797"/>
          </a:xfrm>
        </p:spPr>
      </p:pic>
    </p:spTree>
    <p:extLst>
      <p:ext uri="{BB962C8B-B14F-4D97-AF65-F5344CB8AC3E}">
        <p14:creationId xmlns:p14="http://schemas.microsoft.com/office/powerpoint/2010/main" val="370019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</a:rPr>
              <a:t>4.2 ΜΟΡΦΕΣ ΑΓΟΡΑΣ</a:t>
            </a:r>
            <a:endParaRPr lang="el-G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828800" y="1655180"/>
            <a:ext cx="9675812" cy="425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Στο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σημερνό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μάθημα θα συζητήσουμε για την ιστορία του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χρήματος</a:t>
            </a:r>
            <a:r>
              <a:rPr lang="el-GR" dirty="0" smtClean="0"/>
              <a:t>.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Η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οικονομική ιστορία της ανθρωπότητας,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ξεκινά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από το αρχαίο ανταλλακτικό εμπόριο </a:t>
            </a:r>
            <a:r>
              <a:rPr lang="el-GR" dirty="0"/>
              <a:t>και την εμφάνιση των </a:t>
            </a:r>
            <a:r>
              <a:rPr lang="el-GR" b="1" u="sng" dirty="0">
                <a:solidFill>
                  <a:srgbClr val="FF0000"/>
                </a:solidFill>
              </a:rPr>
              <a:t>πρώτων νομισμάτων</a:t>
            </a:r>
            <a:r>
              <a:rPr lang="el-GR" dirty="0">
                <a:solidFill>
                  <a:srgbClr val="FF0000"/>
                </a:solidFill>
              </a:rPr>
              <a:t> στη </a:t>
            </a:r>
            <a:r>
              <a:rPr lang="el-GR" b="1" u="sng" dirty="0">
                <a:solidFill>
                  <a:srgbClr val="FF0000"/>
                </a:solidFill>
              </a:rPr>
              <a:t>Λυδία</a:t>
            </a:r>
            <a:r>
              <a:rPr lang="el-GR" dirty="0"/>
              <a:t>, για να περάσει στην πρωτοποριακή χρήση του </a:t>
            </a:r>
            <a:r>
              <a:rPr lang="el-GR" b="1" u="sng" dirty="0">
                <a:solidFill>
                  <a:srgbClr val="FFC000"/>
                </a:solidFill>
              </a:rPr>
              <a:t>χαρτονομίσματος στην Κίνα </a:t>
            </a:r>
            <a:r>
              <a:rPr lang="el-GR" dirty="0"/>
              <a:t>και τη </a:t>
            </a:r>
            <a:r>
              <a:rPr lang="el-GR" b="1" dirty="0">
                <a:solidFill>
                  <a:srgbClr val="00B050"/>
                </a:solidFill>
              </a:rPr>
              <a:t>γέννηση των παγκόσμιων εμπορικών δικτύων μέσω του Δρόμου του Μεταξιού.</a:t>
            </a:r>
            <a:r>
              <a:rPr lang="el-GR" dirty="0"/>
              <a:t> Αναλύουμε πώς </a:t>
            </a:r>
            <a:r>
              <a:rPr lang="el-GR" sz="2000" b="1" u="sng" dirty="0"/>
              <a:t>ο μερκαντιλισμός </a:t>
            </a:r>
            <a:r>
              <a:rPr lang="el-GR" dirty="0"/>
              <a:t>και η </a:t>
            </a:r>
            <a:r>
              <a:rPr lang="el-GR" b="1" u="sng" dirty="0"/>
              <a:t>εισροή πολύτιμων μετάλλων </a:t>
            </a:r>
            <a:r>
              <a:rPr lang="el-GR" b="1" u="sng" dirty="0" smtClean="0"/>
              <a:t>και χρυσού από </a:t>
            </a:r>
            <a:r>
              <a:rPr lang="el-GR" b="1" u="sng" dirty="0"/>
              <a:t>τον Νέο Κόσμο αναμόρφωσαν την </a:t>
            </a:r>
            <a:r>
              <a:rPr lang="el-GR" b="1" u="sng" dirty="0" smtClean="0"/>
              <a:t>Ευρώπη 16</a:t>
            </a:r>
            <a:r>
              <a:rPr lang="el-GR" b="1" u="sng" baseline="30000" dirty="0" smtClean="0"/>
              <a:t>ος</a:t>
            </a:r>
            <a:r>
              <a:rPr lang="el-GR" b="1" u="sng" dirty="0" smtClean="0"/>
              <a:t> ως 18</a:t>
            </a:r>
            <a:r>
              <a:rPr lang="el-GR" b="1" u="sng" baseline="30000" dirty="0" smtClean="0"/>
              <a:t>ος</a:t>
            </a:r>
            <a:r>
              <a:rPr lang="el-GR" b="1" u="sng" dirty="0" smtClean="0"/>
              <a:t> αι.</a:t>
            </a:r>
            <a:r>
              <a:rPr lang="el-GR" dirty="0" smtClean="0"/>
              <a:t>, </a:t>
            </a:r>
            <a:r>
              <a:rPr lang="el-GR" dirty="0"/>
              <a:t>οδηγώντας στη δημιουργία των </a:t>
            </a:r>
            <a:r>
              <a:rPr lang="el-GR" b="1" u="sng" dirty="0">
                <a:solidFill>
                  <a:srgbClr val="00B0F0"/>
                </a:solidFill>
              </a:rPr>
              <a:t>πρώτων μετοχικών εταιρειών από τους Ολλανδούς </a:t>
            </a:r>
            <a:r>
              <a:rPr lang="el-GR" dirty="0"/>
              <a:t>και τη </a:t>
            </a: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θεμελίωση του σύγχρονου καπιταλισμού</a:t>
            </a:r>
            <a:r>
              <a:rPr lang="el-GR" dirty="0"/>
              <a:t>. Θα συνεχίσουμε με τη θεωρία του </a:t>
            </a:r>
            <a:r>
              <a:rPr lang="el-GR" b="1" u="sng" dirty="0" err="1"/>
              <a:t>Adam</a:t>
            </a:r>
            <a:r>
              <a:rPr lang="el-GR" b="1" u="sng" dirty="0"/>
              <a:t> </a:t>
            </a:r>
            <a:r>
              <a:rPr lang="el-GR" b="1" u="sng" dirty="0" err="1"/>
              <a:t>Smith</a:t>
            </a:r>
            <a:r>
              <a:rPr lang="el-GR" b="1" u="sng" dirty="0"/>
              <a:t> για την ελεύθερη αγορά </a:t>
            </a:r>
            <a:r>
              <a:rPr lang="el-GR" dirty="0"/>
              <a:t>και τον μετασχηματισμό της Βιομηχανικής Επανάστασης, ενώ θα εξετάσουμε τις κρίσεις του 20ού αιώνα, όπως τη Μεγάλη Ύφεση, την άνοδο και την πτώση του Κανόνα του Χρυσού και του συστήματος </a:t>
            </a:r>
            <a:r>
              <a:rPr lang="el-GR" dirty="0" err="1"/>
              <a:t>Bretton</a:t>
            </a:r>
            <a:r>
              <a:rPr lang="el-GR" dirty="0"/>
              <a:t> </a:t>
            </a:r>
            <a:r>
              <a:rPr lang="el-GR" dirty="0" err="1"/>
              <a:t>Woods</a:t>
            </a:r>
            <a:r>
              <a:rPr lang="el-GR" dirty="0"/>
              <a:t>, καταλήγοντας στην ψηφιακή εποχή όπου το διαδίκτυο επαναπροσδιόρισε τη διαφάνεια και την ταχύτητα των παγκόσμιων συναλλαγών. </a:t>
            </a:r>
          </a:p>
        </p:txBody>
      </p:sp>
    </p:spTree>
    <p:extLst>
      <p:ext uri="{BB962C8B-B14F-4D97-AF65-F5344CB8AC3E}">
        <p14:creationId xmlns:p14="http://schemas.microsoft.com/office/powerpoint/2010/main" val="8382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863591" cy="1280890"/>
          </a:xfrm>
        </p:spPr>
        <p:txBody>
          <a:bodyPr/>
          <a:lstStyle/>
          <a:p>
            <a:pPr algn="ctr"/>
            <a:r>
              <a:rPr lang="el-GR" b="1" dirty="0" smtClean="0"/>
              <a:t>ΜΟΡΦΕΣ ΑΓΟΡΑΣ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6" y="1905001"/>
            <a:ext cx="10090837" cy="3899148"/>
          </a:xfrm>
        </p:spPr>
      </p:pic>
    </p:spTree>
    <p:extLst>
      <p:ext uri="{BB962C8B-B14F-4D97-AF65-F5344CB8AC3E}">
        <p14:creationId xmlns:p14="http://schemas.microsoft.com/office/powerpoint/2010/main" val="33543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ΚΡΙΤΗΡΙΑ ΔΟΜΗΣ ΤΗΣ ΑΓΟΡΑΣ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20" y="1905000"/>
            <a:ext cx="9217025" cy="3703859"/>
          </a:xfrm>
        </p:spPr>
      </p:pic>
    </p:spTree>
    <p:extLst>
      <p:ext uri="{BB962C8B-B14F-4D97-AF65-F5344CB8AC3E}">
        <p14:creationId xmlns:p14="http://schemas.microsoft.com/office/powerpoint/2010/main" val="3293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1. ΑΡΙΘΜΟΣ ΤΩΝ ΕΠΙΧΕΙΡΗΣΕΩΝ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" y="1659037"/>
            <a:ext cx="10821169" cy="4139879"/>
          </a:xfrm>
        </p:spPr>
      </p:pic>
    </p:spTree>
    <p:extLst>
      <p:ext uri="{BB962C8B-B14F-4D97-AF65-F5344CB8AC3E}">
        <p14:creationId xmlns:p14="http://schemas.microsoft.com/office/powerpoint/2010/main" val="38012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2. ΟΜΟΙΟΓΕΝΕΙΑ ΤΟΥ ΠΡΟΪΟΝΤΟΣ</a:t>
            </a:r>
            <a:endParaRPr lang="el-GR" b="1" u="sng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7" y="1969475"/>
            <a:ext cx="4490976" cy="4151796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4" y="1969475"/>
            <a:ext cx="4021240" cy="4151796"/>
          </a:xfrm>
        </p:spPr>
      </p:pic>
    </p:spTree>
    <p:extLst>
      <p:ext uri="{BB962C8B-B14F-4D97-AF65-F5344CB8AC3E}">
        <p14:creationId xmlns:p14="http://schemas.microsoft.com/office/powerpoint/2010/main" val="14765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3. ΕΛΕΥΘΕΡΙΑ ΕΙΣΟΔΟΥ ΚΑΙ ΕΞΟΔΟΥ</a:t>
            </a:r>
            <a:endParaRPr lang="el-GR" b="1" u="sng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6" y="2188906"/>
            <a:ext cx="9109520" cy="3667637"/>
          </a:xfrm>
        </p:spPr>
      </p:pic>
    </p:spTree>
    <p:extLst>
      <p:ext uri="{BB962C8B-B14F-4D97-AF65-F5344CB8AC3E}">
        <p14:creationId xmlns:p14="http://schemas.microsoft.com/office/powerpoint/2010/main" val="6378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ΟΙ ΚΥΡΙΟΤΕΡΕΣ ΜΟΡΦΕΣ ΑΓΟΡΑΣ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ΤΕΛΕΙΟΣ ΑΝΤΑΓΩΝΙΣΜΟΣ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ΜΟΝΟΠΩΛΙΟ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ΟΛΙΓΟΠΩΛΙΟ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ΜΟΝΟΠΩΛΙΑΚΟΣ ΑΝΤΑΓΩΝΙΣΜΟΣ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95" y="2133600"/>
            <a:ext cx="4441931" cy="45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Α. ΤΕΛΕΙΟΣ </a:t>
            </a:r>
            <a:r>
              <a:rPr lang="el-GR" b="1" u="sng" dirty="0" smtClean="0"/>
              <a:t>ΑΝΤΑΓΩΝΙΣΜΟΣ</a:t>
            </a:r>
            <a:endParaRPr lang="el-GR" b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1" y="2550158"/>
            <a:ext cx="4930816" cy="3526552"/>
          </a:xfrm>
        </p:spPr>
      </p:pic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609144" y="2126222"/>
            <a:ext cx="4895467" cy="3777622"/>
          </a:xfrm>
        </p:spPr>
        <p:txBody>
          <a:bodyPr/>
          <a:lstStyle/>
          <a:p>
            <a:pPr marL="0" indent="0">
              <a:buNone/>
            </a:pPr>
            <a:r>
              <a:rPr lang="el-GR" b="1" u="sng" dirty="0" smtClean="0">
                <a:latin typeface="Arial Black" panose="020B0A04020102020204" pitchFamily="34" charset="0"/>
              </a:rPr>
              <a:t>ΧΑΡΑΚΤΗΡΙΣΤΙΚΑ : ΟΜΟΙΟΓΕΝΕΙΑ</a:t>
            </a:r>
            <a:endParaRPr lang="el-GR" b="1" u="sng" dirty="0">
              <a:latin typeface="Arial Black" panose="020B0A04020102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1" y="2550157"/>
            <a:ext cx="4490978" cy="35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236</Words>
  <Application>Microsoft Office PowerPoint</Application>
  <PresentationFormat>Ευρεία οθόνη</PresentationFormat>
  <Paragraphs>43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Century Gothic</vt:lpstr>
      <vt:lpstr>Google Sans</vt:lpstr>
      <vt:lpstr>Wingdings 3</vt:lpstr>
      <vt:lpstr>Wisp</vt:lpstr>
      <vt:lpstr>4.2 ΜΟΡΦΕΣ ΑΓΟΡΑΣ</vt:lpstr>
      <vt:lpstr>4.2 ΜΟΡΦΕΣ ΑΓΟΡΑΣ</vt:lpstr>
      <vt:lpstr>ΜΟΡΦΕΣ ΑΓΟΡΑΣ</vt:lpstr>
      <vt:lpstr>ΚΡΙΤΗΡΙΑ ΔΟΜΗΣ ΤΗΣ ΑΓΟΡΑΣ</vt:lpstr>
      <vt:lpstr>1. ΑΡΙΘΜΟΣ ΤΩΝ ΕΠΙΧΕΙΡΗΣΕΩΝ</vt:lpstr>
      <vt:lpstr>2. ΟΜΟΙΟΓΕΝΕΙΑ ΤΟΥ ΠΡΟΪΟΝΤΟΣ</vt:lpstr>
      <vt:lpstr>3. ΕΛΕΥΘΕΡΙΑ ΕΙΣΟΔΟΥ ΚΑΙ ΕΞΟΔΟΥ</vt:lpstr>
      <vt:lpstr>ΟΙ ΚΥΡΙΟΤΕΡΕΣ ΜΟΡΦΕΣ ΑΓΟΡΑΣ</vt:lpstr>
      <vt:lpstr>Α. ΤΕΛΕΙΟΣ ΑΝΤΑΓΩΝΙΣΜΟΣ</vt:lpstr>
      <vt:lpstr>Παρουσίαση του PowerPoint</vt:lpstr>
      <vt:lpstr>Παρουσίαση του PowerPoint</vt:lpstr>
      <vt:lpstr>Β. ΜΟΝΟΠΩΛΙΟ</vt:lpstr>
      <vt:lpstr>Η ΤΙΜΗ ΣΤΟ ΜΟΝΟΠΩΛΙΟ</vt:lpstr>
      <vt:lpstr>ΕΜΠΟΔΙΑ ΕΙΣΟΔΟΥ</vt:lpstr>
      <vt:lpstr>ΜΟΝΟΠΩΛΙΟ</vt:lpstr>
      <vt:lpstr>Παρουσίαση του PowerPoint</vt:lpstr>
      <vt:lpstr>ΕΡΩΤΗΣΗ ΑΝΑΠΤΥΞΗΣ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ΜΟΡΦΕΣ ΑΓΟΡΑΣ</dc:title>
  <dc:creator>Στέλλα Κολοβού</dc:creator>
  <cp:lastModifiedBy>Στέλλα Κολοβού</cp:lastModifiedBy>
  <cp:revision>15</cp:revision>
  <dcterms:created xsi:type="dcterms:W3CDTF">2026-04-01T13:27:59Z</dcterms:created>
  <dcterms:modified xsi:type="dcterms:W3CDTF">2026-04-01T15:51:22Z</dcterms:modified>
</cp:coreProperties>
</file>