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58" r:id="rId5"/>
    <p:sldId id="259" r:id="rId6"/>
    <p:sldId id="260" r:id="rId7"/>
    <p:sldId id="261" r:id="rId8"/>
    <p:sldId id="262" r:id="rId9"/>
    <p:sldId id="263" r:id="rId10"/>
    <p:sldId id="265" r:id="rId11"/>
    <p:sldId id="266" r:id="rId12"/>
    <p:sldId id="267" r:id="rId13"/>
    <p:sldId id="269" r:id="rId14"/>
    <p:sldId id="264" r:id="rId1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437"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274D3145-1354-4D54-9855-6C190DC24711}" type="datetimeFigureOut">
              <a:rPr lang="el-GR" smtClean="0"/>
              <a:t>9/3/2021</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2906172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274D3145-1354-4D54-9855-6C190DC24711}" type="datetimeFigureOut">
              <a:rPr lang="el-GR" smtClean="0"/>
              <a:t>9/3/2021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2683549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274D3145-1354-4D54-9855-6C190DC24711}" type="datetimeFigureOut">
              <a:rPr lang="el-GR" smtClean="0"/>
              <a:t>9/3/2021</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62C78C-3FB6-4B46-9333-53AAD006BF81}"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0801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274D3145-1354-4D54-9855-6C190DC24711}" type="datetimeFigureOut">
              <a:rPr lang="el-GR" smtClean="0"/>
              <a:t>9/3/2021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427194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274D3145-1354-4D54-9855-6C190DC24711}" type="datetimeFigureOut">
              <a:rPr lang="el-GR" smtClean="0"/>
              <a:t>9/3/2021</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62C78C-3FB6-4B46-9333-53AAD006BF81}"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386201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274D3145-1354-4D54-9855-6C190DC24711}" type="datetimeFigureOut">
              <a:rPr lang="el-GR" smtClean="0"/>
              <a:t>9/3/2021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1023184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274D3145-1354-4D54-9855-6C190DC24711}" type="datetimeFigureOut">
              <a:rPr lang="el-GR" smtClean="0"/>
              <a:t>9/3/2021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1495990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274D3145-1354-4D54-9855-6C190DC24711}" type="datetimeFigureOut">
              <a:rPr lang="el-GR" smtClean="0"/>
              <a:t>9/3/2021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310236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274D3145-1354-4D54-9855-6C190DC24711}" type="datetimeFigureOut">
              <a:rPr lang="el-GR" smtClean="0"/>
              <a:t>9/3/2021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241934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274D3145-1354-4D54-9855-6C190DC24711}" type="datetimeFigureOut">
              <a:rPr lang="el-GR" smtClean="0"/>
              <a:t>9/3/2021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3876049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274D3145-1354-4D54-9855-6C190DC24711}" type="datetimeFigureOut">
              <a:rPr lang="el-GR" smtClean="0"/>
              <a:t>9/3/2021</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3930488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274D3145-1354-4D54-9855-6C190DC24711}" type="datetimeFigureOut">
              <a:rPr lang="el-GR" smtClean="0"/>
              <a:t>9/3/2021</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114965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274D3145-1354-4D54-9855-6C190DC24711}" type="datetimeFigureOut">
              <a:rPr lang="el-GR" smtClean="0"/>
              <a:t>9/3/2021</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1454833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D3145-1354-4D54-9855-6C190DC24711}" type="datetimeFigureOut">
              <a:rPr lang="el-GR" smtClean="0"/>
              <a:t>9/3/2021</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1160344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274D3145-1354-4D54-9855-6C190DC24711}" type="datetimeFigureOut">
              <a:rPr lang="el-GR" smtClean="0"/>
              <a:t>9/3/2021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3711221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274D3145-1354-4D54-9855-6C190DC24711}" type="datetimeFigureOut">
              <a:rPr lang="el-GR" smtClean="0"/>
              <a:t>9/3/2021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62C78C-3FB6-4B46-9333-53AAD006BF81}" type="slidenum">
              <a:rPr lang="el-GR" smtClean="0"/>
              <a:t>‹#›</a:t>
            </a:fld>
            <a:endParaRPr lang="el-GR"/>
          </a:p>
        </p:txBody>
      </p:sp>
    </p:spTree>
    <p:extLst>
      <p:ext uri="{BB962C8B-B14F-4D97-AF65-F5344CB8AC3E}">
        <p14:creationId xmlns:p14="http://schemas.microsoft.com/office/powerpoint/2010/main" val="69767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74D3145-1354-4D54-9855-6C190DC24711}" type="datetimeFigureOut">
              <a:rPr lang="el-GR" smtClean="0"/>
              <a:t>9/3/2021</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162C78C-3FB6-4B46-9333-53AAD006BF81}" type="slidenum">
              <a:rPr lang="el-GR" smtClean="0"/>
              <a:t>‹#›</a:t>
            </a:fld>
            <a:endParaRPr lang="el-GR"/>
          </a:p>
        </p:txBody>
      </p:sp>
    </p:spTree>
    <p:extLst>
      <p:ext uri="{BB962C8B-B14F-4D97-AF65-F5344CB8AC3E}">
        <p14:creationId xmlns:p14="http://schemas.microsoft.com/office/powerpoint/2010/main" val="5182417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image.slidesharecdn.com/10-150320003512-conversion-gate01/95/1012-3-638.jpg?cb=148850781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10.1.2. ΑΡΜΟΔΙΟΤΗΤΕΣ ΤΗΣ ΒΟΥΛΗΣ</a:t>
            </a:r>
            <a:br>
              <a:rPr lang="el-GR" dirty="0" smtClean="0"/>
            </a:br>
            <a:r>
              <a:rPr lang="el-GR" dirty="0"/>
              <a:t> </a:t>
            </a:r>
            <a:r>
              <a:rPr lang="el-GR" dirty="0" smtClean="0"/>
              <a:t>           ΝΟΜΟΘΕΤΙΚΗ ΛΕΙΤΟΥΡΓΙΑ</a:t>
            </a:r>
            <a:endParaRPr lang="el-GR" dirty="0"/>
          </a:p>
        </p:txBody>
      </p:sp>
      <p:pic>
        <p:nvPicPr>
          <p:cNvPr id="6" name="Θέση περιεχομένου 5"/>
          <p:cNvPicPr>
            <a:picLocks noGrp="1" noChangeAspect="1"/>
          </p:cNvPicPr>
          <p:nvPr>
            <p:ph idx="1"/>
          </p:nvPr>
        </p:nvPicPr>
        <p:blipFill>
          <a:blip r:embed="rId2"/>
          <a:stretch>
            <a:fillRect/>
          </a:stretch>
        </p:blipFill>
        <p:spPr>
          <a:xfrm>
            <a:off x="3667697" y="2151888"/>
            <a:ext cx="6045200" cy="3778250"/>
          </a:xfrm>
          <a:prstGeom prst="rect">
            <a:avLst/>
          </a:prstGeom>
        </p:spPr>
      </p:pic>
    </p:spTree>
    <p:extLst>
      <p:ext uri="{BB962C8B-B14F-4D97-AF65-F5344CB8AC3E}">
        <p14:creationId xmlns:p14="http://schemas.microsoft.com/office/powerpoint/2010/main" val="351692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u="sng" dirty="0" smtClean="0"/>
              <a:t>Δ. Ψήφιση </a:t>
            </a:r>
            <a:r>
              <a:rPr lang="el-GR" b="1" u="sng" dirty="0"/>
              <a:t>προϋπολογισμού</a:t>
            </a:r>
          </a:p>
        </p:txBody>
      </p:sp>
      <p:sp>
        <p:nvSpPr>
          <p:cNvPr id="3" name="Θέση περιεχομένου 2"/>
          <p:cNvSpPr>
            <a:spLocks noGrp="1"/>
          </p:cNvSpPr>
          <p:nvPr>
            <p:ph idx="1"/>
          </p:nvPr>
        </p:nvSpPr>
        <p:spPr>
          <a:xfrm>
            <a:off x="1371600" y="1385215"/>
            <a:ext cx="10021252" cy="4305942"/>
          </a:xfrm>
        </p:spPr>
        <p:txBody>
          <a:bodyPr/>
          <a:lstStyle/>
          <a:p>
            <a:pPr marL="0" indent="0">
              <a:buNone/>
            </a:pPr>
            <a:r>
              <a:rPr lang="el-GR" b="1" dirty="0">
                <a:latin typeface="Arial Black" panose="020B0A04020102020204" pitchFamily="34" charset="0"/>
              </a:rPr>
              <a:t>Προϋπολογισμός 2021: Στις 15 Δεκεμβρίου η ψήφιση στην Ολομέλεια της </a:t>
            </a:r>
            <a:r>
              <a:rPr lang="el-GR" b="1" dirty="0" smtClean="0">
                <a:latin typeface="Arial Black" panose="020B0A04020102020204" pitchFamily="34" charset="0"/>
              </a:rPr>
              <a:t>Βουλής</a:t>
            </a:r>
            <a:endParaRPr lang="el-GR" b="1" dirty="0">
              <a:latin typeface="Arial Black" panose="020B0A04020102020204" pitchFamily="34" charset="0"/>
            </a:endParaRPr>
          </a:p>
        </p:txBody>
      </p:sp>
      <p:pic>
        <p:nvPicPr>
          <p:cNvPr id="4" name="Εικόνα 3"/>
          <p:cNvPicPr>
            <a:picLocks noChangeAspect="1"/>
          </p:cNvPicPr>
          <p:nvPr/>
        </p:nvPicPr>
        <p:blipFill>
          <a:blip r:embed="rId2"/>
          <a:stretch>
            <a:fillRect/>
          </a:stretch>
        </p:blipFill>
        <p:spPr>
          <a:xfrm>
            <a:off x="2844800" y="2159321"/>
            <a:ext cx="6395720" cy="3197860"/>
          </a:xfrm>
          <a:prstGeom prst="rect">
            <a:avLst/>
          </a:prstGeom>
        </p:spPr>
      </p:pic>
      <p:sp>
        <p:nvSpPr>
          <p:cNvPr id="5" name="Ορθογώνιο 4"/>
          <p:cNvSpPr/>
          <p:nvPr/>
        </p:nvSpPr>
        <p:spPr>
          <a:xfrm>
            <a:off x="1148080" y="6036597"/>
            <a:ext cx="10244772" cy="369332"/>
          </a:xfrm>
          <a:prstGeom prst="rect">
            <a:avLst/>
          </a:prstGeom>
        </p:spPr>
        <p:txBody>
          <a:bodyPr wrap="square">
            <a:spAutoFit/>
          </a:bodyPr>
          <a:lstStyle/>
          <a:p>
            <a:r>
              <a:rPr lang="el-GR" b="1" dirty="0" smtClean="0">
                <a:solidFill>
                  <a:srgbClr val="000000"/>
                </a:solidFill>
                <a:latin typeface="Times New Roman" panose="02020603050405020304" pitchFamily="18" charset="0"/>
              </a:rPr>
              <a:t>       Με </a:t>
            </a:r>
            <a:r>
              <a:rPr lang="el-GR" b="1" dirty="0">
                <a:solidFill>
                  <a:srgbClr val="000000"/>
                </a:solidFill>
                <a:latin typeface="Times New Roman" panose="02020603050405020304" pitchFamily="18" charset="0"/>
              </a:rPr>
              <a:t>αυτό τον τρόπο οι αντιπρόσωποί μας ελέγχουν τα έσοδα και τα έξοδα του κράτους.</a:t>
            </a:r>
            <a:endParaRPr lang="el-GR" b="1" dirty="0"/>
          </a:p>
        </p:txBody>
      </p:sp>
    </p:spTree>
    <p:extLst>
      <p:ext uri="{BB962C8B-B14F-4D97-AF65-F5344CB8AC3E}">
        <p14:creationId xmlns:p14="http://schemas.microsoft.com/office/powerpoint/2010/main" val="8515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Ε. </a:t>
            </a:r>
            <a:r>
              <a:rPr lang="el-GR" b="1" u="sng" dirty="0" smtClean="0"/>
              <a:t>Επικύρωση </a:t>
            </a:r>
            <a:r>
              <a:rPr lang="el-GR" b="1" u="sng" dirty="0"/>
              <a:t>διεθνών </a:t>
            </a:r>
            <a:r>
              <a:rPr lang="el-GR" b="1" u="sng" dirty="0" smtClean="0"/>
              <a:t>συμβάσεων </a:t>
            </a:r>
            <a:br>
              <a:rPr lang="el-GR" b="1" u="sng" dirty="0" smtClean="0"/>
            </a:br>
            <a:r>
              <a:rPr lang="el-GR" b="1" dirty="0" smtClean="0"/>
              <a:t>    </a:t>
            </a:r>
            <a:r>
              <a:rPr lang="el-GR" sz="2700" b="1" dirty="0" smtClean="0"/>
              <a:t>(π.χ</a:t>
            </a:r>
            <a:r>
              <a:rPr lang="el-GR" sz="2700" b="1" dirty="0"/>
              <a:t>. η έκταση των χωρικών μας </a:t>
            </a:r>
            <a:r>
              <a:rPr lang="el-GR" sz="2700" b="1" dirty="0" smtClean="0"/>
              <a:t>υδάτων) </a:t>
            </a:r>
            <a:r>
              <a:rPr lang="el-GR" sz="2700" b="1" dirty="0"/>
              <a:t/>
            </a:r>
            <a:br>
              <a:rPr lang="el-GR" sz="2700" b="1" dirty="0"/>
            </a:br>
            <a:r>
              <a:rPr lang="el-GR" sz="2700" b="1" u="sng" dirty="0" smtClean="0"/>
              <a:t/>
            </a:r>
            <a:br>
              <a:rPr lang="el-GR" sz="2700" b="1" u="sng" dirty="0" smtClean="0"/>
            </a:br>
            <a:endParaRPr lang="el-GR" sz="2700" b="1" u="sng" dirty="0"/>
          </a:p>
        </p:txBody>
      </p:sp>
      <p:sp>
        <p:nvSpPr>
          <p:cNvPr id="3" name="Θέση περιεχομένου 2"/>
          <p:cNvSpPr>
            <a:spLocks noGrp="1"/>
          </p:cNvSpPr>
          <p:nvPr>
            <p:ph idx="1"/>
          </p:nvPr>
        </p:nvSpPr>
        <p:spPr/>
        <p:txBody>
          <a:bodyPr/>
          <a:lstStyle/>
          <a:p>
            <a:endParaRPr lang="el-GR" b="1" dirty="0"/>
          </a:p>
          <a:p>
            <a:pPr marL="0" indent="0">
              <a:buNone/>
            </a:pPr>
            <a:r>
              <a:rPr lang="el-GR" b="1" dirty="0" smtClean="0"/>
              <a:t>Σημαντικές </a:t>
            </a:r>
            <a:r>
              <a:rPr lang="el-GR" b="1" dirty="0"/>
              <a:t>Διεθνείς Συνθήκες που αφορούν την </a:t>
            </a:r>
            <a:r>
              <a:rPr lang="el-GR" b="1" dirty="0" smtClean="0"/>
              <a:t>Ελλάδα (ΕΡΕΥΝΑ)</a:t>
            </a:r>
          </a:p>
          <a:p>
            <a:pPr marL="0" indent="0">
              <a:buNone/>
            </a:pPr>
            <a:r>
              <a:rPr lang="el-GR" b="1" dirty="0" smtClean="0"/>
              <a:t>ΣΥΝΘΗΚΕΣ ΤΗΣ ΕΛΛΑΔΑΣ (</a:t>
            </a:r>
            <a:r>
              <a:rPr lang="en-US" b="1" dirty="0" smtClean="0"/>
              <a:t>el.Wikipedia.org) </a:t>
            </a:r>
            <a:r>
              <a:rPr lang="el-GR" b="1" dirty="0" smtClean="0"/>
              <a:t>ΕΡΕΥΝΑ</a:t>
            </a:r>
            <a:endParaRPr lang="el-GR" b="1" dirty="0"/>
          </a:p>
          <a:p>
            <a:endParaRPr lang="el-GR" dirty="0" smtClean="0"/>
          </a:p>
          <a:p>
            <a:endParaRPr lang="el-GR" dirty="0"/>
          </a:p>
          <a:p>
            <a:endParaRPr lang="el-GR" dirty="0"/>
          </a:p>
        </p:txBody>
      </p:sp>
    </p:spTree>
    <p:extLst>
      <p:ext uri="{BB962C8B-B14F-4D97-AF65-F5344CB8AC3E}">
        <p14:creationId xmlns:p14="http://schemas.microsoft.com/office/powerpoint/2010/main" val="4216166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8321" y="624110"/>
            <a:ext cx="9706292" cy="1280890"/>
          </a:xfrm>
        </p:spPr>
        <p:txBody>
          <a:bodyPr/>
          <a:lstStyle/>
          <a:p>
            <a:pPr algn="ctr"/>
            <a:r>
              <a:rPr lang="el-GR" b="1" dirty="0" smtClean="0"/>
              <a:t>ΣΤ. Αναθεώρηση </a:t>
            </a:r>
            <a:r>
              <a:rPr lang="el-GR" b="1" dirty="0"/>
              <a:t>του Συντάγματος</a:t>
            </a:r>
          </a:p>
        </p:txBody>
      </p:sp>
      <p:sp>
        <p:nvSpPr>
          <p:cNvPr id="3" name="Θέση περιεχομένου 2"/>
          <p:cNvSpPr>
            <a:spLocks noGrp="1"/>
          </p:cNvSpPr>
          <p:nvPr>
            <p:ph idx="1"/>
          </p:nvPr>
        </p:nvSpPr>
        <p:spPr>
          <a:xfrm>
            <a:off x="1666240" y="2133600"/>
            <a:ext cx="9838372" cy="3777622"/>
          </a:xfrm>
        </p:spPr>
        <p:txBody>
          <a:bodyPr/>
          <a:lstStyle/>
          <a:p>
            <a:pPr marL="0" indent="0">
              <a:buNone/>
            </a:pPr>
            <a:r>
              <a:rPr lang="el-GR" sz="2000" b="1" dirty="0">
                <a:solidFill>
                  <a:schemeClr val="accent4">
                    <a:lumMod val="50000"/>
                  </a:schemeClr>
                </a:solidFill>
              </a:rPr>
              <a:t> Για να προσαρμοστεί σε νέα πολιτικά ή κοινωνικά δεδομένα </a:t>
            </a:r>
          </a:p>
          <a:p>
            <a:pPr marL="0" indent="0">
              <a:buNone/>
            </a:pPr>
            <a:endParaRPr lang="el-GR" b="1" dirty="0" smtClean="0"/>
          </a:p>
          <a:p>
            <a:pPr marL="0" indent="0">
              <a:buNone/>
            </a:pPr>
            <a:r>
              <a:rPr lang="el-GR" sz="2000" b="1" dirty="0" smtClean="0">
                <a:solidFill>
                  <a:schemeClr val="accent6">
                    <a:lumMod val="75000"/>
                  </a:schemeClr>
                </a:solidFill>
              </a:rPr>
              <a:t>(</a:t>
            </a:r>
            <a:r>
              <a:rPr lang="el-GR" sz="2000" b="1" dirty="0">
                <a:solidFill>
                  <a:schemeClr val="accent6">
                    <a:lumMod val="75000"/>
                  </a:schemeClr>
                </a:solidFill>
              </a:rPr>
              <a:t>π.χ. στην αναθεώρηση του Συντάγματος το 2001, προστέθηκε το άρθρο </a:t>
            </a:r>
            <a:r>
              <a:rPr lang="el-GR" sz="2000" b="1" dirty="0" smtClean="0">
                <a:solidFill>
                  <a:schemeClr val="accent6">
                    <a:lumMod val="75000"/>
                  </a:schemeClr>
                </a:solidFill>
              </a:rPr>
              <a:t>5</a:t>
            </a:r>
            <a:r>
              <a:rPr lang="el-GR" sz="2000" b="1" baseline="30000" dirty="0" smtClean="0">
                <a:solidFill>
                  <a:schemeClr val="accent6">
                    <a:lumMod val="75000"/>
                  </a:schemeClr>
                </a:solidFill>
              </a:rPr>
              <a:t>Α     </a:t>
            </a:r>
            <a:r>
              <a:rPr lang="el-GR" sz="2000" b="1" dirty="0" smtClean="0">
                <a:solidFill>
                  <a:schemeClr val="accent6">
                    <a:lumMod val="75000"/>
                  </a:schemeClr>
                </a:solidFill>
              </a:rPr>
              <a:t>με </a:t>
            </a:r>
            <a:r>
              <a:rPr lang="el-GR" sz="2000" b="1" dirty="0">
                <a:solidFill>
                  <a:schemeClr val="accent6">
                    <a:lumMod val="75000"/>
                  </a:schemeClr>
                </a:solidFill>
              </a:rPr>
              <a:t>το οποίο διασφαλίζεται το δικαίωμα του πολίτη </a:t>
            </a:r>
            <a:r>
              <a:rPr lang="el-GR" sz="2000" b="1" dirty="0" smtClean="0">
                <a:solidFill>
                  <a:schemeClr val="accent6">
                    <a:lumMod val="75000"/>
                  </a:schemeClr>
                </a:solidFill>
              </a:rPr>
              <a:t>στην </a:t>
            </a:r>
            <a:r>
              <a:rPr lang="el-GR" sz="2000" b="1" dirty="0">
                <a:solidFill>
                  <a:schemeClr val="accent6">
                    <a:lumMod val="75000"/>
                  </a:schemeClr>
                </a:solidFill>
              </a:rPr>
              <a:t>πληροφόρηση και στη κοινωνία της πληροφορίας</a:t>
            </a:r>
            <a:r>
              <a:rPr lang="el-GR" sz="2000" b="1" dirty="0" smtClean="0">
                <a:solidFill>
                  <a:schemeClr val="accent6">
                    <a:lumMod val="75000"/>
                  </a:schemeClr>
                </a:solidFill>
              </a:rPr>
              <a:t>).</a:t>
            </a:r>
            <a:r>
              <a:rPr lang="el-GR" sz="2000" dirty="0"/>
              <a:t> </a:t>
            </a:r>
            <a:endParaRPr lang="el-GR" sz="2000" dirty="0" smtClean="0"/>
          </a:p>
          <a:p>
            <a:pPr marL="0" indent="0">
              <a:buNone/>
            </a:pPr>
            <a:r>
              <a:rPr lang="el-GR" sz="2000" b="1" dirty="0" smtClean="0"/>
              <a:t>Προστέθηκαν </a:t>
            </a:r>
            <a:r>
              <a:rPr lang="el-GR" sz="2000" b="1" dirty="0"/>
              <a:t>διατάξεις που αφορούν την </a:t>
            </a:r>
            <a:r>
              <a:rPr lang="el-GR" sz="2000" b="1" dirty="0">
                <a:solidFill>
                  <a:srgbClr val="FFC000"/>
                </a:solidFill>
              </a:rPr>
              <a:t>εναλλακτική στρατιωτική θητεία</a:t>
            </a:r>
            <a:r>
              <a:rPr lang="el-GR" sz="2000" b="1" dirty="0"/>
              <a:t>, την </a:t>
            </a:r>
            <a:r>
              <a:rPr lang="el-GR" sz="2000" b="1" dirty="0">
                <a:solidFill>
                  <a:srgbClr val="FFC000"/>
                </a:solidFill>
              </a:rPr>
              <a:t>προστασία της γενετικής ταυτότητας από </a:t>
            </a:r>
            <a:r>
              <a:rPr lang="el-GR" sz="2000" b="1" dirty="0" err="1">
                <a:solidFill>
                  <a:srgbClr val="FFC000"/>
                </a:solidFill>
              </a:rPr>
              <a:t>βιοϊατρικές</a:t>
            </a:r>
            <a:r>
              <a:rPr lang="el-GR" sz="2000" b="1" dirty="0">
                <a:solidFill>
                  <a:srgbClr val="FFC000"/>
                </a:solidFill>
              </a:rPr>
              <a:t> επεμβάσεις</a:t>
            </a:r>
            <a:r>
              <a:rPr lang="el-GR" sz="2000" b="1" dirty="0"/>
              <a:t>, την </a:t>
            </a:r>
            <a:r>
              <a:rPr lang="el-GR" sz="2000" b="1" dirty="0">
                <a:solidFill>
                  <a:srgbClr val="FFC000"/>
                </a:solidFill>
              </a:rPr>
              <a:t>προστασία των προσωπικών δεδομένων </a:t>
            </a:r>
            <a:r>
              <a:rPr lang="el-GR" sz="2000" b="1" dirty="0"/>
              <a:t>.</a:t>
            </a:r>
            <a:endParaRPr lang="el-GR" sz="2000" b="1" dirty="0" smtClean="0">
              <a:solidFill>
                <a:schemeClr val="accent6">
                  <a:lumMod val="75000"/>
                </a:schemeClr>
              </a:solidFill>
            </a:endParaRPr>
          </a:p>
          <a:p>
            <a:pPr marL="0" indent="0">
              <a:buNone/>
            </a:pPr>
            <a:endParaRPr lang="el-GR" sz="2000" b="1" dirty="0" smtClean="0">
              <a:solidFill>
                <a:schemeClr val="accent6">
                  <a:lumMod val="75000"/>
                </a:schemeClr>
              </a:solidFill>
            </a:endParaRPr>
          </a:p>
          <a:p>
            <a:pPr marL="0" indent="0">
              <a:buNone/>
            </a:pPr>
            <a:endParaRPr lang="el-GR" dirty="0"/>
          </a:p>
        </p:txBody>
      </p:sp>
    </p:spTree>
    <p:extLst>
      <p:ext uri="{BB962C8B-B14F-4D97-AF65-F5344CB8AC3E}">
        <p14:creationId xmlns:p14="http://schemas.microsoft.com/office/powerpoint/2010/main" val="1094567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24001" y="624110"/>
            <a:ext cx="9980612" cy="1280890"/>
          </a:xfrm>
        </p:spPr>
        <p:txBody>
          <a:bodyPr/>
          <a:lstStyle/>
          <a:p>
            <a:r>
              <a:rPr lang="el-GR" b="1" u="sng" dirty="0" smtClean="0"/>
              <a:t>Ζ. ΔΙΚΑΣΤΙΚΟΥ ΧΑΡΑΚΤΗΡΑ ΑΡΜΟΔΙΟΤΗΤΕΣ</a:t>
            </a:r>
            <a:endParaRPr lang="el-GR" b="1" u="sng" dirty="0"/>
          </a:p>
        </p:txBody>
      </p:sp>
      <p:sp>
        <p:nvSpPr>
          <p:cNvPr id="3" name="Θέση περιεχομένου 2"/>
          <p:cNvSpPr>
            <a:spLocks noGrp="1"/>
          </p:cNvSpPr>
          <p:nvPr>
            <p:ph idx="1"/>
          </p:nvPr>
        </p:nvSpPr>
        <p:spPr>
          <a:xfrm>
            <a:off x="1056640" y="1905000"/>
            <a:ext cx="10447972" cy="4006222"/>
          </a:xfrm>
        </p:spPr>
        <p:txBody>
          <a:bodyPr/>
          <a:lstStyle/>
          <a:p>
            <a:pPr marL="0" indent="0">
              <a:buNone/>
            </a:pPr>
            <a:r>
              <a:rPr lang="el-GR" b="1" dirty="0" smtClean="0"/>
              <a:t>Μόνο </a:t>
            </a:r>
            <a:r>
              <a:rPr lang="el-GR" b="1" dirty="0"/>
              <a:t>η Βουλή μπορεί να ασκήσει ποινική δίωξη κατά των μελών της Κυβέρνησης για πράξεις σχετικές με τα καθήκοντά τους </a:t>
            </a:r>
            <a:r>
              <a:rPr lang="el-GR" b="1" dirty="0" smtClean="0"/>
              <a:t>(Υπουργούς, Υφυπουργούς) </a:t>
            </a:r>
          </a:p>
          <a:p>
            <a:pPr marL="0" indent="0">
              <a:buNone/>
            </a:pPr>
            <a:r>
              <a:rPr lang="el-GR" b="1" dirty="0" smtClean="0"/>
              <a:t>καθώς </a:t>
            </a:r>
            <a:r>
              <a:rPr lang="el-GR" b="1" dirty="0"/>
              <a:t>και κατά του Προέδρου της Δημοκρατίας για </a:t>
            </a:r>
            <a:r>
              <a:rPr lang="el-GR" b="1" i="1" dirty="0"/>
              <a:t>εσχάτη προδοσία</a:t>
            </a:r>
            <a:r>
              <a:rPr lang="el-GR" sz="2000" b="1" i="1" baseline="30000" dirty="0">
                <a:solidFill>
                  <a:srgbClr val="C00000"/>
                </a:solidFill>
              </a:rPr>
              <a:t>∗</a:t>
            </a:r>
            <a:r>
              <a:rPr lang="el-GR" sz="2000" b="1" dirty="0">
                <a:solidFill>
                  <a:srgbClr val="C00000"/>
                </a:solidFill>
              </a:rPr>
              <a:t> </a:t>
            </a:r>
            <a:endParaRPr lang="el-GR" sz="2000" b="1" dirty="0" smtClean="0">
              <a:solidFill>
                <a:srgbClr val="C00000"/>
              </a:solidFill>
            </a:endParaRPr>
          </a:p>
          <a:p>
            <a:pPr marL="0" indent="0">
              <a:buNone/>
            </a:pPr>
            <a:r>
              <a:rPr lang="el-GR" b="1" dirty="0" smtClean="0"/>
              <a:t>ή </a:t>
            </a:r>
            <a:r>
              <a:rPr lang="el-GR" b="1" dirty="0"/>
              <a:t>παράβαση του Συντάγματος</a:t>
            </a:r>
            <a:r>
              <a:rPr lang="el-GR" b="1" dirty="0" smtClean="0"/>
              <a:t>.</a:t>
            </a:r>
          </a:p>
          <a:p>
            <a:pPr marL="0" indent="0">
              <a:buNone/>
            </a:pPr>
            <a:endParaRPr lang="el-GR" dirty="0"/>
          </a:p>
          <a:p>
            <a:pPr marL="0" indent="0">
              <a:buNone/>
            </a:pPr>
            <a:endParaRPr lang="el-GR" dirty="0" smtClean="0"/>
          </a:p>
          <a:p>
            <a:pPr marL="0" indent="0">
              <a:buNone/>
            </a:pPr>
            <a:endParaRPr lang="el-GR" dirty="0"/>
          </a:p>
          <a:p>
            <a:pPr marL="0" indent="0">
              <a:buNone/>
            </a:pPr>
            <a:r>
              <a:rPr lang="el-GR" sz="2000" baseline="30000" dirty="0">
                <a:solidFill>
                  <a:srgbClr val="C00000"/>
                </a:solidFill>
              </a:rPr>
              <a:t>∗</a:t>
            </a:r>
            <a:r>
              <a:rPr lang="el-GR" b="1" dirty="0">
                <a:solidFill>
                  <a:srgbClr val="C00000"/>
                </a:solidFill>
              </a:rPr>
              <a:t>Εσχάτη προδοσία</a:t>
            </a:r>
            <a:r>
              <a:rPr lang="el-GR" b="1" dirty="0"/>
              <a:t>: Το έγκλημα κατά της Πολιτείας, δηλαδή κατά του πολιτεύματος και της ασφάλειας του κράτους</a:t>
            </a:r>
          </a:p>
        </p:txBody>
      </p:sp>
    </p:spTree>
    <p:extLst>
      <p:ext uri="{BB962C8B-B14F-4D97-AF65-F5344CB8AC3E}">
        <p14:creationId xmlns:p14="http://schemas.microsoft.com/office/powerpoint/2010/main" val="2314287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u="sng" dirty="0">
                <a:solidFill>
                  <a:srgbClr val="C00000"/>
                </a:solidFill>
              </a:rPr>
              <a:t>ΠΡΟΤΑΣΗ ΔΥΣΠΙΣΤΙΑΣ</a:t>
            </a:r>
          </a:p>
        </p:txBody>
      </p:sp>
      <p:sp>
        <p:nvSpPr>
          <p:cNvPr id="3" name="Θέση περιεχομένου 2"/>
          <p:cNvSpPr>
            <a:spLocks noGrp="1"/>
          </p:cNvSpPr>
          <p:nvPr>
            <p:ph idx="1"/>
          </p:nvPr>
        </p:nvSpPr>
        <p:spPr/>
        <p:txBody>
          <a:bodyPr/>
          <a:lstStyle/>
          <a:p>
            <a:pPr marL="0" indent="0">
              <a:buNone/>
            </a:pPr>
            <a:r>
              <a:rPr lang="el-GR" b="1" dirty="0"/>
              <a:t> Ονομάζεται η πρόταση για απόσυρση της εμπιστοσύνης στην </a:t>
            </a:r>
            <a:r>
              <a:rPr lang="el-GR" b="1" dirty="0" smtClean="0"/>
              <a:t>Κυβέρνηση</a:t>
            </a:r>
          </a:p>
          <a:p>
            <a:pPr marL="0" indent="0">
              <a:buNone/>
            </a:pPr>
            <a:r>
              <a:rPr lang="el-GR" b="1" dirty="0" smtClean="0"/>
              <a:t> </a:t>
            </a:r>
            <a:r>
              <a:rPr lang="el-GR" b="1" dirty="0"/>
              <a:t>- Πρέπει να ζητηθεί τουλάχιστον από 50 βουλευτές (1/6</a:t>
            </a:r>
            <a:r>
              <a:rPr lang="el-GR" b="1" dirty="0" smtClean="0"/>
              <a:t>)</a:t>
            </a:r>
          </a:p>
          <a:p>
            <a:pPr marL="0" indent="0">
              <a:buNone/>
            </a:pPr>
            <a:r>
              <a:rPr lang="el-GR" b="1" dirty="0" smtClean="0"/>
              <a:t> </a:t>
            </a:r>
            <a:r>
              <a:rPr lang="el-GR" b="1" dirty="0"/>
              <a:t>- Η πρόταση συζητείται για 3 ημέρες στη Βουλή και ακολουθεί </a:t>
            </a:r>
            <a:r>
              <a:rPr lang="el-GR" b="1" dirty="0" smtClean="0"/>
              <a:t>ψηφοφορία</a:t>
            </a:r>
          </a:p>
          <a:p>
            <a:pPr marL="0" indent="0">
              <a:buNone/>
            </a:pPr>
            <a:r>
              <a:rPr lang="el-GR" b="1" dirty="0" smtClean="0"/>
              <a:t> </a:t>
            </a:r>
            <a:r>
              <a:rPr lang="el-GR" b="1" dirty="0"/>
              <a:t>- Για την έγκριση της πρότασης απαιτούνται 151 βουλευτές (απόλυτη πλειοψηφία</a:t>
            </a:r>
            <a:r>
              <a:rPr lang="el-GR" b="1" dirty="0" smtClean="0"/>
              <a:t>)</a:t>
            </a:r>
          </a:p>
          <a:p>
            <a:pPr marL="0" indent="0">
              <a:buNone/>
            </a:pPr>
            <a:r>
              <a:rPr lang="el-GR" b="1" dirty="0" smtClean="0"/>
              <a:t> </a:t>
            </a:r>
            <a:r>
              <a:rPr lang="el-GR" b="1" dirty="0"/>
              <a:t>- Δεύτερη πρόταση: γίνεται μόνο μετά την πάροδο εξαμήνου, εκτός αν προταθεί από 151 βουλευτές (απόλυτη πλειοψηφία)</a:t>
            </a:r>
          </a:p>
        </p:txBody>
      </p:sp>
    </p:spTree>
    <p:extLst>
      <p:ext uri="{BB962C8B-B14F-4D97-AF65-F5344CB8AC3E}">
        <p14:creationId xmlns:p14="http://schemas.microsoft.com/office/powerpoint/2010/main" val="2964256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ΑΡΜΟΔΙΟΤΗΤΕΣ ΤΗΣ ΒΟΥΛΗΣ</a:t>
            </a:r>
          </a:p>
        </p:txBody>
      </p:sp>
      <p:sp>
        <p:nvSpPr>
          <p:cNvPr id="3" name="Θέση περιεχομένου 2"/>
          <p:cNvSpPr>
            <a:spLocks noGrp="1"/>
          </p:cNvSpPr>
          <p:nvPr>
            <p:ph idx="1"/>
          </p:nvPr>
        </p:nvSpPr>
        <p:spPr/>
        <p:txBody>
          <a:bodyPr/>
          <a:lstStyle/>
          <a:p>
            <a:pPr>
              <a:buFont typeface="+mj-lt"/>
              <a:buAutoNum type="alphaUcPeriod"/>
            </a:pPr>
            <a:r>
              <a:rPr lang="el-GR" dirty="0" smtClean="0"/>
              <a:t> </a:t>
            </a:r>
            <a:r>
              <a:rPr lang="el-GR" b="1" u="sng" dirty="0">
                <a:solidFill>
                  <a:srgbClr val="7030A0"/>
                </a:solidFill>
                <a:latin typeface="Arial Black" panose="020B0A04020102020204" pitchFamily="34" charset="0"/>
              </a:rPr>
              <a:t>ΘΕΣΠΙΣΗ ΝΟΜΩN </a:t>
            </a:r>
            <a:endParaRPr lang="el-GR" b="1" u="sng" dirty="0" smtClean="0">
              <a:solidFill>
                <a:srgbClr val="7030A0"/>
              </a:solidFill>
              <a:latin typeface="Arial Black" panose="020B0A04020102020204" pitchFamily="34" charset="0"/>
            </a:endParaRPr>
          </a:p>
          <a:p>
            <a:pPr marL="0" indent="0">
              <a:buNone/>
            </a:pPr>
            <a:r>
              <a:rPr lang="el-GR" b="1" dirty="0">
                <a:latin typeface="Arial Black" panose="020B0A04020102020204" pitchFamily="34" charset="0"/>
              </a:rPr>
              <a:t> </a:t>
            </a:r>
            <a:r>
              <a:rPr lang="el-GR" b="1" dirty="0" smtClean="0">
                <a:latin typeface="Arial Black" panose="020B0A04020102020204" pitchFamily="34" charset="0"/>
              </a:rPr>
              <a:t>     </a:t>
            </a:r>
            <a:r>
              <a:rPr lang="el-GR" sz="2000" dirty="0" smtClean="0">
                <a:solidFill>
                  <a:schemeClr val="accent1">
                    <a:lumMod val="75000"/>
                  </a:schemeClr>
                </a:solidFill>
              </a:rPr>
              <a:t>Η </a:t>
            </a:r>
            <a:r>
              <a:rPr lang="el-GR" sz="2000" dirty="0">
                <a:solidFill>
                  <a:schemeClr val="accent1">
                    <a:lumMod val="75000"/>
                  </a:schemeClr>
                </a:solidFill>
              </a:rPr>
              <a:t>διαδικασία έχει ως εξής: </a:t>
            </a:r>
            <a:endParaRPr lang="el-GR" sz="2000" dirty="0" smtClean="0">
              <a:solidFill>
                <a:schemeClr val="accent1">
                  <a:lumMod val="75000"/>
                </a:schemeClr>
              </a:solidFill>
            </a:endParaRPr>
          </a:p>
          <a:p>
            <a:pPr marL="400050" indent="-400050">
              <a:buClr>
                <a:schemeClr val="accent1">
                  <a:lumMod val="60000"/>
                  <a:lumOff val="40000"/>
                </a:schemeClr>
              </a:buClr>
              <a:buFont typeface="+mj-lt"/>
              <a:buAutoNum type="romanUcPeriod"/>
            </a:pPr>
            <a:r>
              <a:rPr lang="el-GR" dirty="0" smtClean="0"/>
              <a:t>Κατάθεση </a:t>
            </a:r>
            <a:r>
              <a:rPr lang="el-GR" dirty="0"/>
              <a:t>νομοσχεδίου (από Υπουργούς) ή πρότασης νόμου (από βουλευτές) </a:t>
            </a:r>
            <a:endParaRPr lang="el-GR" dirty="0" smtClean="0"/>
          </a:p>
          <a:p>
            <a:pPr marL="400050" indent="-400050">
              <a:buFont typeface="+mj-lt"/>
              <a:buAutoNum type="romanUcPeriod"/>
            </a:pPr>
            <a:r>
              <a:rPr lang="el-GR" dirty="0" smtClean="0"/>
              <a:t> </a:t>
            </a:r>
            <a:r>
              <a:rPr lang="el-GR" dirty="0"/>
              <a:t>Παραπομπή του για επεξεργασία από κοινοβουλευτική επιτροπή (βουλευτές όλων των κομμάτων</a:t>
            </a:r>
            <a:r>
              <a:rPr lang="el-GR" dirty="0" smtClean="0"/>
              <a:t>)</a:t>
            </a:r>
          </a:p>
          <a:p>
            <a:pPr marL="400050" indent="-400050">
              <a:buFont typeface="+mj-lt"/>
              <a:buAutoNum type="romanUcPeriod"/>
            </a:pPr>
            <a:r>
              <a:rPr lang="el-GR" dirty="0" smtClean="0"/>
              <a:t>  </a:t>
            </a:r>
            <a:r>
              <a:rPr lang="el-GR" dirty="0"/>
              <a:t>Ψήφιση επεξεργασμένου νομοσχεδίου (ονομάζεται νόμος, αφού ψηφιστεί</a:t>
            </a:r>
            <a:r>
              <a:rPr lang="el-GR" dirty="0" smtClean="0"/>
              <a:t>)</a:t>
            </a:r>
          </a:p>
          <a:p>
            <a:pPr marL="400050" indent="-400050">
              <a:buFont typeface="+mj-lt"/>
              <a:buAutoNum type="romanUcPeriod"/>
            </a:pPr>
            <a:r>
              <a:rPr lang="el-GR" dirty="0" smtClean="0"/>
              <a:t>  </a:t>
            </a:r>
            <a:r>
              <a:rPr lang="el-GR" dirty="0"/>
              <a:t>Έκδοση νόμου (υπογραφή) από Πρόεδρο της </a:t>
            </a:r>
            <a:r>
              <a:rPr lang="el-GR" dirty="0" smtClean="0"/>
              <a:t>Δημοκρατίας</a:t>
            </a:r>
          </a:p>
          <a:p>
            <a:pPr marL="400050" indent="-400050">
              <a:buFont typeface="+mj-lt"/>
              <a:buAutoNum type="romanUcPeriod"/>
            </a:pPr>
            <a:r>
              <a:rPr lang="el-GR" dirty="0" smtClean="0"/>
              <a:t>  </a:t>
            </a:r>
            <a:r>
              <a:rPr lang="el-GR" dirty="0"/>
              <a:t>Δημοσίευση νόμου στο ΦΕΚ</a:t>
            </a:r>
          </a:p>
        </p:txBody>
      </p:sp>
    </p:spTree>
    <p:extLst>
      <p:ext uri="{BB962C8B-B14F-4D97-AF65-F5344CB8AC3E}">
        <p14:creationId xmlns:p14="http://schemas.microsoft.com/office/powerpoint/2010/main" val="2242153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27201" y="624110"/>
            <a:ext cx="9777412" cy="2169890"/>
          </a:xfrm>
        </p:spPr>
        <p:txBody>
          <a:bodyPr>
            <a:normAutofit fontScale="90000"/>
          </a:bodyPr>
          <a:lstStyle/>
          <a:p>
            <a:r>
              <a:rPr lang="el-GR" b="1" i="1" u="sng" dirty="0">
                <a:latin typeface="Arial Black" panose="020B0A04020102020204" pitchFamily="34" charset="0"/>
              </a:rPr>
              <a:t>ΦΕΚ</a:t>
            </a:r>
            <a:r>
              <a:rPr lang="el-GR" i="1" dirty="0"/>
              <a:t>.</a:t>
            </a:r>
            <a:r>
              <a:rPr lang="el-GR" dirty="0"/>
              <a:t> Όλοι οι νόμοι </a:t>
            </a:r>
            <a:r>
              <a:rPr lang="el-GR" dirty="0" smtClean="0"/>
              <a:t>δημοσιεύονται </a:t>
            </a:r>
            <a:r>
              <a:rPr lang="el-GR" dirty="0"/>
              <a:t>στην Εφημερίδα της Κυβερνήσεως. Οι πολίτες μπορούν να προμηθευτούν τα αντίστοιχα φύλλα από το Εθνικό Τυπογραφείο. Ενημέρωση για όλους τους νόμους μπορείτε να πάρετε από τις ιστοσελίδες του Εθνικού Τυπογραφείου www.etk.gr.</a:t>
            </a:r>
          </a:p>
        </p:txBody>
      </p:sp>
      <p:pic>
        <p:nvPicPr>
          <p:cNvPr id="4" name="Θέση περιεχομένου 3"/>
          <p:cNvPicPr>
            <a:picLocks noGrp="1" noChangeAspect="1"/>
          </p:cNvPicPr>
          <p:nvPr>
            <p:ph idx="1"/>
          </p:nvPr>
        </p:nvPicPr>
        <p:blipFill>
          <a:blip r:embed="rId2"/>
          <a:stretch>
            <a:fillRect/>
          </a:stretch>
        </p:blipFill>
        <p:spPr>
          <a:xfrm>
            <a:off x="4467225" y="3819207"/>
            <a:ext cx="4107815" cy="2614064"/>
          </a:xfrm>
          <a:prstGeom prst="rect">
            <a:avLst/>
          </a:prstGeom>
        </p:spPr>
      </p:pic>
    </p:spTree>
    <p:extLst>
      <p:ext uri="{BB962C8B-B14F-4D97-AF65-F5344CB8AC3E}">
        <p14:creationId xmlns:p14="http://schemas.microsoft.com/office/powerpoint/2010/main" val="401145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ΑΡΜΟΔΙΟΤΗΤΕΣ ΤΗΣ ΒΟΥΛΗΣ</a:t>
            </a:r>
            <a:endParaRPr lang="el-GR" dirty="0"/>
          </a:p>
        </p:txBody>
      </p:sp>
      <p:sp>
        <p:nvSpPr>
          <p:cNvPr id="3" name="Θέση περιεχομένου 2"/>
          <p:cNvSpPr>
            <a:spLocks noGrp="1"/>
          </p:cNvSpPr>
          <p:nvPr>
            <p:ph idx="1"/>
          </p:nvPr>
        </p:nvSpPr>
        <p:spPr>
          <a:xfrm>
            <a:off x="1391920" y="2133600"/>
            <a:ext cx="10112692" cy="3777622"/>
          </a:xfrm>
        </p:spPr>
        <p:txBody>
          <a:bodyPr/>
          <a:lstStyle/>
          <a:p>
            <a:pPr marL="0" indent="0">
              <a:buNone/>
            </a:pPr>
            <a:r>
              <a:rPr lang="el-GR" sz="2400" dirty="0">
                <a:hlinkClick r:id="rId2" tooltip="β) ΚΟΙΝΟΒΟΥΛΕΥΤΙΚΟΣ ΕΛΕΓΧΟΣ&#10;Λέγεται ο έλεγχος στις πράξεις ..."/>
              </a:rPr>
              <a:t>Β </a:t>
            </a:r>
            <a:r>
              <a:rPr lang="el-GR" dirty="0" smtClean="0"/>
              <a:t> </a:t>
            </a:r>
            <a:r>
              <a:rPr lang="el-GR" sz="2400" b="1" u="sng" dirty="0">
                <a:solidFill>
                  <a:srgbClr val="7030A0"/>
                </a:solidFill>
              </a:rPr>
              <a:t>ΚΟΙΝΟΒΟΥΛΕΥΤΙΚΟΣ </a:t>
            </a:r>
            <a:r>
              <a:rPr lang="el-GR" sz="2400" b="1" u="sng" dirty="0" smtClean="0">
                <a:solidFill>
                  <a:srgbClr val="7030A0"/>
                </a:solidFill>
              </a:rPr>
              <a:t>ΕΛΕΓΧΟΣ</a:t>
            </a:r>
          </a:p>
          <a:p>
            <a:pPr>
              <a:buFont typeface="Wingdings" panose="05000000000000000000" pitchFamily="2" charset="2"/>
              <a:buChar char="v"/>
            </a:pPr>
            <a:endParaRPr lang="el-GR" sz="2400" b="1" u="sng" dirty="0"/>
          </a:p>
          <a:p>
            <a:pPr marL="0" indent="0">
              <a:buNone/>
            </a:pPr>
            <a:r>
              <a:rPr lang="el-GR" sz="2400" b="1" dirty="0" smtClean="0">
                <a:solidFill>
                  <a:schemeClr val="accent5">
                    <a:lumMod val="75000"/>
                  </a:schemeClr>
                </a:solidFill>
              </a:rPr>
              <a:t>« Λέγεται </a:t>
            </a:r>
            <a:r>
              <a:rPr lang="el-GR" sz="2400" b="1" dirty="0">
                <a:solidFill>
                  <a:schemeClr val="accent5">
                    <a:lumMod val="75000"/>
                  </a:schemeClr>
                </a:solidFill>
              </a:rPr>
              <a:t>ο έλεγχος στις πράξεις της Κυβέρνησης. </a:t>
            </a:r>
            <a:endParaRPr lang="el-GR" sz="2400" b="1" dirty="0" smtClean="0">
              <a:solidFill>
                <a:schemeClr val="accent5">
                  <a:lumMod val="75000"/>
                </a:schemeClr>
              </a:solidFill>
            </a:endParaRPr>
          </a:p>
          <a:p>
            <a:pPr marL="0" indent="0">
              <a:buNone/>
            </a:pPr>
            <a:r>
              <a:rPr lang="el-GR" sz="2400" b="1" dirty="0" smtClean="0">
                <a:solidFill>
                  <a:schemeClr val="accent5">
                    <a:lumMod val="75000"/>
                  </a:schemeClr>
                </a:solidFill>
              </a:rPr>
              <a:t>Γίνεται </a:t>
            </a:r>
            <a:r>
              <a:rPr lang="el-GR" sz="2400" b="1" dirty="0">
                <a:solidFill>
                  <a:schemeClr val="accent5">
                    <a:lumMod val="75000"/>
                  </a:schemeClr>
                </a:solidFill>
              </a:rPr>
              <a:t>τουλάχιστον 2 φορές την </a:t>
            </a:r>
            <a:r>
              <a:rPr lang="el-GR" sz="2400" b="1" dirty="0" smtClean="0">
                <a:solidFill>
                  <a:schemeClr val="accent5">
                    <a:lumMod val="75000"/>
                  </a:schemeClr>
                </a:solidFill>
              </a:rPr>
              <a:t>εβδομάδα ».</a:t>
            </a:r>
            <a:endParaRPr lang="el-GR" sz="2400" b="1" u="sng" dirty="0" smtClean="0">
              <a:solidFill>
                <a:schemeClr val="accent5">
                  <a:lumMod val="75000"/>
                </a:schemeClr>
              </a:solidFill>
            </a:endParaRPr>
          </a:p>
          <a:p>
            <a:pPr>
              <a:buFont typeface="Wingdings" panose="05000000000000000000" pitchFamily="2" charset="2"/>
              <a:buChar char="v"/>
            </a:pPr>
            <a:endParaRPr lang="el-GR" sz="2400" b="1" u="sng" dirty="0"/>
          </a:p>
          <a:p>
            <a:pPr>
              <a:buFont typeface="Wingdings" panose="05000000000000000000" pitchFamily="2" charset="2"/>
              <a:buChar char="v"/>
            </a:pPr>
            <a:endParaRPr lang="el-GR" sz="2400" b="1" u="sng" dirty="0"/>
          </a:p>
        </p:txBody>
      </p:sp>
    </p:spTree>
    <p:extLst>
      <p:ext uri="{BB962C8B-B14F-4D97-AF65-F5344CB8AC3E}">
        <p14:creationId xmlns:p14="http://schemas.microsoft.com/office/powerpoint/2010/main" val="142861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ΜΕΣΑ ΚΟΙΝΟΒΟΥΛΕΥΤΙΚΟΥ ΕΛΕΓΧΟΥ</a:t>
            </a:r>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b="1" dirty="0">
                <a:solidFill>
                  <a:srgbClr val="0070C0"/>
                </a:solidFill>
              </a:rPr>
              <a:t>Ερωτήσεις: </a:t>
            </a:r>
            <a:endParaRPr lang="el-GR" b="1" dirty="0" smtClean="0">
              <a:solidFill>
                <a:srgbClr val="0070C0"/>
              </a:solidFill>
            </a:endParaRPr>
          </a:p>
          <a:p>
            <a:pPr marL="0" indent="0">
              <a:buNone/>
            </a:pPr>
            <a:r>
              <a:rPr lang="el-GR" b="1" dirty="0" smtClean="0"/>
              <a:t>-</a:t>
            </a:r>
            <a:r>
              <a:rPr lang="el-GR" b="1" dirty="0"/>
              <a:t>Αφορούν οποιαδήποτε δημόσια υπόθεση </a:t>
            </a:r>
            <a:endParaRPr lang="el-GR" b="1" dirty="0" smtClean="0"/>
          </a:p>
          <a:p>
            <a:pPr marL="0" indent="0">
              <a:buNone/>
            </a:pPr>
            <a:r>
              <a:rPr lang="el-GR" b="1" dirty="0" smtClean="0"/>
              <a:t>-</a:t>
            </a:r>
            <a:r>
              <a:rPr lang="el-GR" b="1" dirty="0"/>
              <a:t>Μπορεί να συνοδεύονται και από αίτημα κατάθεσης εγγράφων </a:t>
            </a:r>
            <a:endParaRPr lang="el-GR" b="1" dirty="0" smtClean="0"/>
          </a:p>
          <a:p>
            <a:pPr marL="0" indent="0">
              <a:buNone/>
            </a:pPr>
            <a:r>
              <a:rPr lang="el-GR" b="1" dirty="0" smtClean="0"/>
              <a:t>-Ο </a:t>
            </a:r>
            <a:r>
              <a:rPr lang="el-GR" b="1" dirty="0"/>
              <a:t>Υπουργός πρέπει να απαντήσει εγγράφως σε 25 ημέρες </a:t>
            </a:r>
            <a:endParaRPr lang="el-GR" b="1" dirty="0" smtClean="0"/>
          </a:p>
          <a:p>
            <a:pPr>
              <a:buFont typeface="Wingdings" panose="05000000000000000000" pitchFamily="2" charset="2"/>
              <a:buChar char="Ø"/>
            </a:pPr>
            <a:r>
              <a:rPr lang="el-GR" b="1" dirty="0">
                <a:solidFill>
                  <a:srgbClr val="0070C0"/>
                </a:solidFill>
              </a:rPr>
              <a:t> </a:t>
            </a:r>
            <a:r>
              <a:rPr lang="el-GR" b="1" dirty="0" smtClean="0">
                <a:solidFill>
                  <a:srgbClr val="0070C0"/>
                </a:solidFill>
              </a:rPr>
              <a:t>Επερωτήσεις</a:t>
            </a:r>
          </a:p>
          <a:p>
            <a:pPr marL="0" indent="0">
              <a:buNone/>
            </a:pPr>
            <a:r>
              <a:rPr lang="el-GR" b="1" dirty="0"/>
              <a:t> -Αφορούν έλεγχο των πράξεων ή παραλείψεων της </a:t>
            </a:r>
            <a:r>
              <a:rPr lang="el-GR" b="1" dirty="0" smtClean="0"/>
              <a:t>Κυβέρνησης</a:t>
            </a:r>
          </a:p>
          <a:p>
            <a:pPr marL="0" indent="0">
              <a:buNone/>
            </a:pPr>
            <a:r>
              <a:rPr lang="el-GR" b="1" dirty="0" smtClean="0"/>
              <a:t> </a:t>
            </a:r>
            <a:r>
              <a:rPr lang="el-GR" b="1" dirty="0" smtClean="0"/>
              <a:t>-</a:t>
            </a:r>
            <a:r>
              <a:rPr lang="el-GR" b="1" dirty="0" err="1" smtClean="0"/>
              <a:t>Συζητώνται</a:t>
            </a:r>
            <a:r>
              <a:rPr lang="el-GR" b="1" dirty="0" smtClean="0"/>
              <a:t> </a:t>
            </a:r>
            <a:r>
              <a:rPr lang="el-GR" b="1" dirty="0"/>
              <a:t>στην ολομέλεια της Βουλής</a:t>
            </a:r>
          </a:p>
        </p:txBody>
      </p:sp>
    </p:spTree>
    <p:extLst>
      <p:ext uri="{BB962C8B-B14F-4D97-AF65-F5344CB8AC3E}">
        <p14:creationId xmlns:p14="http://schemas.microsoft.com/office/powerpoint/2010/main" val="3317759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ΜΕΣΑ ΚΟΙΝΟΒΟΥΛΕΥΤΙΚΟΥ ΕΛΕΓΧΟΥ</a:t>
            </a:r>
            <a:endParaRPr lang="el-GR" dirty="0"/>
          </a:p>
        </p:txBody>
      </p:sp>
      <p:sp>
        <p:nvSpPr>
          <p:cNvPr id="3" name="Θέση περιεχομένου 2"/>
          <p:cNvSpPr>
            <a:spLocks noGrp="1"/>
          </p:cNvSpPr>
          <p:nvPr>
            <p:ph idx="1"/>
          </p:nvPr>
        </p:nvSpPr>
        <p:spPr/>
        <p:txBody>
          <a:bodyPr>
            <a:normAutofit lnSpcReduction="10000"/>
          </a:bodyPr>
          <a:lstStyle/>
          <a:p>
            <a:r>
              <a:rPr lang="el-GR" b="1" dirty="0">
                <a:solidFill>
                  <a:srgbClr val="0070C0"/>
                </a:solidFill>
              </a:rPr>
              <a:t>Επίκαιρες ερωτήσεις και </a:t>
            </a:r>
            <a:r>
              <a:rPr lang="el-GR" b="1" dirty="0" smtClean="0">
                <a:solidFill>
                  <a:srgbClr val="0070C0"/>
                </a:solidFill>
              </a:rPr>
              <a:t>επερωτήσεις</a:t>
            </a:r>
          </a:p>
          <a:p>
            <a:pPr marL="0" indent="0">
              <a:buNone/>
            </a:pPr>
            <a:r>
              <a:rPr lang="el-GR" b="1" dirty="0" smtClean="0"/>
              <a:t>-</a:t>
            </a:r>
            <a:r>
              <a:rPr lang="el-GR" b="1" dirty="0"/>
              <a:t>Αφορούν θέματα </a:t>
            </a:r>
            <a:r>
              <a:rPr lang="el-GR" b="1" dirty="0" smtClean="0"/>
              <a:t>επικαιρότητας</a:t>
            </a:r>
          </a:p>
          <a:p>
            <a:pPr marL="0" indent="0">
              <a:buNone/>
            </a:pPr>
            <a:r>
              <a:rPr lang="el-GR" b="1" dirty="0" smtClean="0"/>
              <a:t> </a:t>
            </a:r>
            <a:r>
              <a:rPr lang="el-GR" b="1" dirty="0"/>
              <a:t>-Απαντώνται προφορικά από τον αρμόδιο Υπουργό ή τον Πρωθυπουργό</a:t>
            </a:r>
            <a:endParaRPr lang="el-GR" b="1" dirty="0" smtClean="0"/>
          </a:p>
          <a:p>
            <a:r>
              <a:rPr lang="el-GR" b="1" dirty="0" smtClean="0">
                <a:solidFill>
                  <a:srgbClr val="0070C0"/>
                </a:solidFill>
              </a:rPr>
              <a:t>Αναφορές</a:t>
            </a:r>
          </a:p>
          <a:p>
            <a:pPr marL="0" indent="0">
              <a:buNone/>
            </a:pPr>
            <a:r>
              <a:rPr lang="el-GR" b="1" dirty="0" smtClean="0"/>
              <a:t>-</a:t>
            </a:r>
            <a:r>
              <a:rPr lang="el-GR" b="1" dirty="0"/>
              <a:t>Κατατίθενται από πολίτες και μπορούν να υιοθετηθούν από Βουλευτές</a:t>
            </a:r>
            <a:endParaRPr lang="el-GR" b="1" dirty="0" smtClean="0"/>
          </a:p>
          <a:p>
            <a:r>
              <a:rPr lang="el-GR" b="1" dirty="0">
                <a:solidFill>
                  <a:srgbClr val="0070C0"/>
                </a:solidFill>
              </a:rPr>
              <a:t>Αιτήσεις Κατάθεσης </a:t>
            </a:r>
            <a:r>
              <a:rPr lang="el-GR" b="1" dirty="0" smtClean="0">
                <a:solidFill>
                  <a:srgbClr val="0070C0"/>
                </a:solidFill>
              </a:rPr>
              <a:t>Εγγράφων</a:t>
            </a:r>
          </a:p>
          <a:p>
            <a:pPr marL="0" indent="0">
              <a:buNone/>
            </a:pPr>
            <a:r>
              <a:rPr lang="el-GR" b="1" dirty="0" smtClean="0"/>
              <a:t>Το </a:t>
            </a:r>
            <a:r>
              <a:rPr lang="el-GR" b="1" dirty="0"/>
              <a:t>αίτημα απευθύνεται στον αρμόδιο Υπουργό, που θα πρέπει σε 1 μήνα να καταθέσει το έγγραφο. Εξαιρούνται έγγραφα δημόσιας ασφάλειας.</a:t>
            </a:r>
            <a:endParaRPr lang="el-GR" b="1" dirty="0" smtClean="0"/>
          </a:p>
          <a:p>
            <a:r>
              <a:rPr lang="el-GR" b="1" dirty="0">
                <a:solidFill>
                  <a:srgbClr val="0070C0"/>
                </a:solidFill>
              </a:rPr>
              <a:t>Πρόταση </a:t>
            </a:r>
            <a:r>
              <a:rPr lang="el-GR" b="1" dirty="0" smtClean="0">
                <a:solidFill>
                  <a:srgbClr val="0070C0"/>
                </a:solidFill>
              </a:rPr>
              <a:t>δυσπιστίας</a:t>
            </a:r>
          </a:p>
          <a:p>
            <a:pPr marL="0" indent="0">
              <a:buNone/>
            </a:pPr>
            <a:r>
              <a:rPr lang="el-GR" b="1" dirty="0" smtClean="0"/>
              <a:t>Αφορά </a:t>
            </a:r>
            <a:r>
              <a:rPr lang="el-GR" b="1" dirty="0"/>
              <a:t>την παραμονή της Κυβέρνησης στην εξουσία.</a:t>
            </a:r>
          </a:p>
        </p:txBody>
      </p:sp>
    </p:spTree>
    <p:extLst>
      <p:ext uri="{BB962C8B-B14F-4D97-AF65-F5344CB8AC3E}">
        <p14:creationId xmlns:p14="http://schemas.microsoft.com/office/powerpoint/2010/main" val="1980994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ΜΕΣΑ ΚΟΙΝΟΒΟΥΛΕΥΤΙΚΟΥ ΕΛΕΓΧΟΥ</a:t>
            </a:r>
            <a:endParaRPr lang="el-GR" dirty="0"/>
          </a:p>
        </p:txBody>
      </p:sp>
      <p:sp>
        <p:nvSpPr>
          <p:cNvPr id="3" name="Θέση περιεχομένου 2"/>
          <p:cNvSpPr>
            <a:spLocks noGrp="1"/>
          </p:cNvSpPr>
          <p:nvPr>
            <p:ph idx="1"/>
          </p:nvPr>
        </p:nvSpPr>
        <p:spPr>
          <a:xfrm>
            <a:off x="1503680" y="2133600"/>
            <a:ext cx="10000932" cy="3777622"/>
          </a:xfrm>
        </p:spPr>
        <p:txBody>
          <a:bodyPr>
            <a:normAutofit fontScale="85000" lnSpcReduction="10000"/>
          </a:bodyPr>
          <a:lstStyle/>
          <a:p>
            <a:r>
              <a:rPr lang="el-GR" b="1" dirty="0">
                <a:solidFill>
                  <a:srgbClr val="0070C0"/>
                </a:solidFill>
              </a:rPr>
              <a:t>Έλεγχος ανεξάρτητων </a:t>
            </a:r>
            <a:r>
              <a:rPr lang="el-GR" b="1" dirty="0" smtClean="0">
                <a:solidFill>
                  <a:srgbClr val="0070C0"/>
                </a:solidFill>
              </a:rPr>
              <a:t>αρχών</a:t>
            </a:r>
          </a:p>
          <a:p>
            <a:pPr marL="0" indent="0">
              <a:buNone/>
            </a:pPr>
            <a:r>
              <a:rPr lang="el-GR" b="1" dirty="0" smtClean="0"/>
              <a:t>Γίνεται </a:t>
            </a:r>
            <a:r>
              <a:rPr lang="el-GR" b="1" dirty="0"/>
              <a:t>μία φορά κάθε έτος, μετά από την έκθεση που υποβάλουν οι ανεξάρτητες αρχές στη Βουλή.</a:t>
            </a:r>
            <a:endParaRPr lang="el-GR" b="1" dirty="0" smtClean="0"/>
          </a:p>
          <a:p>
            <a:r>
              <a:rPr lang="el-GR" b="1" dirty="0">
                <a:solidFill>
                  <a:srgbClr val="0070C0"/>
                </a:solidFill>
              </a:rPr>
              <a:t>Συζήτηση προ ημερησίας </a:t>
            </a:r>
            <a:r>
              <a:rPr lang="el-GR" b="1" dirty="0" smtClean="0">
                <a:solidFill>
                  <a:srgbClr val="0070C0"/>
                </a:solidFill>
              </a:rPr>
              <a:t>διατάξεως</a:t>
            </a:r>
          </a:p>
          <a:p>
            <a:pPr marL="0" indent="0">
              <a:buNone/>
            </a:pPr>
            <a:r>
              <a:rPr lang="el-GR" b="1" dirty="0" smtClean="0"/>
              <a:t>-    Γίνεται </a:t>
            </a:r>
            <a:r>
              <a:rPr lang="el-GR" b="1" dirty="0"/>
              <a:t>για θέματα εθνικά ή γενικότερου ενδιαφέροντος </a:t>
            </a:r>
            <a:endParaRPr lang="el-GR" b="1" dirty="0" smtClean="0"/>
          </a:p>
          <a:p>
            <a:pPr>
              <a:buFontTx/>
              <a:buChar char="-"/>
            </a:pPr>
            <a:r>
              <a:rPr lang="el-GR" b="1" dirty="0" smtClean="0"/>
              <a:t>Γίνεται </a:t>
            </a:r>
            <a:r>
              <a:rPr lang="el-GR" b="1" dirty="0"/>
              <a:t>με πρωτοβουλία του Πρωθυπουργού, που ενημερώνει τη </a:t>
            </a:r>
            <a:r>
              <a:rPr lang="el-GR" b="1" dirty="0" smtClean="0"/>
              <a:t>Βουλή</a:t>
            </a:r>
          </a:p>
          <a:p>
            <a:pPr>
              <a:buFontTx/>
              <a:buChar char="-"/>
            </a:pPr>
            <a:r>
              <a:rPr lang="el-GR" b="1" dirty="0" smtClean="0"/>
              <a:t> </a:t>
            </a:r>
            <a:r>
              <a:rPr lang="el-GR" b="1" dirty="0"/>
              <a:t>Ακολουθεί συζήτηση στη Βουλή αρχές στη Βουλή</a:t>
            </a:r>
            <a:endParaRPr lang="el-GR" b="1" dirty="0" smtClean="0"/>
          </a:p>
          <a:p>
            <a:r>
              <a:rPr lang="el-GR" b="1" dirty="0">
                <a:solidFill>
                  <a:srgbClr val="0070C0"/>
                </a:solidFill>
              </a:rPr>
              <a:t>Προκαταρκτική </a:t>
            </a:r>
            <a:r>
              <a:rPr lang="el-GR" b="1" dirty="0" smtClean="0">
                <a:solidFill>
                  <a:srgbClr val="0070C0"/>
                </a:solidFill>
              </a:rPr>
              <a:t>εξέταση</a:t>
            </a:r>
          </a:p>
          <a:p>
            <a:pPr marL="0" indent="0">
              <a:buNone/>
            </a:pPr>
            <a:r>
              <a:rPr lang="el-GR" b="1" dirty="0" smtClean="0"/>
              <a:t>-    Γίνεται </a:t>
            </a:r>
            <a:r>
              <a:rPr lang="el-GR" b="1" dirty="0"/>
              <a:t>για να ασκηθεί δίωξη σε Υπουργούς για ποινικά αδικήματα κατά την άσκηση των καθηκόντων τους </a:t>
            </a:r>
            <a:endParaRPr lang="el-GR" b="1" dirty="0" smtClean="0"/>
          </a:p>
          <a:p>
            <a:pPr>
              <a:buFontTx/>
              <a:buChar char="-"/>
            </a:pPr>
            <a:r>
              <a:rPr lang="el-GR" b="1" dirty="0" smtClean="0"/>
              <a:t>Υποβάλλεται </a:t>
            </a:r>
            <a:r>
              <a:rPr lang="el-GR" b="1" dirty="0"/>
              <a:t>πρόταση από 30 τουλάχιστον βουλευτές, που πρέπει να ψηφιστεί από την απόλυτη πλειοψηφία του συνολικού αριθμού των </a:t>
            </a:r>
            <a:r>
              <a:rPr lang="el-GR" b="1" dirty="0" smtClean="0"/>
              <a:t>βουλευτών</a:t>
            </a:r>
          </a:p>
          <a:p>
            <a:pPr marL="0" indent="0">
              <a:buNone/>
            </a:pPr>
            <a:r>
              <a:rPr lang="el-GR" b="1" dirty="0" smtClean="0"/>
              <a:t> </a:t>
            </a:r>
            <a:r>
              <a:rPr lang="el-GR" b="1" dirty="0"/>
              <a:t>- </a:t>
            </a:r>
            <a:r>
              <a:rPr lang="el-GR" b="1" dirty="0" smtClean="0"/>
              <a:t>  Το </a:t>
            </a:r>
            <a:r>
              <a:rPr lang="el-GR" b="1" dirty="0"/>
              <a:t>πόρισμα της επιτροπής συζητείται στη Βουλή και γίνεται ψηφοφορία για τη δίωξη</a:t>
            </a:r>
          </a:p>
        </p:txBody>
      </p:sp>
    </p:spTree>
    <p:extLst>
      <p:ext uri="{BB962C8B-B14F-4D97-AF65-F5344CB8AC3E}">
        <p14:creationId xmlns:p14="http://schemas.microsoft.com/office/powerpoint/2010/main" val="2806475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ΜΕΣΑ ΚΟΙΝΟΒΟΥΛΕΥΤΙΚΟΥ ΕΛΕΓΧΟΥ</a:t>
            </a:r>
            <a:endParaRPr lang="el-GR" dirty="0"/>
          </a:p>
        </p:txBody>
      </p:sp>
      <p:sp>
        <p:nvSpPr>
          <p:cNvPr id="3" name="Θέση περιεχομένου 2"/>
          <p:cNvSpPr>
            <a:spLocks noGrp="1"/>
          </p:cNvSpPr>
          <p:nvPr>
            <p:ph idx="1"/>
          </p:nvPr>
        </p:nvSpPr>
        <p:spPr>
          <a:xfrm>
            <a:off x="1005840" y="2133600"/>
            <a:ext cx="10498772" cy="3777622"/>
          </a:xfrm>
        </p:spPr>
        <p:txBody>
          <a:bodyPr>
            <a:normAutofit fontScale="92500" lnSpcReduction="20000"/>
          </a:bodyPr>
          <a:lstStyle/>
          <a:p>
            <a:r>
              <a:rPr lang="el-GR" b="1" dirty="0">
                <a:solidFill>
                  <a:srgbClr val="0070C0"/>
                </a:solidFill>
              </a:rPr>
              <a:t>Σύσταση εξεταστικής </a:t>
            </a:r>
            <a:r>
              <a:rPr lang="el-GR" b="1" dirty="0" smtClean="0">
                <a:solidFill>
                  <a:srgbClr val="0070C0"/>
                </a:solidFill>
              </a:rPr>
              <a:t>επιτροπής</a:t>
            </a:r>
          </a:p>
          <a:p>
            <a:pPr>
              <a:buFontTx/>
              <a:buChar char="-"/>
            </a:pPr>
            <a:r>
              <a:rPr lang="el-GR" b="1" dirty="0" smtClean="0"/>
              <a:t>Γίνεται </a:t>
            </a:r>
            <a:r>
              <a:rPr lang="el-GR" b="1" dirty="0"/>
              <a:t>για εξέταση ειδικών ζητημάτων δημόσιου </a:t>
            </a:r>
            <a:r>
              <a:rPr lang="el-GR" b="1" dirty="0" smtClean="0"/>
              <a:t>ενδιαφέροντος</a:t>
            </a:r>
          </a:p>
          <a:p>
            <a:pPr>
              <a:buFontTx/>
              <a:buChar char="-"/>
            </a:pPr>
            <a:r>
              <a:rPr lang="el-GR" b="1" dirty="0" smtClean="0"/>
              <a:t> Απαιτείται </a:t>
            </a:r>
            <a:r>
              <a:rPr lang="el-GR" b="1" dirty="0"/>
              <a:t>απόφαση της Ολομέλειας με απόλυτη πλειοψηφίας, που δεν μπορεί να είναι λιγότερη από τα 2/5 των Βουλευτών (120</a:t>
            </a:r>
            <a:r>
              <a:rPr lang="el-GR" b="1" dirty="0" smtClean="0"/>
              <a:t>)</a:t>
            </a:r>
          </a:p>
          <a:p>
            <a:pPr>
              <a:buFontTx/>
              <a:buChar char="-"/>
            </a:pPr>
            <a:r>
              <a:rPr lang="el-GR" b="1" dirty="0" smtClean="0"/>
              <a:t> Η </a:t>
            </a:r>
            <a:r>
              <a:rPr lang="el-GR" b="1" dirty="0"/>
              <a:t>επιτροπή συντάσσει πόρισμα, που μπορεί να συζητηθεί στη Βουλή, αν το προτείνει το 1/5 των Βουλευτών (60)</a:t>
            </a:r>
            <a:endParaRPr lang="el-GR" b="1" dirty="0" smtClean="0"/>
          </a:p>
          <a:p>
            <a:r>
              <a:rPr lang="el-GR" dirty="0"/>
              <a:t> </a:t>
            </a:r>
            <a:r>
              <a:rPr lang="el-GR" b="1" dirty="0">
                <a:solidFill>
                  <a:srgbClr val="0070C0"/>
                </a:solidFill>
              </a:rPr>
              <a:t>Πρόταση μομφής κατά του Προέδρου της Βουλής ή μέλους του </a:t>
            </a:r>
            <a:r>
              <a:rPr lang="el-GR" b="1" dirty="0" smtClean="0">
                <a:solidFill>
                  <a:srgbClr val="0070C0"/>
                </a:solidFill>
              </a:rPr>
              <a:t>Προεδρείου</a:t>
            </a:r>
          </a:p>
          <a:p>
            <a:pPr marL="0" indent="0">
              <a:buNone/>
            </a:pPr>
            <a:r>
              <a:rPr lang="el-GR" b="1" dirty="0"/>
              <a:t> - Προτείνεται από 50 τουλάχιστον βουλευτές </a:t>
            </a:r>
            <a:endParaRPr lang="el-GR" b="1" dirty="0" smtClean="0"/>
          </a:p>
          <a:p>
            <a:pPr>
              <a:buFontTx/>
              <a:buChar char="-"/>
            </a:pPr>
            <a:r>
              <a:rPr lang="el-GR" b="1" dirty="0" smtClean="0"/>
              <a:t>Ακολουθεί </a:t>
            </a:r>
            <a:r>
              <a:rPr lang="el-GR" b="1" dirty="0"/>
              <a:t>ψηφοφορία και εάν εγκριθεί τερματίζεται η θητεία του </a:t>
            </a:r>
            <a:r>
              <a:rPr lang="el-GR" b="1" dirty="0" smtClean="0"/>
              <a:t>Προέδρου </a:t>
            </a:r>
          </a:p>
          <a:p>
            <a:pPr>
              <a:buFont typeface="Wingdings" panose="05000000000000000000" pitchFamily="2" charset="2"/>
              <a:buChar char="Ø"/>
            </a:pPr>
            <a:r>
              <a:rPr lang="el-GR" dirty="0" smtClean="0"/>
              <a:t> </a:t>
            </a:r>
            <a:r>
              <a:rPr lang="el-GR" b="1" dirty="0" smtClean="0">
                <a:solidFill>
                  <a:srgbClr val="0070C0"/>
                </a:solidFill>
              </a:rPr>
              <a:t>Επιτροπή θεσμών και διαφάνειας</a:t>
            </a:r>
          </a:p>
          <a:p>
            <a:pPr>
              <a:buFontTx/>
              <a:buChar char="-"/>
            </a:pPr>
            <a:r>
              <a:rPr lang="el-GR" b="1" dirty="0" smtClean="0"/>
              <a:t> Μπορεί να καλεί σε ακρόαση λειτουργούς του Κράτους. Υποβάλει έκθεση που συζητείται στη Βουλή.</a:t>
            </a:r>
            <a:endParaRPr lang="el-GR" b="1" dirty="0"/>
          </a:p>
        </p:txBody>
      </p:sp>
    </p:spTree>
    <p:extLst>
      <p:ext uri="{BB962C8B-B14F-4D97-AF65-F5344CB8AC3E}">
        <p14:creationId xmlns:p14="http://schemas.microsoft.com/office/powerpoint/2010/main" val="1846856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44430"/>
            <a:ext cx="8911687" cy="1280890"/>
          </a:xfrm>
        </p:spPr>
        <p:txBody>
          <a:bodyPr/>
          <a:lstStyle/>
          <a:p>
            <a:r>
              <a:rPr lang="el-GR" b="1" u="sng" dirty="0" smtClean="0"/>
              <a:t>Γ. ΔΙΟΡΙΣΜΟΣ </a:t>
            </a:r>
            <a:r>
              <a:rPr lang="el-GR" b="1" u="sng" dirty="0"/>
              <a:t>ΤΗΣ </a:t>
            </a:r>
            <a:r>
              <a:rPr lang="el-GR" b="1" u="sng" dirty="0" smtClean="0"/>
              <a:t>ΚΥΒΕΡΝΗΣΗΣ</a:t>
            </a:r>
            <a:endParaRPr lang="el-GR" b="1" u="sng" dirty="0"/>
          </a:p>
        </p:txBody>
      </p:sp>
      <p:sp>
        <p:nvSpPr>
          <p:cNvPr id="3" name="Θέση περιεχομένου 2"/>
          <p:cNvSpPr>
            <a:spLocks noGrp="1"/>
          </p:cNvSpPr>
          <p:nvPr>
            <p:ph idx="1"/>
          </p:nvPr>
        </p:nvSpPr>
        <p:spPr/>
        <p:txBody>
          <a:bodyPr/>
          <a:lstStyle/>
          <a:p>
            <a:pPr>
              <a:buFontTx/>
              <a:buChar char="-"/>
            </a:pPr>
            <a:r>
              <a:rPr lang="el-GR" b="1" dirty="0" smtClean="0"/>
              <a:t>Ο </a:t>
            </a:r>
            <a:r>
              <a:rPr lang="el-GR" b="1" dirty="0"/>
              <a:t>αρχηγός του κόμματος που έχει την απόλυτη πλειοψηφία </a:t>
            </a:r>
            <a:r>
              <a:rPr lang="el-GR" b="1" dirty="0" smtClean="0"/>
              <a:t>(151ΒΟΥΛΕΥΤΕΣ) επισκέπτεται </a:t>
            </a:r>
            <a:r>
              <a:rPr lang="el-GR" b="1" dirty="0"/>
              <a:t>τον Πρόεδρο της </a:t>
            </a:r>
            <a:r>
              <a:rPr lang="el-GR" b="1" dirty="0" smtClean="0"/>
              <a:t>Δημοκρατίας</a:t>
            </a:r>
          </a:p>
          <a:p>
            <a:pPr>
              <a:buFontTx/>
              <a:buChar char="-"/>
            </a:pPr>
            <a:r>
              <a:rPr lang="el-GR" b="1" dirty="0" smtClean="0"/>
              <a:t> </a:t>
            </a:r>
            <a:r>
              <a:rPr lang="el-GR" b="1" dirty="0"/>
              <a:t>Ο Πρόεδρος τον διορίζει Πρωθυπουργό με ορκωμοσία και του δίνει εντολή σχηματισμού </a:t>
            </a:r>
            <a:r>
              <a:rPr lang="el-GR" b="1" dirty="0" smtClean="0"/>
              <a:t>Κυβέρνησης</a:t>
            </a:r>
          </a:p>
          <a:p>
            <a:pPr>
              <a:buFontTx/>
              <a:buChar char="-"/>
            </a:pPr>
            <a:r>
              <a:rPr lang="el-GR" b="1" dirty="0" smtClean="0"/>
              <a:t> </a:t>
            </a:r>
            <a:r>
              <a:rPr lang="el-GR" b="1" dirty="0"/>
              <a:t>Μέσα σε 15 ημέρες από την ορκωμοσία η Κυβέρνηση πρέπει να πάρει ψήφο εμπιστοσύνης από τη Βουλή </a:t>
            </a:r>
            <a:endParaRPr lang="el-GR" b="1" dirty="0" smtClean="0"/>
          </a:p>
          <a:p>
            <a:pPr>
              <a:buFontTx/>
              <a:buChar char="-"/>
            </a:pPr>
            <a:r>
              <a:rPr lang="el-GR" b="1" dirty="0" smtClean="0"/>
              <a:t>Απαιτείται </a:t>
            </a:r>
            <a:r>
              <a:rPr lang="el-GR" b="1" dirty="0"/>
              <a:t>πλειοψηφία των παρόντων, όχι όμως μικρότερη από 120 βουλευτές (2/5)</a:t>
            </a:r>
          </a:p>
        </p:txBody>
      </p:sp>
    </p:spTree>
    <p:extLst>
      <p:ext uri="{BB962C8B-B14F-4D97-AF65-F5344CB8AC3E}">
        <p14:creationId xmlns:p14="http://schemas.microsoft.com/office/powerpoint/2010/main" val="74749207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89</TotalTime>
  <Words>574</Words>
  <Application>Microsoft Office PowerPoint</Application>
  <PresentationFormat>Ευρεία οθόνη</PresentationFormat>
  <Paragraphs>86</Paragraphs>
  <Slides>14</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14</vt:i4>
      </vt:variant>
    </vt:vector>
  </HeadingPairs>
  <TitlesOfParts>
    <vt:vector size="21" baseType="lpstr">
      <vt:lpstr>Arial</vt:lpstr>
      <vt:lpstr>Arial Black</vt:lpstr>
      <vt:lpstr>Century Gothic</vt:lpstr>
      <vt:lpstr>Times New Roman</vt:lpstr>
      <vt:lpstr>Wingdings</vt:lpstr>
      <vt:lpstr>Wingdings 3</vt:lpstr>
      <vt:lpstr>Wisp</vt:lpstr>
      <vt:lpstr>10.1.2. ΑΡΜΟΔΙΟΤΗΤΕΣ ΤΗΣ ΒΟΥΛΗΣ             ΝΟΜΟΘΕΤΙΚΗ ΛΕΙΤΟΥΡΓΙΑ</vt:lpstr>
      <vt:lpstr>ΑΡΜΟΔΙΟΤΗΤΕΣ ΤΗΣ ΒΟΥΛΗΣ</vt:lpstr>
      <vt:lpstr>ΦΕΚ. Όλοι οι νόμοι δημοσιεύονται στην Εφημερίδα της Κυβερνήσεως. Οι πολίτες μπορούν να προμηθευτούν τα αντίστοιχα φύλλα από το Εθνικό Τυπογραφείο. Ενημέρωση για όλους τους νόμους μπορείτε να πάρετε από τις ιστοσελίδες του Εθνικού Τυπογραφείου www.etk.gr.</vt:lpstr>
      <vt:lpstr>ΑΡΜΟΔΙΟΤΗΤΕΣ ΤΗΣ ΒΟΥΛΗΣ</vt:lpstr>
      <vt:lpstr>ΜΕΣΑ ΚΟΙΝΟΒΟΥΛΕΥΤΙΚΟΥ ΕΛΕΓΧΟΥ</vt:lpstr>
      <vt:lpstr>ΜΕΣΑ ΚΟΙΝΟΒΟΥΛΕΥΤΙΚΟΥ ΕΛΕΓΧΟΥ</vt:lpstr>
      <vt:lpstr>ΜΕΣΑ ΚΟΙΝΟΒΟΥΛΕΥΤΙΚΟΥ ΕΛΕΓΧΟΥ</vt:lpstr>
      <vt:lpstr>ΜΕΣΑ ΚΟΙΝΟΒΟΥΛΕΥΤΙΚΟΥ ΕΛΕΓΧΟΥ</vt:lpstr>
      <vt:lpstr>Γ. ΔΙΟΡΙΣΜΟΣ ΤΗΣ ΚΥΒΕΡΝΗΣΗΣ</vt:lpstr>
      <vt:lpstr>Δ. Ψήφιση προϋπολογισμού</vt:lpstr>
      <vt:lpstr>Ε. Επικύρωση διεθνών συμβάσεων      (π.χ. η έκταση των χωρικών μας υδάτων)   </vt:lpstr>
      <vt:lpstr>ΣΤ. Αναθεώρηση του Συντάγματος</vt:lpstr>
      <vt:lpstr>Ζ. ΔΙΚΑΣΤΙΚΟΥ ΧΑΡΑΚΤΗΡΑ ΑΡΜΟΔΙΟΤΗΤΕΣ</vt:lpstr>
      <vt:lpstr>ΠΡΟΤΑΣΗ ΔΥΣΠΙΣΤΙΑΣ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10.1.2. ΑΡΜΟΔΙΟΤΗΤΕΣ ΤΗΣ ΒΟΥΛΗΣ             ΝΟΜΟΘΕΤΙΚΗ ΛΕΙΤΟΥΡΓΙΑ</dc:title>
  <dc:creator>Στέλλα Κολοβού</dc:creator>
  <cp:lastModifiedBy>Στέλλα Κολοβού</cp:lastModifiedBy>
  <cp:revision>34</cp:revision>
  <dcterms:created xsi:type="dcterms:W3CDTF">2021-03-02T07:28:39Z</dcterms:created>
  <dcterms:modified xsi:type="dcterms:W3CDTF">2021-03-09T09:25:22Z</dcterms:modified>
</cp:coreProperties>
</file>