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77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7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9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49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91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53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856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84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90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1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364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9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25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30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311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934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534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77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03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2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3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3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4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39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29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40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01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8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FE8CFB-CACB-43AB-83CA-2A84F5B858B5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76A2-1BA8-44E6-B0D6-1C3BF1BBBC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18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0" y="1"/>
            <a:ext cx="12100560" cy="16906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b="1" u="sng" dirty="0" smtClean="0">
                <a:latin typeface="Arial Black" panose="020B0A04020102020204" pitchFamily="34" charset="0"/>
              </a:rPr>
              <a:t/>
            </a:r>
            <a:br>
              <a:rPr lang="el-GR" b="1" u="sng" dirty="0" smtClean="0">
                <a:latin typeface="Arial Black" panose="020B0A04020102020204" pitchFamily="34" charset="0"/>
              </a:rPr>
            </a:br>
            <a:r>
              <a:rPr lang="el-GR" b="1" u="sng" dirty="0" smtClean="0">
                <a:latin typeface="Arial Black" panose="020B0A04020102020204" pitchFamily="34" charset="0"/>
              </a:rPr>
              <a:t>10.2.2 ΚΥΒΕΡΝΗΣΗ</a:t>
            </a:r>
            <a:endParaRPr lang="el-GR" b="1" u="sng" dirty="0">
              <a:latin typeface="Arial Black" panose="020B0A04020102020204" pitchFamily="34" charset="0"/>
            </a:endParaRP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280" y="3637280"/>
            <a:ext cx="9611360" cy="2865120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579120" y="1690688"/>
            <a:ext cx="1081024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l-GR" sz="2000" b="0" i="0" dirty="0" smtClean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r>
              <a:rPr lang="el-GR" sz="20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Η Κυβέρνηση είναι το όργανο που καθορίζει και κατευθύνει τη γενική πολιτική (εσωτερική και εξωτερική) της χώρας μας.</a:t>
            </a:r>
            <a:endParaRPr lang="el-G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1023" y="289367"/>
            <a:ext cx="127321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Περιβάλλοντος και Ενέργειας: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Κ. </a:t>
            </a:r>
            <a:r>
              <a:rPr lang="el-GR" b="1" dirty="0" smtClean="0">
                <a:latin typeface="Arial Black" panose="020B0A04020102020204" pitchFamily="34" charset="0"/>
              </a:rPr>
              <a:t>Σ.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ενέργειας και φυσικών </a:t>
            </a:r>
            <a:r>
              <a:rPr lang="el-GR" b="1" dirty="0" smtClean="0">
                <a:latin typeface="Arial Black" panose="020B0A04020102020204" pitchFamily="34" charset="0"/>
              </a:rPr>
              <a:t>πόρων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χωροταξίας και αστικού </a:t>
            </a:r>
            <a:r>
              <a:rPr lang="el-GR" b="1" dirty="0" smtClean="0">
                <a:latin typeface="Arial Black" panose="020B0A04020102020204" pitchFamily="34" charset="0"/>
              </a:rPr>
              <a:t>περιβάλλοντος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Πολιτισμού και Αθλητισμού: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Λ. Μ.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</a:t>
            </a:r>
            <a:r>
              <a:rPr lang="el-GR" b="1" dirty="0" smtClean="0">
                <a:latin typeface="Arial Black" panose="020B0A04020102020204" pitchFamily="34" charset="0"/>
              </a:rPr>
              <a:t>αθλητισμού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Δικαιοσύνης: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Κ. Τ.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6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57468" y="266218"/>
            <a:ext cx="1085705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Εσωτερικών: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Μ.</a:t>
            </a:r>
            <a:r>
              <a:rPr lang="el-GR" b="1" dirty="0" smtClean="0"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latin typeface="Arial Black" panose="020B0A04020102020204" pitchFamily="34" charset="0"/>
              </a:rPr>
              <a:t>Β.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αυτοδιοίκησης και </a:t>
            </a:r>
            <a:r>
              <a:rPr lang="el-GR" b="1" dirty="0" smtClean="0">
                <a:latin typeface="Arial Black" panose="020B0A04020102020204" pitchFamily="34" charset="0"/>
              </a:rPr>
              <a:t>εκλογών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Μακεδονίας - </a:t>
            </a:r>
            <a:r>
              <a:rPr lang="el-GR" b="1" dirty="0" smtClean="0">
                <a:latin typeface="Arial Black" panose="020B0A04020102020204" pitchFamily="34" charset="0"/>
              </a:rPr>
              <a:t>Θράκης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ΥΠΟΥΡΓΕΙΟ ΨΗΦΙΑΚΗΣ ΔΙΑΚΥΒΕΡΝΗΣΗΣ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ΥΠΟΥΡΓΟΣ ΕΠΙΚΡΑΤΕΙΑΣ ΚΑΙ ΨΗΦΙΑΚΗΣ ΔΙΑΚΥΒΕΡΝΗΣΗΣ: </a:t>
            </a:r>
            <a:r>
              <a:rPr lang="el-GR" b="1" dirty="0" smtClean="0">
                <a:latin typeface="Arial Black" panose="020B0A04020102020204" pitchFamily="34" charset="0"/>
              </a:rPr>
              <a:t>Κ. Π.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 ΓΙΑ ΘΕΜΑΤΑ ΑΠΛΟΥΣΤΕΥΣΗΣ </a:t>
            </a:r>
            <a:r>
              <a:rPr lang="el-GR" b="1" dirty="0" smtClean="0">
                <a:latin typeface="Arial Black" panose="020B0A04020102020204" pitchFamily="34" charset="0"/>
              </a:rPr>
              <a:t>ΔΙΑΔΙΚΑΣΙΩΝ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 ΓΙΑ ΘΕΜΑΤΑ ΨΗΦΙΑΚΗΣ </a:t>
            </a:r>
            <a:r>
              <a:rPr lang="el-GR" b="1" dirty="0" smtClean="0">
                <a:latin typeface="Arial Black" panose="020B0A04020102020204" pitchFamily="34" charset="0"/>
              </a:rPr>
              <a:t>ΣΤΡΑΤΗΓΙΚΗΣ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sz="2400" b="1" u="sng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ΥΠΟΥΡΓΕΙΟ ΥΠΟΔΟΜΩΝ ΚΑΙ ΜΕΤΑΦΟΡΩΝ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ΥΠΟΥΡΓΟΣ: </a:t>
            </a:r>
            <a:r>
              <a:rPr lang="el-GR" b="1" dirty="0" smtClean="0">
                <a:latin typeface="Arial Black" panose="020B0A04020102020204" pitchFamily="34" charset="0"/>
              </a:rPr>
              <a:t> Α. Κ.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 ΑΡΜΟΔΙΟΣ ΓΙΑ ΘΕΜΑΤΑ </a:t>
            </a:r>
            <a:r>
              <a:rPr lang="el-GR" b="1" dirty="0" smtClean="0">
                <a:latin typeface="Arial Black" panose="020B0A04020102020204" pitchFamily="34" charset="0"/>
              </a:rPr>
              <a:t>ΜΕΤΑΦΟΡΩΝ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5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72273" y="0"/>
            <a:ext cx="1084547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ΥΠΟΥΡΓΕΙΟ ΝΑΥΤΙΛΙΑΣ ΚΑΙ ΝΗΣΙΩΤΙΚΗΣ ΠΟΛΙΤΙΚΗΣ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ΥΠΟΥΡΓΟΣ: </a:t>
            </a:r>
            <a:r>
              <a:rPr lang="el-GR" b="1" dirty="0" smtClean="0">
                <a:latin typeface="Arial Black" panose="020B0A04020102020204" pitchFamily="34" charset="0"/>
              </a:rPr>
              <a:t>Γ. Π.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ΥΠΟΥΡΓΕΙΟ ΑΓΡΟΤΙΚΗΣ ΑΝΑΠΤΥΞΗΣ ΚΑΙ ΤΡΟΦΙΜΩΝ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ΥΠΟΥΡΓΟΣ: </a:t>
            </a:r>
            <a:r>
              <a:rPr lang="el-GR" b="1" dirty="0" smtClean="0">
                <a:latin typeface="Arial Black" panose="020B0A04020102020204" pitchFamily="34" charset="0"/>
              </a:rPr>
              <a:t>Σ.</a:t>
            </a:r>
            <a:r>
              <a:rPr lang="el-GR" b="1" dirty="0" smtClean="0"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latin typeface="Arial Black" panose="020B0A04020102020204" pitchFamily="34" charset="0"/>
              </a:rPr>
              <a:t>Λ.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 ΑΡΜΟΔΙΟΣ ΓΙΑ ΤΗΝ ΚΟΙΝΗ ΑΓΡΟΤΙΚΗ </a:t>
            </a:r>
            <a:r>
              <a:rPr lang="el-GR" b="1" dirty="0" smtClean="0">
                <a:latin typeface="Arial Black" panose="020B0A04020102020204" pitchFamily="34" charset="0"/>
              </a:rPr>
              <a:t>ΠΟΛΙΤΙΚΗ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 ΑΡΜΟΔΙΟΣ ΓΙΑ ΤΗΝ ΑΛΙΕΥΤΙΚΗ </a:t>
            </a:r>
            <a:r>
              <a:rPr lang="el-GR" b="1" dirty="0" smtClean="0">
                <a:latin typeface="Arial Black" panose="020B0A04020102020204" pitchFamily="34" charset="0"/>
              </a:rPr>
              <a:t>ΠΟΛΙΤΙΚΗ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ΥΠΟΥΡΓΕΙΟ ΤΟΥΡΙΣΜΟΥ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ΥΠΟΥΡΓΟΣ: </a:t>
            </a:r>
            <a:r>
              <a:rPr lang="el-GR" b="1" dirty="0" smtClean="0">
                <a:latin typeface="Arial Black" panose="020B0A04020102020204" pitchFamily="34" charset="0"/>
              </a:rPr>
              <a:t>Χ. Θ.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ΥΦΥΠΟΥΡΓΟΣ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ΥΠΟΥΡΓΟΣ ΕΠΙΚΡΑΤΕΙΑΣ</a:t>
            </a:r>
            <a:r>
              <a:rPr lang="el-GR" b="1" dirty="0" smtClean="0">
                <a:latin typeface="Arial Black" panose="020B0A04020102020204" pitchFamily="34" charset="0"/>
              </a:rPr>
              <a:t>: </a:t>
            </a:r>
            <a:r>
              <a:rPr lang="el-GR" b="1" dirty="0" smtClean="0">
                <a:latin typeface="Arial Black" panose="020B0A04020102020204" pitchFamily="34" charset="0"/>
              </a:rPr>
              <a:t>Γ. Γ.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1" u="sng" dirty="0" smtClean="0">
                <a:latin typeface="Arial Black" panose="020B0A04020102020204" pitchFamily="34" charset="0"/>
              </a:rPr>
              <a:t>ΥΦΥΠΟΥΡΓΟΣ ΠΑΡΑ ΤΩ ΠΡΩΘΥΠΟΥΡΓΟ ΑΡΜΟΔΙΟΣ ΓΙΑ ΤΟ ΣΥΝΤΟΝΙΣΜΟ ΤΟΥ ΚΥΒΕΡΝΗΤΙΚΟΥ </a:t>
            </a:r>
            <a:r>
              <a:rPr lang="el-GR" sz="2000" b="1" u="sng" dirty="0" smtClean="0">
                <a:latin typeface="Arial Black" panose="020B0A04020102020204" pitchFamily="34" charset="0"/>
              </a:rPr>
              <a:t>ΕΡΓΟΥ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000" b="1" u="sng" dirty="0" smtClean="0">
                <a:latin typeface="Arial Black" panose="020B0A04020102020204" pitchFamily="34" charset="0"/>
              </a:rPr>
              <a:t>ΥΦΥΠΟΥΡΓΟΣ ΠΑΡΑ ΤΩ ΠΡΩΘΥΠΟΥΡΓΟ ΑΡΜΟΔΙΟΣ ΓΙΑ ΘΕΜΑΤΑ ΕΠΙΚΟΙΝΩΝΙΑΣ ΚΑΙ ΕΝΗΜΕΡΩΣΗΣ ΚΑΙ </a:t>
            </a:r>
            <a:r>
              <a:rPr lang="el-GR" sz="2000" b="1" u="sng" smtClean="0">
                <a:latin typeface="Arial Black" panose="020B0A04020102020204" pitchFamily="34" charset="0"/>
              </a:rPr>
              <a:t>ΚΥΒΕΡΝΗΤΙΚΟΣ </a:t>
            </a:r>
            <a:r>
              <a:rPr lang="el-GR" sz="2000" b="1" u="sng" smtClean="0">
                <a:latin typeface="Arial Black" panose="020B0A04020102020204" pitchFamily="34" charset="0"/>
              </a:rPr>
              <a:t>ΕΚΠΡΟΣΩΠΟΣ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917656"/>
            <a:ext cx="9347200" cy="424514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0"/>
            <a:ext cx="2609850" cy="261719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720" y="88582"/>
            <a:ext cx="2619375" cy="23193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970" y="88582"/>
            <a:ext cx="2857500" cy="231933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345" y="88582"/>
            <a:ext cx="3970655" cy="240061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619511"/>
            <a:ext cx="2619375" cy="21031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27259"/>
            <a:ext cx="2619375" cy="2130742"/>
          </a:xfrm>
          <a:prstGeom prst="rect">
            <a:avLst/>
          </a:prstGeom>
        </p:spPr>
      </p:pic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36879"/>
              </p:ext>
            </p:extLst>
          </p:nvPr>
        </p:nvGraphicFramePr>
        <p:xfrm>
          <a:off x="3241040" y="2515468"/>
          <a:ext cx="7802880" cy="473308"/>
        </p:xfrm>
        <a:graphic>
          <a:graphicData uri="http://schemas.openxmlformats.org/drawingml/2006/table">
            <a:tbl>
              <a:tblPr/>
              <a:tblGrid>
                <a:gridCol w="2509520"/>
                <a:gridCol w="5293360"/>
              </a:tblGrid>
              <a:tr h="473308">
                <a:tc>
                  <a:txBody>
                    <a:bodyPr/>
                    <a:lstStyle/>
                    <a:p>
                      <a:pPr algn="ctr" fontAlgn="t"/>
                      <a:r>
                        <a:rPr lang="el-GR" dirty="0" smtClean="0">
                          <a:effectLst/>
                          <a:latin typeface="Arial Black" panose="020B0A04020102020204" pitchFamily="34" charset="0"/>
                        </a:rPr>
                        <a:t>Διεύθυνση</a:t>
                      </a:r>
                      <a:endParaRPr lang="el-GR" sz="2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dirty="0" err="1">
                          <a:effectLst/>
                          <a:latin typeface="Arial Black" panose="020B0A04020102020204" pitchFamily="34" charset="0"/>
                        </a:rPr>
                        <a:t>Ηρώδου</a:t>
                      </a:r>
                      <a:r>
                        <a:rPr lang="el-GR" dirty="0">
                          <a:effectLst/>
                          <a:latin typeface="Arial Black" panose="020B0A04020102020204" pitchFamily="34" charset="0"/>
                        </a:rPr>
                        <a:t> Αττικού 19, TK 106 74, Αθήνα</a:t>
                      </a:r>
                    </a:p>
                  </a:txBody>
                  <a:tcPr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8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33914" y="185195"/>
            <a:ext cx="7986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0" u="sng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Ο Πρωθυπουργός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είναι ο Πρόεδρος της Κυβέρνησης και έχει την ευθύνη της κυβερνητικής πολιτικής.</a:t>
            </a:r>
          </a:p>
          <a:p>
            <a:r>
              <a:rPr lang="el-GR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Οι αρμοδιότητές του είναι: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Να ορίζει τους υπουργούς και τους Υφυπουργούς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Να κάνει ανασχηματισμό της κυβέρνησης και να αλλάζει όποιον θέλει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Να</a:t>
            </a:r>
            <a:r>
              <a:rPr lang="el-GR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συντονίζει το έργο των </a:t>
            </a:r>
            <a:r>
              <a:rPr lang="el-GR" sz="2000" b="1" i="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Yπουργών</a:t>
            </a:r>
            <a:r>
              <a:rPr lang="el-GR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Να</a:t>
            </a:r>
            <a:r>
              <a:rPr lang="el-GR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 εξασφαλίζει την ενότητα των μελών της κυβέρνησης στις πράξεις και τις αποφάσεις τους.</a:t>
            </a:r>
            <a:endParaRPr lang="el-GR" sz="20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l-GR" sz="2000" b="1" i="0" dirty="0" smtClean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000" b="1" i="0" dirty="0" smtClean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60" y="3152775"/>
            <a:ext cx="750039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60556" y="1228537"/>
            <a:ext cx="6547451" cy="455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ΕΙΔΗ ΥΠΟΥΡΓΩΝ</a:t>
            </a:r>
          </a:p>
          <a:p>
            <a:pPr algn="ctr"/>
            <a:endParaRPr lang="el-G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ΚΟΙΝΟΒΟΥΛΕΥΤΙΚΟΙ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ΕΞΩΚΟΙΝΟΒΟΥΛΕΥΤΙΚΟΙ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ΑΝΕΥ ΧΑΡΤΟΦΥΛΑΚΙΟΥ</a:t>
            </a:r>
            <a:endParaRPr lang="el-GR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2987" y="335846"/>
            <a:ext cx="116441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400" b="1" i="0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Οι </a:t>
            </a:r>
            <a:r>
              <a:rPr lang="el-GR" sz="2400" b="1" i="0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Yπουργοί</a:t>
            </a:r>
            <a:r>
              <a:rPr lang="el-GR" sz="2400" b="1" i="0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 είναι συνήθως βουλευτές.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i="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Οι </a:t>
            </a:r>
            <a:r>
              <a:rPr lang="el-GR" sz="2000" b="1" i="0" u="sng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Yπουργοί</a:t>
            </a:r>
            <a:r>
              <a:rPr lang="el-GR" sz="2000" b="1" i="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που δεν προέρχονται από τη Βουλή ονομάζονται εξωκοινοβουλευτικοί.</a:t>
            </a:r>
          </a:p>
          <a:p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Κάθε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Yπουργός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διευθύνει ένα συγκεκριμένο τομέα διοίκησης ο οποίος συνιστά το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Yπουργείο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του (π.χ.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Εθν.Παιδείας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και Θρησκευμάτων,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Yγείας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και Κοινωνικής Αλληλεγγύης, Εμπορίου, Εξωτερικών).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Yπάρχουν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κάποιες φορές </a:t>
            </a:r>
            <a:r>
              <a:rPr lang="el-GR" sz="2000" b="1" i="0" u="sng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Yπουργοί</a:t>
            </a:r>
            <a:r>
              <a:rPr lang="el-GR" sz="2000" b="1" i="0" u="sng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«άνευ χαρτοφυλακίου»,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οι οποίοι δε διευθύνουν ένα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Yπουργείο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όπως οι άλλοι, </a:t>
            </a:r>
            <a:r>
              <a:rPr lang="el-GR" sz="2000" b="1" i="0" u="sng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αλλά ασκούν συγκεκριμένα καθήκοντα που τους αναθέτει ο Πρωθυπουργός. </a:t>
            </a:r>
          </a:p>
          <a:p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Σε κάθε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Yπουργείο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εκτός από τους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Yπουργούς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, μπορεί να ορισθούν και 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Yφυπουργοί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 που αναλαμβάνουν ένα συγκεκριμένο τομέα δραστηριοτήτων (π.χ. στο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Yπουργείο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Yγείας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και Κοινωνικής Αλληλεγγύης, ο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Yπουργός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αναλαμβάνει τον τομέα της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Yγείας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και ο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Yφυπουργός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τον τομέα της Κοινωνικής Αλληλεγγύης).</a:t>
            </a:r>
          </a:p>
          <a:p>
            <a:pPr algn="just"/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Οι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Yπουργοί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και οι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Yφυπουργοί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κατά την άσκηση των καθηκόντων τους οφείλουν να πραγματώσουν τα κυβερνητικά προγράμματα. </a:t>
            </a:r>
          </a:p>
          <a:p>
            <a:pPr algn="just"/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Για το λόγο αυτό, υποβάλλουν στη Βουλή νομοσχέδια που αφορούν τις υποθέσεις των </a:t>
            </a:r>
            <a:r>
              <a:rPr lang="el-GR" sz="2000" b="1" i="0" dirty="0" err="1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Yπουργείων</a:t>
            </a:r>
            <a:r>
              <a:rPr lang="el-GR" sz="2000" b="1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τους και ζητούν από τον Πρόεδρο της Δημοκρατίας να εκδώσει Προεδρικά Διατάγματα, με τα οποία θα εφαρμόσουν τα νομοσχέδια που ψήφισε η Βουλή.</a:t>
            </a:r>
            <a:endParaRPr lang="el-GR" sz="20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6447" y="1678329"/>
            <a:ext cx="10289892" cy="34724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ΕΡΓΟ ΥΠΟΥΡΓΩΝ-ΥΦΥΠΟΥΡΓΩΝ</a:t>
            </a:r>
            <a:r>
              <a:rPr lang="el-G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</a:p>
          <a:p>
            <a:pPr algn="ctr"/>
            <a:endParaRPr lang="el-GR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ΠΡΟΣΠΑΘΟΥΝ ΝΑ ΥΛΟΠΟΙΗΣΟΥΝ ΤΟ ΠΡΟΓΡΑΜΜΑ ΤΗΣ ΚΥΒΕΡΝΗΣΗΣ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ΥΠΟΒΑΛΛΟΥΝ ΣΤΗ ΒΟΥΛΗ ΝΟΜΟΣΧΕΔΙΟ ΠΟΥ ΑΦΟΡΟΥΝ ΤΙΣ ΥΠΟΘΕΣΕΙΣ ΤΩΝ ΥΠΟΥΡΓΕΙΩΝ ΤΟΥΣ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ΖΗΤΟΥΝ ΑΠΌ ΤΟΝ ΠΡΟΕΔΡΟ ΤΗΣ ΔΗΜΟΚΡΑΤΙΑΣ ΝΑ ΕΚΔΩΣΕΙ ΣΧΕΤΙΚΑ </a:t>
            </a:r>
            <a:r>
              <a:rPr lang="el-GR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ΣΧΕΤΙΚΑ</a:t>
            </a:r>
            <a:r>
              <a:rPr lang="el-G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ΠΡΟΕΔΡΙΚΑ ΔΙΑΤΑΓΜΑΤΑ</a:t>
            </a:r>
            <a:endParaRPr lang="el-GR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38896" y="370390"/>
            <a:ext cx="11678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latin typeface="Arial Black" panose="020B0A04020102020204" pitchFamily="34" charset="0"/>
              </a:rPr>
              <a:t>Πρωθυπουργός: </a:t>
            </a:r>
            <a:r>
              <a:rPr lang="el-GR" sz="2400" b="1" dirty="0" smtClean="0">
                <a:latin typeface="Arial Black" panose="020B0A04020102020204" pitchFamily="34" charset="0"/>
              </a:rPr>
              <a:t>Κ. Μ.</a:t>
            </a:r>
            <a:endParaRPr lang="el-GR" sz="2400" b="1" dirty="0" smtClean="0">
              <a:latin typeface="Arial Black" panose="020B0A04020102020204" pitchFamily="34" charset="0"/>
            </a:endParaRPr>
          </a:p>
          <a:p>
            <a:r>
              <a:rPr lang="el-GR" sz="2400" b="1" u="sng" dirty="0" smtClean="0">
                <a:latin typeface="Arial Black" panose="020B0A04020102020204" pitchFamily="34" charset="0"/>
              </a:rPr>
              <a:t>Αντιπρόεδρος της </a:t>
            </a:r>
            <a:r>
              <a:rPr lang="el-GR" sz="2400" b="1" u="sng" dirty="0" smtClean="0">
                <a:latin typeface="Arial Black" panose="020B0A04020102020204" pitchFamily="34" charset="0"/>
              </a:rPr>
              <a:t>κυβέρνησης</a:t>
            </a:r>
            <a:endParaRPr lang="el-GR" sz="2400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Οικονομικών</a:t>
            </a:r>
          </a:p>
          <a:p>
            <a:r>
              <a:rPr lang="el-GR" b="1" u="sng" dirty="0" smtClean="0">
                <a:latin typeface="Arial Black" panose="020B0A04020102020204" pitchFamily="34" charset="0"/>
              </a:rPr>
              <a:t>Υπουργός</a:t>
            </a:r>
            <a:r>
              <a:rPr lang="el-GR" b="1" dirty="0" smtClean="0">
                <a:latin typeface="Arial Black" panose="020B0A04020102020204" pitchFamily="34" charset="0"/>
              </a:rPr>
              <a:t>: </a:t>
            </a:r>
            <a:r>
              <a:rPr lang="el-GR" b="1" dirty="0" smtClean="0">
                <a:latin typeface="Arial Black" panose="020B0A04020102020204" pitchFamily="34" charset="0"/>
              </a:rPr>
              <a:t>Χ Σ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την φορολογική πολιτική και την δημόσια </a:t>
            </a:r>
            <a:r>
              <a:rPr lang="el-GR" b="1" dirty="0" smtClean="0">
                <a:latin typeface="Arial Black" panose="020B0A04020102020204" pitchFamily="34" charset="0"/>
              </a:rPr>
              <a:t>περιουσία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την δημοσιονομική </a:t>
            </a:r>
            <a:r>
              <a:rPr lang="el-GR" b="1" dirty="0" smtClean="0">
                <a:latin typeface="Arial Black" panose="020B0A04020102020204" pitchFamily="34" charset="0"/>
              </a:rPr>
              <a:t>πολιτική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το χρηματοπιστωτικό </a:t>
            </a:r>
            <a:r>
              <a:rPr lang="el-GR" b="1" dirty="0" smtClean="0">
                <a:latin typeface="Arial Black" panose="020B0A04020102020204" pitchFamily="34" charset="0"/>
              </a:rPr>
              <a:t>σύστημα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Ανάπτυξης και Επενδύσεων: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Ά. Γ.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τις ιδιωτικές επενδύσεις και τις συμπράξεις δημοσίου και ιδιωτικού </a:t>
            </a:r>
            <a:r>
              <a:rPr lang="el-GR" b="1" dirty="0" smtClean="0">
                <a:latin typeface="Arial Black" panose="020B0A04020102020204" pitchFamily="34" charset="0"/>
              </a:rPr>
              <a:t>τομέα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την έρευνα και την </a:t>
            </a:r>
            <a:r>
              <a:rPr lang="el-GR" b="1" dirty="0" smtClean="0">
                <a:latin typeface="Arial Black" panose="020B0A04020102020204" pitchFamily="34" charset="0"/>
              </a:rPr>
              <a:t>τεχνολογία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την βιομηχανία και το </a:t>
            </a:r>
            <a:r>
              <a:rPr lang="el-GR" b="1" dirty="0" smtClean="0">
                <a:latin typeface="Arial Black" panose="020B0A04020102020204" pitchFamily="34" charset="0"/>
              </a:rPr>
              <a:t>εμπόριο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9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4643" y="462987"/>
            <a:ext cx="11528385" cy="46166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endParaRPr lang="el-GR" sz="2400" b="1" u="sng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Εξωτερικών: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Ν. Δ. 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 αρμόδιος για τα ευρωπαϊκά </a:t>
            </a:r>
            <a:r>
              <a:rPr lang="el-GR" b="1" dirty="0" smtClean="0">
                <a:latin typeface="Arial Black" panose="020B0A04020102020204" pitchFamily="34" charset="0"/>
              </a:rPr>
              <a:t>θέματα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για την οικονομική διπλωματία και την </a:t>
            </a:r>
            <a:r>
              <a:rPr lang="el-GR" b="1" dirty="0" smtClean="0">
                <a:latin typeface="Arial Black" panose="020B0A04020102020204" pitchFamily="34" charset="0"/>
              </a:rPr>
              <a:t>εξωστρέφεια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τον απόδημο </a:t>
            </a:r>
            <a:r>
              <a:rPr lang="el-GR" b="1" dirty="0" smtClean="0">
                <a:latin typeface="Arial Black" panose="020B0A04020102020204" pitchFamily="34" charset="0"/>
              </a:rPr>
              <a:t>ελληνισμό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Προστασίας του Πολίτη: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Μ. Χ.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Αναπληρωτής υπουργός αρμόδιος για τη μεταναστευτική </a:t>
            </a:r>
            <a:r>
              <a:rPr lang="el-GR" b="1" dirty="0" smtClean="0">
                <a:latin typeface="Arial Black" panose="020B0A04020102020204" pitchFamily="34" charset="0"/>
              </a:rPr>
              <a:t>πολιτική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</a:t>
            </a:r>
            <a:r>
              <a:rPr lang="el-GR" b="1" dirty="0" smtClean="0">
                <a:latin typeface="Arial Black" panose="020B0A04020102020204" pitchFamily="34" charset="0"/>
              </a:rPr>
              <a:t>αρμόδιος για την </a:t>
            </a:r>
            <a:r>
              <a:rPr lang="el-GR" b="1" dirty="0" err="1" smtClean="0">
                <a:latin typeface="Arial Black" panose="020B0A04020102020204" pitchFamily="34" charset="0"/>
              </a:rPr>
              <a:t>αντεγκληματική</a:t>
            </a:r>
            <a:r>
              <a:rPr lang="el-GR" b="1" dirty="0" smtClean="0"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latin typeface="Arial Black" panose="020B0A04020102020204" pitchFamily="34" charset="0"/>
              </a:rPr>
              <a:t>πολιτική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Εθνικής Άμυνας: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Ν. Π.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1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1803" y="358816"/>
            <a:ext cx="95375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Παιδείας και Θρησκευμάτων: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Ν. Κ.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αρμόδια για θέματα πρωτοβάθμιας και δευτεροβάθμιας εκπαίδευσης και ειδικής </a:t>
            </a:r>
            <a:r>
              <a:rPr lang="el-GR" b="1" dirty="0" smtClean="0">
                <a:latin typeface="Arial Black" panose="020B0A04020102020204" pitchFamily="34" charset="0"/>
              </a:rPr>
              <a:t>αγωγής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ανώτατης </a:t>
            </a:r>
            <a:r>
              <a:rPr lang="el-GR" b="1" dirty="0" smtClean="0">
                <a:latin typeface="Arial Black" panose="020B0A04020102020204" pitchFamily="34" charset="0"/>
              </a:rPr>
              <a:t>εκπαίδευσης 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>
              <a:latin typeface="Arial Black" panose="020B0A04020102020204" pitchFamily="34" charset="0"/>
            </a:endParaRPr>
          </a:p>
          <a:p>
            <a:endParaRPr lang="el-GR" b="1" u="sng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Εργασίας και Κοινωνικών Υποθέσεων: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Κ.Χ.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αρμόδιος για θέματα κοινωνικής </a:t>
            </a:r>
            <a:r>
              <a:rPr lang="el-GR" b="1" dirty="0" smtClean="0">
                <a:latin typeface="Arial Black" panose="020B0A04020102020204" pitchFamily="34" charset="0"/>
              </a:rPr>
              <a:t>ασφάλισης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 αρμόδια για θέματα πρόνοιας και κοινωνικής </a:t>
            </a:r>
            <a:r>
              <a:rPr lang="el-GR" b="1" dirty="0" smtClean="0">
                <a:latin typeface="Arial Black" panose="020B0A04020102020204" pitchFamily="34" charset="0"/>
              </a:rPr>
              <a:t>αλληλεγγύης</a:t>
            </a:r>
            <a:endParaRPr lang="el-GR" b="1" dirty="0" smtClean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2400" b="1" u="sng" dirty="0" smtClean="0">
                <a:latin typeface="Arial Black" panose="020B0A04020102020204" pitchFamily="34" charset="0"/>
              </a:rPr>
              <a:t>Υπουργείο Υγείας:</a:t>
            </a:r>
          </a:p>
          <a:p>
            <a:r>
              <a:rPr lang="el-GR" b="1" dirty="0" smtClean="0">
                <a:latin typeface="Arial Black" panose="020B0A04020102020204" pitchFamily="34" charset="0"/>
              </a:rPr>
              <a:t>Υπουργός: </a:t>
            </a:r>
            <a:r>
              <a:rPr lang="el-GR" b="1" dirty="0" smtClean="0">
                <a:latin typeface="Arial Black" panose="020B0A04020102020204" pitchFamily="34" charset="0"/>
              </a:rPr>
              <a:t>Β. Κ.</a:t>
            </a:r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latin typeface="Arial Black" panose="020B0A04020102020204" pitchFamily="34" charset="0"/>
              </a:rPr>
              <a:t>Υφυπουργός</a:t>
            </a:r>
            <a:endParaRPr lang="el-G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481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464</Words>
  <Application>Microsoft Office PowerPoint</Application>
  <PresentationFormat>Ευρεία οθόνη</PresentationFormat>
  <Paragraphs>113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Wingdings</vt:lpstr>
      <vt:lpstr>Wingdings 3</vt:lpstr>
      <vt:lpstr>Θέμα του Office</vt:lpstr>
      <vt:lpstr>Ιόν</vt:lpstr>
      <vt:lpstr> 10.2.2 ΚΥΒΕΡΝΗΣΗ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10.2.2 ΚΥΒΕΡΝΗΣΗ</dc:title>
  <dc:creator>Στέλλα Κολοβού</dc:creator>
  <cp:lastModifiedBy>Στέλλα Κολοβού</cp:lastModifiedBy>
  <cp:revision>29</cp:revision>
  <dcterms:created xsi:type="dcterms:W3CDTF">2021-03-16T17:17:59Z</dcterms:created>
  <dcterms:modified xsi:type="dcterms:W3CDTF">2021-03-21T12:57:20Z</dcterms:modified>
</cp:coreProperties>
</file>